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81" r:id="rId5"/>
    <p:sldId id="287" r:id="rId6"/>
    <p:sldId id="277" r:id="rId7"/>
    <p:sldId id="260" r:id="rId8"/>
    <p:sldId id="282" r:id="rId9"/>
    <p:sldId id="257" r:id="rId10"/>
    <p:sldId id="283" r:id="rId11"/>
    <p:sldId id="285"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703" autoAdjust="0"/>
  </p:normalViewPr>
  <p:slideViewPr>
    <p:cSldViewPr snapToGrid="0">
      <p:cViewPr varScale="1">
        <p:scale>
          <a:sx n="97" d="100"/>
          <a:sy n="97" d="100"/>
        </p:scale>
        <p:origin x="246" y="90"/>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4/4/2020</a:t>
            </a:fld>
            <a:endParaRPr lang="en-US" dirty="0"/>
          </a:p>
        </p:txBody>
      </p:sp>
      <p:sp>
        <p:nvSpPr>
          <p:cNvPr id="4" name="Footer Placeholder 3">
            <a:extLst>
              <a:ext uri="{FF2B5EF4-FFF2-40B4-BE49-F238E27FC236}">
                <a16:creationId xmlns:a16="http://schemas.microsoft.com/office/drawing/2014/main" xmlns=""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4/4/2020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smtClean="0"/>
              <a:t>Click to edit Master title style</a:t>
            </a:r>
            <a:endParaRPr lang="en-US" noProof="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1002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51069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949070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Tree>
    <p:extLst>
      <p:ext uri="{BB962C8B-B14F-4D97-AF65-F5344CB8AC3E}">
        <p14:creationId xmlns:p14="http://schemas.microsoft.com/office/powerpoint/2010/main" val="3976986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smtClean="0"/>
              <a:t>Click to edit Master text styles</a:t>
            </a:r>
          </a:p>
        </p:txBody>
      </p:sp>
    </p:spTree>
    <p:extLst>
      <p:ext uri="{BB962C8B-B14F-4D97-AF65-F5344CB8AC3E}">
        <p14:creationId xmlns:p14="http://schemas.microsoft.com/office/powerpoint/2010/main" val="3411308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12.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xmlns="" id="{28BAA8DA-C40B-4AB9-9407-30FB70335152}"/>
              </a:ext>
            </a:extLst>
          </p:cNvPr>
          <p:cNvSpPr>
            <a:spLocks noGrp="1"/>
          </p:cNvSpPr>
          <p:nvPr>
            <p:ph type="ctrTitle"/>
          </p:nvPr>
        </p:nvSpPr>
        <p:spPr/>
        <p:txBody>
          <a:bodyPr/>
          <a:lstStyle/>
          <a:p>
            <a:r>
              <a:rPr lang="en-GB" dirty="0"/>
              <a:t>संत </a:t>
            </a:r>
            <a:r>
              <a:rPr lang="en-GB" dirty="0" err="1"/>
              <a:t>कबीर</a:t>
            </a:r>
            <a:r>
              <a:rPr lang="en-GB" dirty="0"/>
              <a:t> </a:t>
            </a:r>
            <a:r>
              <a:rPr lang="en-GB" dirty="0" err="1">
                <a:solidFill>
                  <a:schemeClr val="accent5">
                    <a:lumMod val="60000"/>
                    <a:lumOff val="40000"/>
                  </a:schemeClr>
                </a:solidFill>
              </a:rPr>
              <a:t>की</a:t>
            </a:r>
            <a:r>
              <a:rPr lang="en-GB" dirty="0" smtClean="0"/>
              <a:t> </a:t>
            </a:r>
            <a:r>
              <a:rPr lang="en-GB" dirty="0" err="1" smtClean="0"/>
              <a:t>दार्शनिक</a:t>
            </a:r>
            <a:r>
              <a:rPr lang="en-GB" dirty="0" smtClean="0"/>
              <a:t> </a:t>
            </a:r>
            <a:r>
              <a:rPr lang="en-GB" dirty="0" err="1" smtClean="0"/>
              <a:t>विचार</a:t>
            </a:r>
            <a:r>
              <a:rPr lang="en-GB" dirty="0" smtClean="0"/>
              <a:t> </a:t>
            </a:r>
            <a:r>
              <a:rPr lang="hi-IN" dirty="0"/>
              <a:t/>
            </a:r>
            <a:br>
              <a:rPr lang="hi-IN" dirty="0"/>
            </a:br>
            <a:r>
              <a:rPr lang="hi-IN" dirty="0"/>
              <a:t>धारा</a:t>
            </a:r>
            <a:r>
              <a:rPr lang="en-GB" dirty="0"/>
              <a:t/>
            </a:r>
            <a:br>
              <a:rPr lang="en-GB" dirty="0"/>
            </a:br>
            <a:endParaRPr lang="en-US" dirty="0"/>
          </a:p>
        </p:txBody>
      </p:sp>
      <p:sp>
        <p:nvSpPr>
          <p:cNvPr id="12" name="Subtitle 11" descr="subtitle">
            <a:extLst>
              <a:ext uri="{FF2B5EF4-FFF2-40B4-BE49-F238E27FC236}">
                <a16:creationId xmlns:a16="http://schemas.microsoft.com/office/drawing/2014/main" xmlns="" id="{B28A8D9C-5123-4D2B-9272-016EF90E0E50}"/>
              </a:ext>
            </a:extLst>
          </p:cNvPr>
          <p:cNvSpPr>
            <a:spLocks noGrp="1"/>
          </p:cNvSpPr>
          <p:nvPr>
            <p:ph type="subTitle" idx="1"/>
          </p:nvPr>
        </p:nvSpPr>
        <p:spPr/>
        <p:txBody>
          <a:bodyPr/>
          <a:lstStyle/>
          <a:p>
            <a:r>
              <a:rPr lang="hi-IN"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आई</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a:t>
            </a:r>
            <a:r>
              <a:rPr lang="hi-IN"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बी</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a:t>
            </a:r>
            <a:r>
              <a:rPr lang="hi-IN"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पी</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a:t>
            </a:r>
            <a:r>
              <a:rPr lang="hi-IN"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जी</a:t>
            </a:r>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 </a:t>
            </a:r>
            <a:r>
              <a:rPr lang="hi-IN"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कॉलेज</a:t>
            </a:r>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 </a:t>
            </a:r>
            <a:b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br>
            <a:r>
              <a:rPr lang="hi-IN"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rPr>
              <a:t>पानीपत</a:t>
            </a:r>
            <a:endParaRPr lang="en-GB"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inherit"/>
            </a:endParaRPr>
          </a:p>
          <a:p>
            <a:pPr lvl="0"/>
            <a:r>
              <a:rPr lang="hi-IN" dirty="0"/>
              <a:t>एम</a:t>
            </a:r>
            <a:r>
              <a:rPr lang="en-GB" dirty="0"/>
              <a:t>.</a:t>
            </a:r>
            <a:r>
              <a:rPr lang="hi-IN" dirty="0"/>
              <a:t>ए</a:t>
            </a:r>
            <a:r>
              <a:rPr lang="en-GB" dirty="0"/>
              <a:t>.</a:t>
            </a:r>
            <a:r>
              <a:rPr lang="en-US" dirty="0"/>
              <a:t> </a:t>
            </a:r>
            <a:r>
              <a:rPr lang="hi-IN" dirty="0"/>
              <a:t/>
            </a:r>
            <a:br>
              <a:rPr lang="hi-IN" dirty="0"/>
            </a:br>
            <a:r>
              <a:rPr lang="hi-IN" dirty="0"/>
              <a:t>द्वितीय</a:t>
            </a:r>
            <a:r>
              <a:rPr lang="en-US" dirty="0" smtClean="0"/>
              <a:t> </a:t>
            </a:r>
            <a:r>
              <a:rPr lang="hi-IN" dirty="0"/>
              <a:t>वर्ष</a:t>
            </a:r>
            <a:endParaRPr lang="en-US" dirty="0">
              <a:solidFill>
                <a:srgbClr val="222222"/>
              </a:solidFill>
              <a:latin typeface="inherit"/>
              <a:cs typeface="Mangal"/>
            </a:endParaRPr>
          </a:p>
          <a:p>
            <a:r>
              <a:rPr lang="en-GB" b="1" dirty="0">
                <a:solidFill>
                  <a:srgbClr val="222222"/>
                </a:solidFill>
                <a:latin typeface="inherit"/>
              </a:rPr>
              <a:t/>
            </a:r>
            <a:br>
              <a:rPr lang="en-GB" b="1" dirty="0">
                <a:solidFill>
                  <a:srgbClr val="222222"/>
                </a:solidFill>
                <a:latin typeface="inherit"/>
              </a:rPr>
            </a:br>
            <a:endParaRPr lang="en-GB" b="1" dirty="0">
              <a:solidFill>
                <a:srgbClr val="222222"/>
              </a:solidFill>
              <a:latin typeface="inherit"/>
            </a:endParaRPr>
          </a:p>
          <a:p>
            <a:endParaRPr lang="en-US" dirty="0"/>
          </a:p>
        </p:txBody>
      </p:sp>
      <p:grpSp>
        <p:nvGrpSpPr>
          <p:cNvPr id="4" name="Group 3">
            <a:extLst>
              <a:ext uri="{FF2B5EF4-FFF2-40B4-BE49-F238E27FC236}">
                <a16:creationId xmlns:a16="http://schemas.microsoft.com/office/drawing/2014/main" xmlns=""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xmlns="" id="{28BAA8DA-C40B-4AB9-9407-30FB70335152}"/>
              </a:ext>
            </a:extLst>
          </p:cNvPr>
          <p:cNvSpPr>
            <a:spLocks noGrp="1"/>
          </p:cNvSpPr>
          <p:nvPr>
            <p:ph type="ctrTitle"/>
          </p:nvPr>
        </p:nvSpPr>
        <p:spPr>
          <a:xfrm>
            <a:off x="6676567" y="0"/>
            <a:ext cx="5515433" cy="6089904"/>
          </a:xfrm>
        </p:spPr>
        <p:txBody>
          <a:bodyPr/>
          <a:lstStyle/>
          <a:p>
            <a:pPr algn="ctr"/>
            <a:r>
              <a:rPr lang="hi-IN" sz="7200" b="1" dirty="0">
                <a:ln w="9525">
                  <a:solidFill>
                    <a:schemeClr val="bg1"/>
                  </a:solidFill>
                  <a:prstDash val="solid"/>
                </a:ln>
                <a:effectLst>
                  <a:outerShdw blurRad="12700" dist="38100" dir="2700000" algn="tl" rotWithShape="0">
                    <a:schemeClr val="bg1">
                      <a:lumMod val="50000"/>
                    </a:schemeClr>
                  </a:outerShdw>
                </a:effectLst>
              </a:rPr>
              <a:t>भूमिका</a:t>
            </a:r>
            <a:r>
              <a:rPr lang="en-US" sz="1800" b="1" dirty="0">
                <a:ln w="9525">
                  <a:solidFill>
                    <a:schemeClr val="bg1"/>
                  </a:solidFill>
                  <a:prstDash val="solid"/>
                </a:ln>
                <a:effectLst>
                  <a:outerShdw blurRad="12700" dist="38100" dir="2700000" algn="tl" rotWithShape="0">
                    <a:schemeClr val="bg1">
                      <a:lumMod val="50000"/>
                    </a:schemeClr>
                  </a:outerShdw>
                </a:effectLst>
              </a:rPr>
              <a:t/>
            </a:r>
            <a:br>
              <a:rPr lang="en-US" sz="1800" b="1" dirty="0">
                <a:ln w="9525">
                  <a:solidFill>
                    <a:schemeClr val="bg1"/>
                  </a:solidFill>
                  <a:prstDash val="solid"/>
                </a:ln>
                <a:effectLst>
                  <a:outerShdw blurRad="12700" dist="38100" dir="2700000" algn="tl" rotWithShape="0">
                    <a:schemeClr val="bg1">
                      <a:lumMod val="50000"/>
                    </a:schemeClr>
                  </a:outerShdw>
                </a:effectLst>
              </a:rPr>
            </a:br>
            <a:r>
              <a:rPr lang="en-GB" sz="2200" dirty="0" err="1" smtClean="0"/>
              <a:t>कबीर</a:t>
            </a:r>
            <a:r>
              <a:rPr lang="en-GB" sz="2200" dirty="0" smtClean="0"/>
              <a:t> </a:t>
            </a:r>
            <a:r>
              <a:rPr lang="en-GB" sz="2200" dirty="0"/>
              <a:t>निर्गुण ब्रह्म के उपासक, एक समाज सुधायक,एक भक्त कवि, तथा एक सच्चे मानवतावादी संत थें। ये एक सीधे-साधे और सच्चे साधक थें, अतः इन्होनें कोई दार्शनिक सम्प्रदाय नहीं खड़ा किया वरन तत्कालीन भारत में प्रचलित दर्शनों से जो कुछ भी उन्हें भला एवं अनुकूल प्रतीत इन्होनें उसे ग्रहण कर लिया। इन्होनें  हिन्दुओं से अद्वैतवाद को ग्रहण किया तथा सूफियों के भावनात्मक रहस्यवाद के के द्वारा उसे एक नया रूप दे दिया। इन्होनें सिद्धों तथा नाथ योगियों की योग साधना तथा हठयोग को ग्रहण किया और वैष्णवो से अहिंसा तथा 'प्रपत्ति' भाव लिया। इस प्रकार कबीर ने 'सार-सार को' ग्रहण किया तथा जोकुछ भी 'थोथा' लगा उसे उड़ा </a:t>
            </a:r>
            <a:r>
              <a:rPr lang="en-GB" sz="2200" dirty="0" err="1"/>
              <a:t>दिया</a:t>
            </a:r>
            <a:r>
              <a:rPr lang="en-GB" sz="2200" dirty="0" err="1" smtClean="0"/>
              <a:t>।</a:t>
            </a:r>
            <a:r>
              <a:rPr lang="en-GB" sz="2200" dirty="0" err="1"/>
              <a:t>इनकी</a:t>
            </a:r>
            <a:r>
              <a:rPr lang="en-GB" sz="2200" dirty="0"/>
              <a:t> दार्शनिक मान्यताओं को निम्नांकित बिन्दुओं के अंतर्गत विवेचित किया जा सकता है।</a:t>
            </a:r>
            <a:r>
              <a:rPr lang="en-GB" sz="2400" dirty="0"/>
              <a:t/>
            </a:r>
            <a:br>
              <a:rPr lang="en-GB" sz="2400" dirty="0"/>
            </a:br>
            <a:endParaRPr lang="en-US" sz="2400" dirty="0"/>
          </a:p>
        </p:txBody>
      </p:sp>
      <p:grpSp>
        <p:nvGrpSpPr>
          <p:cNvPr id="4" name="Group 3">
            <a:extLst>
              <a:ext uri="{FF2B5EF4-FFF2-40B4-BE49-F238E27FC236}">
                <a16:creationId xmlns:a16="http://schemas.microsoft.com/office/drawing/2014/main" xmlns=""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xmlns="" id="{B96D2D9B-E0B9-499F-9404-108DB59E4502}"/>
              </a:ext>
              <a:ext uri="{C183D7F6-B498-43B3-948B-1728B52AA6E4}">
                <adec:decorative xmlns:adec="http://schemas.microsoft.com/office/drawing/2017/decorative" xmlns="" val="1"/>
              </a:ext>
            </a:extLst>
          </p:cNvPr>
          <p:cNvGrpSpPr/>
          <p:nvPr/>
        </p:nvGrpSpPr>
        <p:grpSpPr>
          <a:xfrm>
            <a:off x="-2" y="68826"/>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xmlns="" id="{9284195F-D106-45D8-ABAA-959FA68948B0}"/>
              </a:ext>
            </a:extLst>
          </p:cNvPr>
          <p:cNvSpPr>
            <a:spLocks noGrp="1"/>
          </p:cNvSpPr>
          <p:nvPr>
            <p:ph type="ctrTitle"/>
          </p:nvPr>
        </p:nvSpPr>
        <p:spPr>
          <a:xfrm>
            <a:off x="312916" y="-466785"/>
            <a:ext cx="5330038" cy="1746504"/>
          </a:xfrm>
        </p:spPr>
        <p:txBody>
          <a:bodyPr/>
          <a:lstStyle/>
          <a:p>
            <a:r>
              <a:rPr lang="en-GB" b="1" dirty="0" err="1" smtClean="0"/>
              <a:t>ब्रह्म</a:t>
            </a:r>
            <a:r>
              <a:rPr lang="en-GB" b="1" dirty="0" smtClean="0"/>
              <a:t> </a:t>
            </a:r>
            <a:r>
              <a:rPr lang="hi-IN" dirty="0" smtClean="0"/>
              <a:t>सम्बन्धी</a:t>
            </a:r>
            <a:r>
              <a:rPr lang="en-GB" dirty="0" smtClean="0"/>
              <a:t> </a:t>
            </a:r>
            <a:r>
              <a:rPr lang="hi-IN" dirty="0" smtClean="0"/>
              <a:t>विचारधारा</a:t>
            </a:r>
            <a:endParaRPr lang="en-US" dirty="0"/>
          </a:p>
        </p:txBody>
      </p:sp>
      <p:sp>
        <p:nvSpPr>
          <p:cNvPr id="12" name="Subtitle 11" descr="subtitle">
            <a:extLst>
              <a:ext uri="{FF2B5EF4-FFF2-40B4-BE49-F238E27FC236}">
                <a16:creationId xmlns:a16="http://schemas.microsoft.com/office/drawing/2014/main" xmlns="" id="{A6AB5563-AD44-4883-8D3E-93E27EEDAA40}"/>
              </a:ext>
            </a:extLst>
          </p:cNvPr>
          <p:cNvSpPr>
            <a:spLocks noGrp="1"/>
          </p:cNvSpPr>
          <p:nvPr>
            <p:ph type="subTitle" idx="1"/>
          </p:nvPr>
        </p:nvSpPr>
        <p:spPr>
          <a:xfrm>
            <a:off x="453180" y="1762319"/>
            <a:ext cx="5049510" cy="521208"/>
          </a:xfrm>
        </p:spPr>
        <p:txBody>
          <a:bodyPr/>
          <a:lstStyle/>
          <a:p>
            <a:r>
              <a:rPr lang="en-GB" sz="2400" dirty="0"/>
              <a:t>कबीर ने निर्गुण ब्रह्म की उपासना की। इन्होनें निर्गुण ब्रह्म के लिए 'राम' नाम का प्रयोग किया है। ऐसा प्रसिद्ध है की ब्रह्ममुहूर्त में घात पर सोए कबीर पर रामानंद जी के पैर पड़े तो उन्होंने कहा- 'राम-राम कह'। रामानंद जी के इसी कथन को कबीर ने गुरु मंत्र मान लिया और राम की भक्ति करने लगें। परन्तु उनके राम दशरथी राम नहीं है, वे तो अगम-अगोचर और अविनाशी। स्वयं कबीर अपने राम के विषय में </a:t>
            </a:r>
            <a:r>
              <a:rPr lang="en-GB" sz="2400" dirty="0" err="1"/>
              <a:t>कहतें</a:t>
            </a:r>
            <a:r>
              <a:rPr lang="en-GB" sz="2400" dirty="0"/>
              <a:t> </a:t>
            </a:r>
            <a:r>
              <a:rPr lang="en-GB" sz="2400" dirty="0" err="1" smtClean="0"/>
              <a:t>हैं</a:t>
            </a:r>
            <a:endParaRPr lang="en-GB" sz="2400" dirty="0" smtClean="0"/>
          </a:p>
          <a:p>
            <a:r>
              <a:rPr lang="en-GB" sz="2400" b="1" dirty="0"/>
              <a:t>दशरथ   सुत  तिहुँ  लोक  बखाना ,</a:t>
            </a:r>
            <a:endParaRPr lang="en-GB" sz="2400" dirty="0"/>
          </a:p>
          <a:p>
            <a:r>
              <a:rPr lang="en-GB" sz="2400" b="1" dirty="0"/>
              <a:t>राम  नाम   का   मरम    है   आना।   </a:t>
            </a:r>
            <a:endParaRPr lang="en-GB" sz="2400" dirty="0"/>
          </a:p>
          <a:p>
            <a:endParaRPr lang="en-US" sz="2400" dirty="0"/>
          </a:p>
        </p:txBody>
      </p:sp>
    </p:spTree>
    <p:extLst>
      <p:ext uri="{BB962C8B-B14F-4D97-AF65-F5344CB8AC3E}">
        <p14:creationId xmlns:p14="http://schemas.microsoft.com/office/powerpoint/2010/main" val="2366578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2290"/>
            <a:ext cx="12192001" cy="6858000"/>
          </a:xfrm>
        </p:spPr>
      </p:pic>
      <p:grpSp>
        <p:nvGrpSpPr>
          <p:cNvPr id="23" name="Group 22">
            <a:extLst>
              <a:ext uri="{FF2B5EF4-FFF2-40B4-BE49-F238E27FC236}">
                <a16:creationId xmlns:a16="http://schemas.microsoft.com/office/drawing/2014/main" xmlns="" id="{28C94A8D-A234-408C-8281-33CCC01BE2A8}"/>
              </a:ext>
              <a:ext uri="{C183D7F6-B498-43B3-948B-1728B52AA6E4}">
                <adec:decorative xmlns:adec="http://schemas.microsoft.com/office/drawing/2017/decorative" xmlns=""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xmlns="" id="{3749FE94-FC7C-4359-A56E-6C7A87BDEE87}"/>
              </a:ext>
            </a:extLst>
          </p:cNvPr>
          <p:cNvSpPr>
            <a:spLocks noGrp="1"/>
          </p:cNvSpPr>
          <p:nvPr>
            <p:ph type="title"/>
          </p:nvPr>
        </p:nvSpPr>
        <p:spPr>
          <a:xfrm>
            <a:off x="5599178" y="1076633"/>
            <a:ext cx="6592824" cy="2852737"/>
          </a:xfrm>
        </p:spPr>
        <p:txBody>
          <a:bodyPr/>
          <a:lstStyle/>
          <a:p>
            <a:r>
              <a:rPr lang="en-GB" sz="2800" dirty="0"/>
              <a:t>कबीर के राम अगम, अगोचर, अविनाशी, अरूप, अनाम,निराकार तथा निरंजन हैं। वह तेजोमय हैं, उनके अलौकिक तेज की समता करोड़ों सूर्यों का संयुक्त प्रकाश भी नहीं कर सकता है। राम लोकातीत हैं ,फिर भी लोक में सर्वत्र व्याप्त </a:t>
            </a:r>
            <a:r>
              <a:rPr lang="en-GB" sz="2800" dirty="0" err="1"/>
              <a:t>हैं</a:t>
            </a:r>
            <a:r>
              <a:rPr lang="en-GB" sz="2800" dirty="0" smtClean="0"/>
              <a:t>।</a:t>
            </a:r>
            <a:br>
              <a:rPr lang="en-GB" sz="2800" dirty="0" smtClean="0"/>
            </a:br>
            <a:r>
              <a:rPr lang="en-GB" sz="2800" dirty="0"/>
              <a:t/>
            </a:r>
            <a:br>
              <a:rPr lang="en-GB" sz="2800" dirty="0"/>
            </a:br>
            <a:r>
              <a:rPr lang="en-GB" sz="2800" dirty="0" smtClean="0"/>
              <a:t/>
            </a:r>
            <a:br>
              <a:rPr lang="en-GB" sz="2800" dirty="0" smtClean="0"/>
            </a:br>
            <a:r>
              <a:rPr lang="en-GB" sz="2800" b="1" dirty="0"/>
              <a:t>कस्तूरी कुंडली बसै, मृग ढूंढै  बन माहि।</a:t>
            </a:r>
            <a:r>
              <a:rPr lang="en-GB" sz="2800" dirty="0"/>
              <a:t> </a:t>
            </a:r>
            <a:br>
              <a:rPr lang="en-GB" sz="2800" dirty="0"/>
            </a:br>
            <a:r>
              <a:rPr lang="en-GB" sz="2800" b="1" dirty="0"/>
              <a:t>ऐसे  घट-घट  राम हैं, दुनिया देखत  नाहीं</a:t>
            </a:r>
            <a:r>
              <a:rPr lang="en-GB" sz="2800" b="1" dirty="0"/>
              <a:t>।।</a:t>
            </a:r>
            <a:r>
              <a:rPr lang="en-GB" sz="2800" dirty="0"/>
              <a:t> </a:t>
            </a:r>
          </a:p>
        </p:txBody>
      </p:sp>
    </p:spTree>
    <p:extLst>
      <p:ext uri="{BB962C8B-B14F-4D97-AF65-F5344CB8AC3E}">
        <p14:creationId xmlns:p14="http://schemas.microsoft.com/office/powerpoint/2010/main" val="1077816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xmlns=""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a:extLst>
              <a:ext uri="{FF2B5EF4-FFF2-40B4-BE49-F238E27FC236}">
                <a16:creationId xmlns:a16="http://schemas.microsoft.com/office/drawing/2014/main" xmlns="" id="{28C94A8D-A234-408C-8281-33CCC01BE2A8}"/>
              </a:ext>
              <a:ext uri="{C183D7F6-B498-43B3-948B-1728B52AA6E4}">
                <adec:decorative xmlns:adec="http://schemas.microsoft.com/office/drawing/2017/decorative" xmlns=""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33" descr="title">
            <a:extLst>
              <a:ext uri="{FF2B5EF4-FFF2-40B4-BE49-F238E27FC236}">
                <a16:creationId xmlns:a16="http://schemas.microsoft.com/office/drawing/2014/main" xmlns="" id="{3749FE94-FC7C-4359-A56E-6C7A87BDEE87}"/>
              </a:ext>
            </a:extLst>
          </p:cNvPr>
          <p:cNvSpPr>
            <a:spLocks noGrp="1"/>
          </p:cNvSpPr>
          <p:nvPr>
            <p:ph type="title"/>
          </p:nvPr>
        </p:nvSpPr>
        <p:spPr>
          <a:xfrm>
            <a:off x="5599175" y="717755"/>
            <a:ext cx="6592824" cy="1134943"/>
          </a:xfrm>
        </p:spPr>
        <p:txBody>
          <a:bodyPr/>
          <a:lstStyle/>
          <a:p>
            <a:pPr algn="ctr"/>
            <a:r>
              <a:rPr lang="en-GB" b="1" dirty="0" err="1" smtClean="0"/>
              <a:t>जीव</a:t>
            </a:r>
            <a:r>
              <a:rPr lang="en-GB" b="1" dirty="0" smtClean="0"/>
              <a:t> </a:t>
            </a:r>
            <a:r>
              <a:rPr lang="hi-IN" dirty="0"/>
              <a:t>सम्बन्धी</a:t>
            </a:r>
            <a:r>
              <a:rPr lang="en-GB" dirty="0"/>
              <a:t> </a:t>
            </a:r>
            <a:r>
              <a:rPr lang="hi-IN" dirty="0"/>
              <a:t>विचारधारा</a:t>
            </a:r>
            <a:endParaRPr lang="en-US" dirty="0"/>
          </a:p>
        </p:txBody>
      </p:sp>
      <p:sp>
        <p:nvSpPr>
          <p:cNvPr id="35" name="Text Placeholder 34" descr="subtitle">
            <a:extLst>
              <a:ext uri="{FF2B5EF4-FFF2-40B4-BE49-F238E27FC236}">
                <a16:creationId xmlns:a16="http://schemas.microsoft.com/office/drawing/2014/main" xmlns="" id="{3F200E92-5A1F-40B7-AE02-46929BC459EA}"/>
              </a:ext>
            </a:extLst>
          </p:cNvPr>
          <p:cNvSpPr>
            <a:spLocks noGrp="1"/>
          </p:cNvSpPr>
          <p:nvPr>
            <p:ph type="body" idx="1"/>
          </p:nvPr>
        </p:nvSpPr>
        <p:spPr>
          <a:xfrm>
            <a:off x="6095998" y="2008140"/>
            <a:ext cx="5296662" cy="978408"/>
          </a:xfrm>
        </p:spPr>
        <p:txBody>
          <a:bodyPr/>
          <a:lstStyle/>
          <a:p>
            <a:r>
              <a:rPr lang="en-GB" sz="2000" dirty="0" err="1"/>
              <a:t>कबीर</a:t>
            </a:r>
            <a:r>
              <a:rPr lang="en-GB" sz="2000" dirty="0"/>
              <a:t> </a:t>
            </a:r>
            <a:r>
              <a:rPr lang="en-GB" sz="2000" dirty="0" err="1"/>
              <a:t>मूलतः</a:t>
            </a:r>
            <a:r>
              <a:rPr lang="en-GB" sz="2000" dirty="0"/>
              <a:t> </a:t>
            </a:r>
            <a:r>
              <a:rPr lang="en-GB" sz="2000" dirty="0" err="1"/>
              <a:t>अद्वैतवादी</a:t>
            </a:r>
            <a:r>
              <a:rPr lang="en-GB" sz="2000" dirty="0"/>
              <a:t> </a:t>
            </a:r>
            <a:r>
              <a:rPr lang="en-GB" sz="2000" dirty="0" err="1"/>
              <a:t>हैं</a:t>
            </a:r>
            <a:r>
              <a:rPr lang="en-GB" sz="2000" dirty="0"/>
              <a:t> </a:t>
            </a:r>
            <a:r>
              <a:rPr lang="en-GB" sz="2000" dirty="0" err="1"/>
              <a:t>उनके</a:t>
            </a:r>
            <a:r>
              <a:rPr lang="en-GB" sz="2000" dirty="0"/>
              <a:t> </a:t>
            </a:r>
            <a:r>
              <a:rPr lang="en-GB" sz="2000" dirty="0" err="1"/>
              <a:t>अनुसार</a:t>
            </a:r>
            <a:r>
              <a:rPr lang="en-GB" sz="2000" dirty="0"/>
              <a:t> </a:t>
            </a:r>
            <a:r>
              <a:rPr lang="en-GB" sz="2000" dirty="0" err="1"/>
              <a:t>जीव</a:t>
            </a:r>
            <a:r>
              <a:rPr lang="en-GB" sz="2000" dirty="0"/>
              <a:t> </a:t>
            </a:r>
            <a:r>
              <a:rPr lang="en-GB" sz="2000" dirty="0" err="1"/>
              <a:t>का</a:t>
            </a:r>
            <a:r>
              <a:rPr lang="en-GB" sz="2000" dirty="0"/>
              <a:t> </a:t>
            </a:r>
            <a:r>
              <a:rPr lang="en-GB" sz="2000" dirty="0" err="1"/>
              <a:t>कोई</a:t>
            </a:r>
            <a:r>
              <a:rPr lang="en-GB" sz="2000" dirty="0"/>
              <a:t> </a:t>
            </a:r>
            <a:r>
              <a:rPr lang="en-GB" sz="2000" dirty="0" err="1"/>
              <a:t>स्वतंत्र</a:t>
            </a:r>
            <a:r>
              <a:rPr lang="en-GB" sz="2000" dirty="0"/>
              <a:t> </a:t>
            </a:r>
            <a:r>
              <a:rPr lang="en-GB" sz="2000" dirty="0" err="1"/>
              <a:t>अस्तित्व</a:t>
            </a:r>
            <a:r>
              <a:rPr lang="en-GB" sz="2000" dirty="0"/>
              <a:t> </a:t>
            </a:r>
            <a:r>
              <a:rPr lang="en-GB" sz="2000" dirty="0" err="1"/>
              <a:t>नहीं</a:t>
            </a:r>
            <a:r>
              <a:rPr lang="en-GB" sz="2000" dirty="0"/>
              <a:t> </a:t>
            </a:r>
            <a:r>
              <a:rPr lang="en-GB" sz="2000" dirty="0" err="1"/>
              <a:t>है</a:t>
            </a:r>
            <a:r>
              <a:rPr lang="en-GB" sz="2000" dirty="0"/>
              <a:t> </a:t>
            </a:r>
            <a:r>
              <a:rPr lang="en-GB" sz="2000" dirty="0" err="1"/>
              <a:t>बल्कि</a:t>
            </a:r>
            <a:r>
              <a:rPr lang="en-GB" sz="2000" dirty="0"/>
              <a:t> </a:t>
            </a:r>
            <a:r>
              <a:rPr lang="en-GB" sz="2000" dirty="0" err="1"/>
              <a:t>वह</a:t>
            </a:r>
            <a:r>
              <a:rPr lang="en-GB" sz="2000" dirty="0"/>
              <a:t> </a:t>
            </a:r>
            <a:r>
              <a:rPr lang="en-GB" sz="2000" dirty="0" err="1"/>
              <a:t>तो</a:t>
            </a:r>
            <a:r>
              <a:rPr lang="en-GB" sz="2000" dirty="0"/>
              <a:t> </a:t>
            </a:r>
            <a:r>
              <a:rPr lang="en-GB" sz="2000" dirty="0" err="1"/>
              <a:t>उसी</a:t>
            </a:r>
            <a:r>
              <a:rPr lang="en-GB" sz="2000" dirty="0"/>
              <a:t> </a:t>
            </a:r>
            <a:r>
              <a:rPr lang="en-GB" sz="2000" dirty="0" err="1"/>
              <a:t>परमतत्व</a:t>
            </a:r>
            <a:r>
              <a:rPr lang="en-GB" sz="2000" dirty="0"/>
              <a:t> </a:t>
            </a:r>
            <a:r>
              <a:rPr lang="en-GB" sz="2000" dirty="0" err="1"/>
              <a:t>का</a:t>
            </a:r>
            <a:r>
              <a:rPr lang="en-GB" sz="2000" dirty="0"/>
              <a:t> </a:t>
            </a:r>
            <a:r>
              <a:rPr lang="en-GB" sz="2000" dirty="0" err="1"/>
              <a:t>अंश</a:t>
            </a:r>
            <a:r>
              <a:rPr lang="en-GB" sz="2000" dirty="0"/>
              <a:t> </a:t>
            </a:r>
            <a:r>
              <a:rPr lang="en-GB" sz="2000" dirty="0" err="1"/>
              <a:t>है</a:t>
            </a:r>
            <a:r>
              <a:rPr lang="en-GB" sz="2000" dirty="0"/>
              <a:t>। </a:t>
            </a:r>
            <a:r>
              <a:rPr lang="en-GB" sz="2000" dirty="0" err="1"/>
              <a:t>कोई</a:t>
            </a:r>
            <a:r>
              <a:rPr lang="en-GB" sz="2000" dirty="0"/>
              <a:t> </a:t>
            </a:r>
            <a:r>
              <a:rPr lang="en-GB" sz="2000" dirty="0" err="1"/>
              <a:t>राजा</a:t>
            </a:r>
            <a:r>
              <a:rPr lang="en-GB" sz="2000" dirty="0"/>
              <a:t> </a:t>
            </a:r>
            <a:r>
              <a:rPr lang="en-GB" sz="2000" dirty="0" err="1"/>
              <a:t>नहीं</a:t>
            </a:r>
            <a:r>
              <a:rPr lang="en-GB" sz="2000" dirty="0"/>
              <a:t>, </a:t>
            </a:r>
            <a:r>
              <a:rPr lang="en-GB" sz="2000" dirty="0" err="1"/>
              <a:t>कोई</a:t>
            </a:r>
            <a:r>
              <a:rPr lang="en-GB" sz="2000" dirty="0"/>
              <a:t> </a:t>
            </a:r>
            <a:r>
              <a:rPr lang="en-GB" sz="2000" dirty="0" err="1"/>
              <a:t>रंक</a:t>
            </a:r>
            <a:r>
              <a:rPr lang="en-GB" sz="2000" dirty="0"/>
              <a:t> </a:t>
            </a:r>
            <a:r>
              <a:rPr lang="en-GB" sz="2000" dirty="0" err="1"/>
              <a:t>नहीं</a:t>
            </a:r>
            <a:r>
              <a:rPr lang="en-GB" sz="2000" dirty="0"/>
              <a:t>, न </a:t>
            </a:r>
            <a:r>
              <a:rPr lang="en-GB" sz="2000" dirty="0" err="1"/>
              <a:t>कोई</a:t>
            </a:r>
            <a:r>
              <a:rPr lang="en-GB" sz="2000" dirty="0"/>
              <a:t> </a:t>
            </a:r>
            <a:r>
              <a:rPr lang="en-GB" sz="2000" dirty="0" err="1"/>
              <a:t>कोई</a:t>
            </a:r>
            <a:r>
              <a:rPr lang="en-GB" sz="2000" dirty="0"/>
              <a:t> </a:t>
            </a:r>
            <a:r>
              <a:rPr lang="en-GB" sz="2000" dirty="0" err="1"/>
              <a:t>ब्राह्मण</a:t>
            </a:r>
            <a:r>
              <a:rPr lang="en-GB" sz="2000" dirty="0"/>
              <a:t> </a:t>
            </a:r>
            <a:r>
              <a:rPr lang="en-GB" sz="2000" dirty="0" err="1"/>
              <a:t>है</a:t>
            </a:r>
            <a:r>
              <a:rPr lang="en-GB" sz="2000" dirty="0"/>
              <a:t> न </a:t>
            </a:r>
            <a:r>
              <a:rPr lang="en-GB" sz="2000" dirty="0" err="1"/>
              <a:t>कोई</a:t>
            </a:r>
            <a:r>
              <a:rPr lang="en-GB" sz="2000" dirty="0"/>
              <a:t>  </a:t>
            </a:r>
            <a:r>
              <a:rPr lang="en-GB" sz="2000" dirty="0" err="1"/>
              <a:t>शूद्र</a:t>
            </a:r>
            <a:r>
              <a:rPr lang="en-GB" sz="2000" dirty="0"/>
              <a:t> </a:t>
            </a:r>
            <a:r>
              <a:rPr lang="en-GB" sz="2000" dirty="0" err="1"/>
              <a:t>ही</a:t>
            </a:r>
            <a:r>
              <a:rPr lang="en-GB" sz="2000" dirty="0"/>
              <a:t> </a:t>
            </a:r>
            <a:r>
              <a:rPr lang="en-GB" sz="2000" dirty="0" err="1"/>
              <a:t>है</a:t>
            </a:r>
            <a:r>
              <a:rPr lang="en-GB" sz="2000" dirty="0"/>
              <a:t>, </a:t>
            </a:r>
            <a:r>
              <a:rPr lang="en-GB" sz="2000" dirty="0" err="1"/>
              <a:t>सब</a:t>
            </a:r>
            <a:r>
              <a:rPr lang="en-GB" sz="2000" dirty="0"/>
              <a:t> </a:t>
            </a:r>
            <a:r>
              <a:rPr lang="en-GB" sz="2000" dirty="0" err="1"/>
              <a:t>राम</a:t>
            </a:r>
            <a:r>
              <a:rPr lang="en-GB" sz="2000" dirty="0"/>
              <a:t> </a:t>
            </a:r>
            <a:r>
              <a:rPr lang="en-GB" sz="2000" dirty="0" err="1"/>
              <a:t>के</a:t>
            </a:r>
            <a:r>
              <a:rPr lang="en-GB" sz="2000" dirty="0"/>
              <a:t> </a:t>
            </a:r>
            <a:r>
              <a:rPr lang="en-GB" sz="2000" dirty="0" err="1"/>
              <a:t>ही</a:t>
            </a:r>
            <a:r>
              <a:rPr lang="en-GB" sz="2000" dirty="0"/>
              <a:t> </a:t>
            </a:r>
            <a:r>
              <a:rPr lang="en-GB" sz="2000" dirty="0" err="1"/>
              <a:t>अंश</a:t>
            </a:r>
            <a:r>
              <a:rPr lang="en-GB" sz="2000" dirty="0"/>
              <a:t> </a:t>
            </a:r>
            <a:r>
              <a:rPr lang="en-GB" sz="2000" dirty="0" err="1"/>
              <a:t>हैं</a:t>
            </a:r>
            <a:r>
              <a:rPr lang="en-GB" sz="2000" dirty="0" smtClean="0"/>
              <a:t>।</a:t>
            </a:r>
          </a:p>
          <a:p>
            <a:r>
              <a:rPr lang="en-GB" sz="2000" dirty="0"/>
              <a:t> </a:t>
            </a:r>
            <a:r>
              <a:rPr lang="en-GB" sz="2000" dirty="0" err="1"/>
              <a:t>जीव</a:t>
            </a:r>
            <a:r>
              <a:rPr lang="en-GB" sz="2000" dirty="0"/>
              <a:t> </a:t>
            </a:r>
            <a:r>
              <a:rPr lang="en-GB" sz="2000" dirty="0" err="1"/>
              <a:t>और</a:t>
            </a:r>
            <a:r>
              <a:rPr lang="en-GB" sz="2000" dirty="0"/>
              <a:t> </a:t>
            </a:r>
            <a:r>
              <a:rPr lang="en-GB" sz="2000" dirty="0" err="1"/>
              <a:t>ब्रह्म</a:t>
            </a:r>
            <a:r>
              <a:rPr lang="en-GB" sz="2000" dirty="0"/>
              <a:t> </a:t>
            </a:r>
            <a:r>
              <a:rPr lang="en-GB" sz="2000" dirty="0" err="1"/>
              <a:t>के</a:t>
            </a:r>
            <a:r>
              <a:rPr lang="en-GB" sz="2000" dirty="0"/>
              <a:t> </a:t>
            </a:r>
            <a:r>
              <a:rPr lang="en-GB" sz="2000" dirty="0" err="1"/>
              <a:t>अद्वैत</a:t>
            </a:r>
            <a:r>
              <a:rPr lang="en-GB" sz="2000" dirty="0"/>
              <a:t> </a:t>
            </a:r>
            <a:r>
              <a:rPr lang="en-GB" sz="2000" dirty="0" err="1"/>
              <a:t>को</a:t>
            </a:r>
            <a:r>
              <a:rPr lang="en-GB" sz="2000" dirty="0"/>
              <a:t> </a:t>
            </a:r>
            <a:r>
              <a:rPr lang="en-GB" sz="2000" dirty="0" err="1"/>
              <a:t>और</a:t>
            </a:r>
            <a:r>
              <a:rPr lang="en-GB" sz="2000" dirty="0"/>
              <a:t> </a:t>
            </a:r>
            <a:r>
              <a:rPr lang="en-GB" sz="2000" dirty="0" err="1"/>
              <a:t>स्पष्ट</a:t>
            </a:r>
            <a:r>
              <a:rPr lang="en-GB" sz="2000" dirty="0"/>
              <a:t> </a:t>
            </a:r>
            <a:r>
              <a:rPr lang="en-GB" sz="2000" dirty="0" err="1"/>
              <a:t>करने</a:t>
            </a:r>
            <a:r>
              <a:rPr lang="en-GB" sz="2000" dirty="0"/>
              <a:t> </a:t>
            </a:r>
            <a:r>
              <a:rPr lang="en-GB" sz="2000" dirty="0" err="1"/>
              <a:t>के</a:t>
            </a:r>
            <a:r>
              <a:rPr lang="en-GB" sz="2000" dirty="0"/>
              <a:t> </a:t>
            </a:r>
            <a:r>
              <a:rPr lang="en-GB" sz="2000" dirty="0" err="1"/>
              <a:t>लिए</a:t>
            </a:r>
            <a:r>
              <a:rPr lang="en-GB" sz="2000" dirty="0"/>
              <a:t> </a:t>
            </a:r>
            <a:r>
              <a:rPr lang="en-GB" sz="2000" dirty="0" err="1"/>
              <a:t>कबीर</a:t>
            </a:r>
            <a:r>
              <a:rPr lang="en-GB" sz="2000" dirty="0"/>
              <a:t> </a:t>
            </a:r>
            <a:r>
              <a:rPr lang="en-GB" sz="2000" dirty="0" err="1"/>
              <a:t>कहते</a:t>
            </a:r>
            <a:r>
              <a:rPr lang="en-GB" sz="2000" dirty="0"/>
              <a:t> </a:t>
            </a:r>
            <a:r>
              <a:rPr lang="en-GB" sz="2000" dirty="0" err="1"/>
              <a:t>है</a:t>
            </a:r>
            <a:r>
              <a:rPr lang="en-GB" sz="2000" dirty="0"/>
              <a:t> </a:t>
            </a:r>
            <a:r>
              <a:rPr lang="en-GB" sz="2000" dirty="0" err="1"/>
              <a:t>की</a:t>
            </a:r>
            <a:r>
              <a:rPr lang="en-GB" sz="2000" dirty="0"/>
              <a:t> </a:t>
            </a:r>
            <a:r>
              <a:rPr lang="en-GB" sz="2000" dirty="0" err="1"/>
              <a:t>जैसे</a:t>
            </a:r>
            <a:r>
              <a:rPr lang="en-GB" sz="2000" dirty="0"/>
              <a:t> </a:t>
            </a:r>
            <a:r>
              <a:rPr lang="en-GB" sz="2000" dirty="0" err="1"/>
              <a:t>जल</a:t>
            </a:r>
            <a:r>
              <a:rPr lang="en-GB" sz="2000" dirty="0"/>
              <a:t> </a:t>
            </a:r>
            <a:r>
              <a:rPr lang="en-GB" sz="2000" dirty="0" err="1"/>
              <a:t>से</a:t>
            </a:r>
            <a:r>
              <a:rPr lang="en-GB" sz="2000" dirty="0"/>
              <a:t> </a:t>
            </a:r>
            <a:r>
              <a:rPr lang="en-GB" sz="2000" dirty="0" err="1"/>
              <a:t>हिम</a:t>
            </a:r>
            <a:r>
              <a:rPr lang="en-GB" sz="2000" dirty="0"/>
              <a:t> </a:t>
            </a:r>
            <a:r>
              <a:rPr lang="en-GB" sz="2000" dirty="0" err="1"/>
              <a:t>बनता</a:t>
            </a:r>
            <a:r>
              <a:rPr lang="en-GB" sz="2000" dirty="0"/>
              <a:t> </a:t>
            </a:r>
            <a:r>
              <a:rPr lang="en-GB" sz="2000" dirty="0" err="1"/>
              <a:t>है</a:t>
            </a:r>
            <a:r>
              <a:rPr lang="en-GB" sz="2000" dirty="0"/>
              <a:t> </a:t>
            </a:r>
            <a:r>
              <a:rPr lang="en-GB" sz="2000" dirty="0" err="1"/>
              <a:t>और</a:t>
            </a:r>
            <a:r>
              <a:rPr lang="en-GB" sz="2000" dirty="0"/>
              <a:t> </a:t>
            </a:r>
            <a:r>
              <a:rPr lang="en-GB" sz="2000" dirty="0" err="1"/>
              <a:t>हिम</a:t>
            </a:r>
            <a:r>
              <a:rPr lang="en-GB" sz="2000" dirty="0"/>
              <a:t> </a:t>
            </a:r>
            <a:r>
              <a:rPr lang="en-GB" sz="2000" dirty="0" err="1"/>
              <a:t>भी</a:t>
            </a:r>
            <a:r>
              <a:rPr lang="en-GB" sz="2000" dirty="0"/>
              <a:t> </a:t>
            </a:r>
            <a:r>
              <a:rPr lang="en-GB" sz="2000" dirty="0" err="1"/>
              <a:t>जल</a:t>
            </a:r>
            <a:r>
              <a:rPr lang="en-GB" sz="2000" dirty="0"/>
              <a:t> </a:t>
            </a:r>
            <a:r>
              <a:rPr lang="en-GB" sz="2000" dirty="0" err="1"/>
              <a:t>में</a:t>
            </a:r>
            <a:r>
              <a:rPr lang="en-GB" sz="2000" dirty="0"/>
              <a:t> </a:t>
            </a:r>
            <a:r>
              <a:rPr lang="en-GB" sz="2000" dirty="0" err="1"/>
              <a:t>ही</a:t>
            </a:r>
            <a:r>
              <a:rPr lang="en-GB" sz="2000" dirty="0"/>
              <a:t> </a:t>
            </a:r>
            <a:r>
              <a:rPr lang="en-GB" sz="2000" dirty="0" err="1"/>
              <a:t>बदल</a:t>
            </a:r>
            <a:r>
              <a:rPr lang="en-GB" sz="2000" dirty="0"/>
              <a:t> </a:t>
            </a:r>
            <a:r>
              <a:rPr lang="en-GB" sz="2000" dirty="0" err="1"/>
              <a:t>जाता</a:t>
            </a:r>
            <a:r>
              <a:rPr lang="en-GB" sz="2000" dirty="0"/>
              <a:t> </a:t>
            </a:r>
            <a:r>
              <a:rPr lang="en-GB" sz="2000" dirty="0" err="1"/>
              <a:t>है</a:t>
            </a:r>
            <a:r>
              <a:rPr lang="en-GB" sz="2000" dirty="0"/>
              <a:t>, </a:t>
            </a:r>
            <a:r>
              <a:rPr lang="en-GB" sz="2000" dirty="0" err="1"/>
              <a:t>वैसे</a:t>
            </a:r>
            <a:r>
              <a:rPr lang="en-GB" sz="2000" dirty="0"/>
              <a:t> </a:t>
            </a:r>
            <a:r>
              <a:rPr lang="en-GB" sz="2000" dirty="0" err="1"/>
              <a:t>ही</a:t>
            </a:r>
            <a:r>
              <a:rPr lang="en-GB" sz="2000" dirty="0"/>
              <a:t> </a:t>
            </a:r>
            <a:r>
              <a:rPr lang="en-GB" sz="2000" dirty="0" err="1"/>
              <a:t>परात्मा</a:t>
            </a:r>
            <a:r>
              <a:rPr lang="en-GB" sz="2000" dirty="0"/>
              <a:t> </a:t>
            </a:r>
            <a:r>
              <a:rPr lang="en-GB" sz="2000" dirty="0" err="1"/>
              <a:t>से</a:t>
            </a:r>
            <a:r>
              <a:rPr lang="en-GB" sz="2000" dirty="0"/>
              <a:t> </a:t>
            </a:r>
            <a:r>
              <a:rPr lang="en-GB" sz="2000" dirty="0" err="1"/>
              <a:t>ही</a:t>
            </a:r>
            <a:r>
              <a:rPr lang="en-GB" sz="2000" dirty="0"/>
              <a:t> </a:t>
            </a:r>
            <a:r>
              <a:rPr lang="en-GB" sz="2000" dirty="0" err="1"/>
              <a:t>आत्मा</a:t>
            </a:r>
            <a:r>
              <a:rPr lang="en-GB" sz="2000" dirty="0"/>
              <a:t> </a:t>
            </a:r>
            <a:r>
              <a:rPr lang="en-GB" sz="2000" dirty="0" err="1"/>
              <a:t>की</a:t>
            </a:r>
            <a:r>
              <a:rPr lang="en-GB" sz="2000" dirty="0"/>
              <a:t> </a:t>
            </a:r>
            <a:r>
              <a:rPr lang="en-GB" sz="2000" dirty="0" err="1"/>
              <a:t>उत्पत्ति</a:t>
            </a:r>
            <a:r>
              <a:rPr lang="en-GB" sz="2000" dirty="0"/>
              <a:t> </a:t>
            </a:r>
            <a:r>
              <a:rPr lang="en-GB" sz="2000" dirty="0" err="1"/>
              <a:t>होती</a:t>
            </a:r>
            <a:r>
              <a:rPr lang="en-GB" sz="2000" dirty="0"/>
              <a:t> </a:t>
            </a:r>
            <a:r>
              <a:rPr lang="en-GB" sz="2000" dirty="0" err="1"/>
              <a:t>है</a:t>
            </a:r>
            <a:r>
              <a:rPr lang="en-GB" sz="2000" dirty="0"/>
              <a:t> </a:t>
            </a:r>
            <a:r>
              <a:rPr lang="en-GB" sz="2000" dirty="0" err="1"/>
              <a:t>तथा</a:t>
            </a:r>
            <a:r>
              <a:rPr lang="en-GB" sz="2000" dirty="0"/>
              <a:t> </a:t>
            </a:r>
            <a:r>
              <a:rPr lang="en-GB" sz="2000" dirty="0" err="1"/>
              <a:t>आत्मा</a:t>
            </a:r>
            <a:r>
              <a:rPr lang="en-GB" sz="2000" dirty="0"/>
              <a:t> </a:t>
            </a:r>
            <a:r>
              <a:rPr lang="en-GB" sz="2000" dirty="0" err="1"/>
              <a:t>पुनः</a:t>
            </a:r>
            <a:r>
              <a:rPr lang="en-GB" sz="2000" dirty="0"/>
              <a:t> </a:t>
            </a:r>
            <a:r>
              <a:rPr lang="en-GB" sz="2000" dirty="0" err="1"/>
              <a:t>परमात्मा</a:t>
            </a:r>
            <a:r>
              <a:rPr lang="en-GB" sz="2000" dirty="0"/>
              <a:t> </a:t>
            </a:r>
            <a:r>
              <a:rPr lang="en-GB" sz="2000" dirty="0" err="1"/>
              <a:t>में</a:t>
            </a:r>
            <a:r>
              <a:rPr lang="en-GB" sz="2000" dirty="0"/>
              <a:t> </a:t>
            </a:r>
            <a:r>
              <a:rPr lang="en-GB" sz="2000" dirty="0" err="1"/>
              <a:t>ही</a:t>
            </a:r>
            <a:r>
              <a:rPr lang="en-GB" sz="2000" dirty="0"/>
              <a:t> </a:t>
            </a:r>
            <a:r>
              <a:rPr lang="en-GB" sz="2000" dirty="0" err="1"/>
              <a:t>विलीन</a:t>
            </a:r>
            <a:r>
              <a:rPr lang="en-GB" sz="2000" dirty="0"/>
              <a:t> </a:t>
            </a:r>
            <a:r>
              <a:rPr lang="en-GB" sz="2000" dirty="0" err="1"/>
              <a:t>हो</a:t>
            </a:r>
            <a:r>
              <a:rPr lang="en-GB" sz="2000" dirty="0"/>
              <a:t> </a:t>
            </a:r>
            <a:r>
              <a:rPr lang="en-GB" sz="2000" dirty="0" err="1"/>
              <a:t>जाती</a:t>
            </a:r>
            <a:r>
              <a:rPr lang="en-GB" sz="2000" dirty="0"/>
              <a:t> </a:t>
            </a:r>
            <a:r>
              <a:rPr lang="en-GB" sz="2000" dirty="0" err="1"/>
              <a:t>है</a:t>
            </a:r>
            <a:r>
              <a:rPr lang="en-GB" sz="2000" dirty="0"/>
              <a:t>। </a:t>
            </a:r>
            <a:r>
              <a:rPr lang="en-GB" sz="2000" dirty="0" err="1"/>
              <a:t>परमात्मा</a:t>
            </a:r>
            <a:r>
              <a:rPr lang="en-GB" sz="2000" dirty="0"/>
              <a:t> </a:t>
            </a:r>
            <a:r>
              <a:rPr lang="en-GB" sz="2000" dirty="0" err="1"/>
              <a:t>सृस्टि</a:t>
            </a:r>
            <a:r>
              <a:rPr lang="en-GB" sz="2000" dirty="0"/>
              <a:t> </a:t>
            </a:r>
            <a:r>
              <a:rPr lang="en-GB" sz="2000" dirty="0" err="1"/>
              <a:t>के</a:t>
            </a:r>
            <a:r>
              <a:rPr lang="en-GB" sz="2000" dirty="0"/>
              <a:t> </a:t>
            </a:r>
            <a:r>
              <a:rPr lang="en-GB" sz="2000" dirty="0" err="1"/>
              <a:t>कण-कण</a:t>
            </a:r>
            <a:r>
              <a:rPr lang="en-GB" sz="2000" dirty="0"/>
              <a:t> </a:t>
            </a:r>
            <a:r>
              <a:rPr lang="en-GB" sz="2000" dirty="0" err="1"/>
              <a:t>में</a:t>
            </a:r>
            <a:r>
              <a:rPr lang="en-GB" sz="2000" dirty="0"/>
              <a:t> </a:t>
            </a:r>
            <a:r>
              <a:rPr lang="en-GB" sz="2000" dirty="0" err="1"/>
              <a:t>व्याप्त</a:t>
            </a:r>
            <a:r>
              <a:rPr lang="en-GB" sz="2000" dirty="0"/>
              <a:t> </a:t>
            </a:r>
            <a:r>
              <a:rPr lang="en-GB" sz="2000" dirty="0" err="1"/>
              <a:t>है</a:t>
            </a:r>
            <a:r>
              <a:rPr lang="en-GB" sz="2000" dirty="0"/>
              <a:t> </a:t>
            </a:r>
            <a:r>
              <a:rPr lang="en-GB" sz="2000" dirty="0" err="1"/>
              <a:t>तथा</a:t>
            </a:r>
            <a:r>
              <a:rPr lang="en-GB" sz="2000" dirty="0"/>
              <a:t> </a:t>
            </a:r>
            <a:r>
              <a:rPr lang="en-GB" sz="2000" dirty="0" err="1"/>
              <a:t>जीव</a:t>
            </a:r>
            <a:r>
              <a:rPr lang="en-GB" sz="2000" dirty="0"/>
              <a:t> </a:t>
            </a:r>
            <a:r>
              <a:rPr lang="en-GB" sz="2000" dirty="0" err="1"/>
              <a:t>भी</a:t>
            </a:r>
            <a:r>
              <a:rPr lang="en-GB" sz="2000" dirty="0"/>
              <a:t> </a:t>
            </a:r>
            <a:r>
              <a:rPr lang="en-GB" sz="2000" dirty="0" err="1"/>
              <a:t>उसी</a:t>
            </a:r>
            <a:r>
              <a:rPr lang="en-GB" sz="2000" dirty="0"/>
              <a:t> </a:t>
            </a:r>
            <a:r>
              <a:rPr lang="en-GB" sz="2000" dirty="0" err="1"/>
              <a:t>परमात्मा</a:t>
            </a:r>
            <a:r>
              <a:rPr lang="en-GB" sz="2000" dirty="0"/>
              <a:t> </a:t>
            </a:r>
            <a:r>
              <a:rPr lang="en-GB" sz="2000" dirty="0" err="1"/>
              <a:t>का</a:t>
            </a:r>
            <a:r>
              <a:rPr lang="en-GB" sz="2000" dirty="0"/>
              <a:t> </a:t>
            </a:r>
            <a:r>
              <a:rPr lang="en-GB" sz="2000" dirty="0" err="1"/>
              <a:t>अंश</a:t>
            </a:r>
            <a:r>
              <a:rPr lang="en-GB" sz="2000" dirty="0"/>
              <a:t> </a:t>
            </a:r>
            <a:r>
              <a:rPr lang="en-GB" sz="2000" dirty="0" err="1"/>
              <a:t>है</a:t>
            </a:r>
            <a:r>
              <a:rPr lang="en-GB" sz="2000" dirty="0"/>
              <a:t>। </a:t>
            </a:r>
            <a:r>
              <a:rPr lang="en-GB" sz="2000" dirty="0" err="1"/>
              <a:t>अतः</a:t>
            </a:r>
            <a:r>
              <a:rPr lang="en-GB" sz="2000" dirty="0"/>
              <a:t>  </a:t>
            </a:r>
            <a:r>
              <a:rPr lang="en-GB" sz="2000" dirty="0" err="1"/>
              <a:t>परमात्मा</a:t>
            </a:r>
            <a:r>
              <a:rPr lang="en-GB" sz="2000" dirty="0"/>
              <a:t> </a:t>
            </a:r>
            <a:r>
              <a:rPr lang="en-GB" sz="2000" dirty="0" err="1"/>
              <a:t>हमारे</a:t>
            </a:r>
            <a:r>
              <a:rPr lang="en-GB" sz="2000" dirty="0"/>
              <a:t> </a:t>
            </a:r>
            <a:r>
              <a:rPr lang="en-GB" sz="2000" dirty="0" err="1"/>
              <a:t>अंतर</a:t>
            </a:r>
            <a:r>
              <a:rPr lang="en-GB" sz="2000" dirty="0"/>
              <a:t> </a:t>
            </a:r>
            <a:r>
              <a:rPr lang="en-GB" sz="2000" dirty="0" err="1"/>
              <a:t>में</a:t>
            </a:r>
            <a:r>
              <a:rPr lang="en-GB" sz="2000" dirty="0"/>
              <a:t> </a:t>
            </a:r>
            <a:r>
              <a:rPr lang="en-GB" sz="2000" dirty="0" err="1"/>
              <a:t>भी</a:t>
            </a:r>
            <a:r>
              <a:rPr lang="en-GB" sz="2000" dirty="0"/>
              <a:t> </a:t>
            </a:r>
            <a:r>
              <a:rPr lang="en-GB" sz="2000" dirty="0" err="1"/>
              <a:t>विद्यमान</a:t>
            </a:r>
            <a:r>
              <a:rPr lang="en-GB" sz="2000" dirty="0"/>
              <a:t> </a:t>
            </a:r>
            <a:r>
              <a:rPr lang="en-GB" sz="2000" dirty="0" err="1"/>
              <a:t>है</a:t>
            </a:r>
            <a:r>
              <a:rPr lang="en-GB" sz="2000" dirty="0"/>
              <a:t>। -</a:t>
            </a:r>
          </a:p>
          <a:p>
            <a:r>
              <a:rPr lang="en-GB" sz="2000" b="1" dirty="0"/>
              <a:t>"</a:t>
            </a:r>
            <a:r>
              <a:rPr lang="en-GB" sz="2000" b="1" dirty="0" err="1"/>
              <a:t>जल</a:t>
            </a:r>
            <a:r>
              <a:rPr lang="en-GB" sz="2000" b="1" dirty="0"/>
              <a:t> </a:t>
            </a:r>
            <a:r>
              <a:rPr lang="en-GB" sz="2000" b="1" dirty="0" err="1"/>
              <a:t>में</a:t>
            </a:r>
            <a:r>
              <a:rPr lang="en-GB" sz="2000" b="1" dirty="0"/>
              <a:t> </a:t>
            </a:r>
            <a:r>
              <a:rPr lang="en-GB" sz="2000" b="1" dirty="0" err="1"/>
              <a:t>कुम्भ</a:t>
            </a:r>
            <a:r>
              <a:rPr lang="en-GB" sz="2000" b="1" dirty="0"/>
              <a:t>, </a:t>
            </a:r>
            <a:r>
              <a:rPr lang="en-GB" sz="2000" b="1" dirty="0" err="1"/>
              <a:t>कुम्भ</a:t>
            </a:r>
            <a:r>
              <a:rPr lang="en-GB" sz="2000" b="1" dirty="0"/>
              <a:t> </a:t>
            </a:r>
            <a:r>
              <a:rPr lang="en-GB" sz="2000" b="1" dirty="0" err="1"/>
              <a:t>में</a:t>
            </a:r>
            <a:r>
              <a:rPr lang="en-GB" sz="2000" b="1" dirty="0"/>
              <a:t> </a:t>
            </a:r>
            <a:r>
              <a:rPr lang="en-GB" sz="2000" b="1" dirty="0" err="1"/>
              <a:t>जल</a:t>
            </a:r>
            <a:r>
              <a:rPr lang="en-GB" sz="2000" b="1" dirty="0"/>
              <a:t> </a:t>
            </a:r>
            <a:r>
              <a:rPr lang="en-GB" sz="2000" b="1" dirty="0" err="1"/>
              <a:t>है</a:t>
            </a:r>
            <a:r>
              <a:rPr lang="en-GB" sz="2000" b="1" dirty="0"/>
              <a:t> </a:t>
            </a:r>
            <a:r>
              <a:rPr lang="en-GB" sz="2000" b="1" dirty="0" err="1"/>
              <a:t>बाहर</a:t>
            </a:r>
            <a:r>
              <a:rPr lang="en-GB" sz="2000" b="1" dirty="0"/>
              <a:t> </a:t>
            </a:r>
            <a:r>
              <a:rPr lang="en-GB" sz="2000" b="1" dirty="0" err="1"/>
              <a:t>भीतर</a:t>
            </a:r>
            <a:r>
              <a:rPr lang="en-GB" sz="2000" b="1" dirty="0"/>
              <a:t> </a:t>
            </a:r>
            <a:r>
              <a:rPr lang="en-GB" sz="2000" b="1" dirty="0" err="1"/>
              <a:t>पानी</a:t>
            </a:r>
            <a:r>
              <a:rPr lang="en-GB" sz="2000" b="1" dirty="0"/>
              <a:t>।</a:t>
            </a:r>
            <a:endParaRPr lang="en-GB" sz="2000" dirty="0"/>
          </a:p>
          <a:p>
            <a:r>
              <a:rPr lang="en-GB" sz="2000" dirty="0"/>
              <a:t> </a:t>
            </a:r>
            <a:r>
              <a:rPr lang="en-GB" sz="2000" b="1" dirty="0" err="1"/>
              <a:t>फूटा</a:t>
            </a:r>
            <a:r>
              <a:rPr lang="en-GB" sz="2000" b="1" dirty="0"/>
              <a:t> </a:t>
            </a:r>
            <a:r>
              <a:rPr lang="en-GB" sz="2000" b="1" dirty="0" err="1"/>
              <a:t>कुम्भ</a:t>
            </a:r>
            <a:r>
              <a:rPr lang="en-GB" sz="2000" b="1" dirty="0"/>
              <a:t> </a:t>
            </a:r>
            <a:r>
              <a:rPr lang="en-GB" sz="2000" b="1" dirty="0" err="1"/>
              <a:t>जल</a:t>
            </a:r>
            <a:r>
              <a:rPr lang="en-GB" sz="2000" b="1" dirty="0"/>
              <a:t> </a:t>
            </a:r>
            <a:r>
              <a:rPr lang="en-GB" sz="2000" b="1" dirty="0" err="1"/>
              <a:t>जलहि</a:t>
            </a:r>
            <a:r>
              <a:rPr lang="en-GB" sz="2000" b="1" dirty="0"/>
              <a:t> </a:t>
            </a:r>
            <a:r>
              <a:rPr lang="en-GB" sz="2000" b="1" dirty="0" err="1"/>
              <a:t>सामना</a:t>
            </a:r>
            <a:r>
              <a:rPr lang="en-GB" sz="2000" b="1" dirty="0"/>
              <a:t>, </a:t>
            </a:r>
            <a:r>
              <a:rPr lang="en-GB" sz="2000" b="1" dirty="0" err="1"/>
              <a:t>यह</a:t>
            </a:r>
            <a:r>
              <a:rPr lang="en-GB" sz="2000" b="1" dirty="0"/>
              <a:t> </a:t>
            </a:r>
            <a:r>
              <a:rPr lang="en-GB" sz="2000" b="1" dirty="0" err="1"/>
              <a:t>तथ</a:t>
            </a:r>
            <a:r>
              <a:rPr lang="en-GB" sz="2000" b="1" dirty="0"/>
              <a:t> </a:t>
            </a:r>
            <a:r>
              <a:rPr lang="en-GB" sz="2000" b="1" dirty="0" err="1"/>
              <a:t>कह्यौ</a:t>
            </a:r>
            <a:r>
              <a:rPr lang="en-GB" sz="2000" b="1" dirty="0"/>
              <a:t> </a:t>
            </a:r>
            <a:r>
              <a:rPr lang="en-GB" sz="2000" b="1" dirty="0" err="1"/>
              <a:t>गयानी</a:t>
            </a:r>
            <a:r>
              <a:rPr lang="en-GB" sz="2000" b="1" dirty="0"/>
              <a:t>॥"</a:t>
            </a:r>
            <a:r>
              <a:rPr lang="en-GB" sz="2000" dirty="0"/>
              <a:t> </a:t>
            </a:r>
          </a:p>
          <a:p>
            <a:r>
              <a:rPr lang="en-GB" sz="2000" dirty="0"/>
              <a:t> </a:t>
            </a:r>
            <a:endParaRPr lang="en-GB" sz="2000" dirty="0" smtClean="0"/>
          </a:p>
          <a:p>
            <a:endParaRPr lang="en-GB" sz="2000" dirty="0"/>
          </a:p>
          <a:p>
            <a:endParaRPr lang="en-US" sz="2000" dirty="0"/>
          </a:p>
        </p:txBody>
      </p:sp>
    </p:spTree>
    <p:extLst>
      <p:ext uri="{BB962C8B-B14F-4D97-AF65-F5344CB8AC3E}">
        <p14:creationId xmlns:p14="http://schemas.microsoft.com/office/powerpoint/2010/main" val="40215114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xmlns="" id="{AB025618-C830-4992-9CD3-D9E49BC79E67}"/>
              </a:ext>
              <a:ext uri="{C183D7F6-B498-43B3-948B-1728B52AA6E4}">
                <adec:decorative xmlns:adec="http://schemas.microsoft.com/office/drawing/2017/decorative" xmlns="" val="1"/>
              </a:ext>
            </a:extLst>
          </p:cNvPr>
          <p:cNvGrpSpPr/>
          <p:nvPr/>
        </p:nvGrpSpPr>
        <p:grpSpPr>
          <a:xfrm>
            <a:off x="2588865" y="0"/>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sz="4800" b="1" dirty="0" err="1" smtClean="0">
                <a:solidFill>
                  <a:srgbClr val="FF0000"/>
                </a:solidFill>
              </a:rPr>
              <a:t>जगत</a:t>
            </a:r>
            <a:r>
              <a:rPr lang="en-GB" sz="4800" b="1" dirty="0" smtClean="0">
                <a:solidFill>
                  <a:srgbClr val="FF0000"/>
                </a:solidFill>
              </a:rPr>
              <a:t> </a:t>
            </a:r>
            <a:r>
              <a:rPr lang="hi-IN" sz="4800" dirty="0">
                <a:solidFill>
                  <a:srgbClr val="FF0000"/>
                </a:solidFill>
              </a:rPr>
              <a:t>सम्बन्धी</a:t>
            </a:r>
            <a:r>
              <a:rPr lang="en-GB" sz="4800" dirty="0">
                <a:solidFill>
                  <a:srgbClr val="FF0000"/>
                </a:solidFill>
              </a:rPr>
              <a:t> </a:t>
            </a:r>
            <a:r>
              <a:rPr lang="hi-IN" sz="4800" dirty="0">
                <a:solidFill>
                  <a:srgbClr val="FF0000"/>
                </a:solidFill>
              </a:rPr>
              <a:t>विचारधारा</a:t>
            </a:r>
            <a:r>
              <a:rPr lang="en-GB" sz="4800" b="1" dirty="0" smtClean="0">
                <a:solidFill>
                  <a:srgbClr val="FF0000"/>
                </a:solidFill>
              </a:rPr>
              <a:t> </a:t>
            </a:r>
            <a:endParaRPr lang="en-US" sz="4800" dirty="0">
              <a:solidFill>
                <a:srgbClr val="FF0000"/>
              </a:solidFill>
            </a:endParaRPr>
          </a:p>
        </p:txBody>
      </p:sp>
      <p:sp>
        <p:nvSpPr>
          <p:cNvPr id="23" name="Text Placeholder 22" descr="content block 1">
            <a:extLst>
              <a:ext uri="{FF2B5EF4-FFF2-40B4-BE49-F238E27FC236}">
                <a16:creationId xmlns:a16="http://schemas.microsoft.com/office/drawing/2014/main" xmlns="" id="{B88939B0-5B9A-4423-AFD1-CF6B22268795}"/>
              </a:ext>
            </a:extLst>
          </p:cNvPr>
          <p:cNvSpPr>
            <a:spLocks noGrp="1"/>
          </p:cNvSpPr>
          <p:nvPr>
            <p:ph type="body" sz="quarter" idx="11"/>
          </p:nvPr>
        </p:nvSpPr>
        <p:spPr>
          <a:xfrm>
            <a:off x="647700" y="2717803"/>
            <a:ext cx="7749048" cy="3368675"/>
          </a:xfrm>
        </p:spPr>
        <p:txBody>
          <a:bodyPr/>
          <a:lstStyle/>
          <a:p>
            <a:r>
              <a:rPr lang="en-GB" sz="2400" dirty="0"/>
              <a:t>कबीर शंकर के मायावाद से प्रभावित थे। अतः इन्होंने जगत को मिथ्या माना है। जगत का कोई अस्तित्व नहीं है, माया के कारण इसकी सत्ता का आभास होता है। यह संसार क्षणभंगुर है, यहाँ  सब कुछ अनित्य है। </a:t>
            </a:r>
          </a:p>
          <a:p>
            <a:r>
              <a:rPr lang="en-GB" sz="2400" dirty="0"/>
              <a:t> </a:t>
            </a:r>
          </a:p>
          <a:p>
            <a:r>
              <a:rPr lang="en-GB" sz="2400" b="1" dirty="0"/>
              <a:t>"यह संसार कागद की पुड़िया, बूँद पड़े घुल जाना है।"</a:t>
            </a:r>
            <a:endParaRPr lang="en-GB" sz="2400" dirty="0"/>
          </a:p>
          <a:p>
            <a:endParaRPr lang="en-US" sz="2400" dirty="0"/>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Tree>
    <p:extLst>
      <p:ext uri="{BB962C8B-B14F-4D97-AF65-F5344CB8AC3E}">
        <p14:creationId xmlns:p14="http://schemas.microsoft.com/office/powerpoint/2010/main" val="32071250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a16="http://schemas.microsoft.com/office/drawing/2014/main" xmlns=""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xmlns=""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sz="5400" b="1" dirty="0" err="1" smtClean="0">
                <a:solidFill>
                  <a:srgbClr val="002060"/>
                </a:solidFill>
              </a:rPr>
              <a:t>माया</a:t>
            </a:r>
            <a:r>
              <a:rPr lang="en-GB" sz="5400" b="1" dirty="0" smtClean="0">
                <a:solidFill>
                  <a:srgbClr val="002060"/>
                </a:solidFill>
              </a:rPr>
              <a:t> </a:t>
            </a:r>
            <a:r>
              <a:rPr lang="hi-IN" sz="5400" dirty="0">
                <a:solidFill>
                  <a:srgbClr val="002060"/>
                </a:solidFill>
              </a:rPr>
              <a:t>सम्बन्धी</a:t>
            </a:r>
            <a:r>
              <a:rPr lang="en-GB" sz="5400" dirty="0">
                <a:solidFill>
                  <a:srgbClr val="002060"/>
                </a:solidFill>
              </a:rPr>
              <a:t> </a:t>
            </a:r>
            <a:r>
              <a:rPr lang="hi-IN" sz="5400" dirty="0">
                <a:solidFill>
                  <a:srgbClr val="002060"/>
                </a:solidFill>
              </a:rPr>
              <a:t>विचारधारा</a:t>
            </a:r>
            <a:endParaRPr lang="en-US" sz="5400" dirty="0">
              <a:solidFill>
                <a:srgbClr val="002060"/>
              </a:solidFill>
            </a:endParaRPr>
          </a:p>
        </p:txBody>
      </p:sp>
      <p:sp>
        <p:nvSpPr>
          <p:cNvPr id="23" name="Text Placeholder 22" descr="content block 1">
            <a:extLst>
              <a:ext uri="{FF2B5EF4-FFF2-40B4-BE49-F238E27FC236}">
                <a16:creationId xmlns:a16="http://schemas.microsoft.com/office/drawing/2014/main" xmlns="" id="{B88939B0-5B9A-4423-AFD1-CF6B22268795}"/>
              </a:ext>
            </a:extLst>
          </p:cNvPr>
          <p:cNvSpPr>
            <a:spLocks noGrp="1"/>
          </p:cNvSpPr>
          <p:nvPr>
            <p:ph type="body" sz="quarter" idx="11"/>
          </p:nvPr>
        </p:nvSpPr>
        <p:spPr>
          <a:xfrm>
            <a:off x="647699" y="2717803"/>
            <a:ext cx="7782867" cy="3368675"/>
          </a:xfrm>
        </p:spPr>
        <p:txBody>
          <a:bodyPr/>
          <a:lstStyle/>
          <a:p>
            <a:r>
              <a:rPr lang="en-GB" sz="2800" dirty="0"/>
              <a:t>कबीर के अनुसार माया</a:t>
            </a:r>
            <a:r>
              <a:rPr lang="en-GB" sz="2800" b="1" dirty="0"/>
              <a:t> ' परमब्रह्म की एक रहस्यमयी शक्ति है, जो विश्वमयी नारी के रूप में प्रकट होकर ' </a:t>
            </a:r>
            <a:r>
              <a:rPr lang="en-GB" sz="2800" dirty="0"/>
              <a:t>जीवात्माओं को विषय वासना के बंधन में फसा कर रखती है। जीवात्मा सहज ही उसकी त्रिगुणात्मक 'फाँस' में फंस कर पथ से विपथ हो जाती है। </a:t>
            </a:r>
          </a:p>
          <a:p>
            <a:r>
              <a:rPr lang="en-GB" sz="2800" b="1" dirty="0"/>
              <a:t>"कबीर माया मोहिनी, जैसे मीठी खांड।"</a:t>
            </a:r>
            <a:endParaRPr lang="en-GB" sz="2800" dirty="0"/>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xmlns=""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Tree>
    <p:extLst>
      <p:ext uri="{BB962C8B-B14F-4D97-AF65-F5344CB8AC3E}">
        <p14:creationId xmlns:p14="http://schemas.microsoft.com/office/powerpoint/2010/main" val="2118823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grpSp>
        <p:nvGrpSpPr>
          <p:cNvPr id="7" name="Group 6">
            <a:extLst>
              <a:ext uri="{FF2B5EF4-FFF2-40B4-BE49-F238E27FC236}">
                <a16:creationId xmlns:a16="http://schemas.microsoft.com/office/drawing/2014/main" xmlns=""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lgn="ctr"/>
            <a:r>
              <a:rPr lang="hi-IN" sz="6000" b="1" dirty="0">
                <a:solidFill>
                  <a:srgbClr val="FF0000"/>
                </a:solidFill>
              </a:rPr>
              <a:t>निष्कर्ष</a:t>
            </a:r>
            <a:r>
              <a:rPr lang="hi-IN" b="1" dirty="0">
                <a:solidFill>
                  <a:srgbClr val="FFFF00"/>
                </a:solidFill>
              </a:rPr>
              <a:t/>
            </a:r>
            <a:br>
              <a:rPr lang="hi-IN" b="1" dirty="0">
                <a:solidFill>
                  <a:srgbClr val="FFFF00"/>
                </a:solidFill>
              </a:rPr>
            </a:br>
            <a:endParaRPr lang="en-US" dirty="0"/>
          </a:p>
        </p:txBody>
      </p:sp>
      <p:pic>
        <p:nvPicPr>
          <p:cNvPr id="40" name="Content Placeholder 79" descr="Open Book">
            <a:extLst>
              <a:ext uri="{FF2B5EF4-FFF2-40B4-BE49-F238E27FC236}">
                <a16:creationId xmlns:a16="http://schemas.microsoft.com/office/drawing/2014/main" xmlns="" id="{C997398D-3BA0-47F4-93CE-55576CE45E21}"/>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p:pic>
      <p:sp>
        <p:nvSpPr>
          <p:cNvPr id="31" name="Text Placeholder 30" descr="Slide content">
            <a:extLst>
              <a:ext uri="{FF2B5EF4-FFF2-40B4-BE49-F238E27FC236}">
                <a16:creationId xmlns:a16="http://schemas.microsoft.com/office/drawing/2014/main" xmlns="" id="{A7DE1A1C-1BA0-439B-99B1-C80C5806DEFB}"/>
              </a:ext>
            </a:extLst>
          </p:cNvPr>
          <p:cNvSpPr>
            <a:spLocks noGrp="1"/>
          </p:cNvSpPr>
          <p:nvPr>
            <p:ph type="body" sz="quarter" idx="11"/>
          </p:nvPr>
        </p:nvSpPr>
        <p:spPr>
          <a:xfrm>
            <a:off x="1562100" y="1733627"/>
            <a:ext cx="8270158" cy="4248073"/>
          </a:xfrm>
        </p:spPr>
        <p:txBody>
          <a:bodyPr/>
          <a:lstStyle/>
          <a:p>
            <a:r>
              <a:rPr lang="hi-IN" sz="2400" dirty="0"/>
              <a:t>कबीर मूलतः दार्शनिक नहीं थे बल्कि एक संत व भक्त थे। भक्त का दर्शन किसी सम्प्रदाय या किसी विशिष्ट मतवाद का सूचक नहीं बन पाता। उसकी दृष्टि उदार होती है इसलिए कई तरह के विचारों की झलक उसकी चिंतन प्रणाली में प्राप्त हो जाती है। चूंकि भक्त के ज्ञान का अवसान भाव में होता है इसलिए वह तर्क-वितर्क की दृढ़ शृंखला से बंध नहीं पाता। कई बार परस्पर विरोधी बातों का भी उसके विचारों में सन्निवेश हो जाता है। कबीर ऐसे ही भक्त साधक है जो संपूर्ण भारतीय चिंतन परंपरा के विरोधों के बीच समतामूलक तत्त्वों का निकालकर व्यापक धर्म की प्रतिष्ठा का संकल्प लेकर चल रहे थे। दार्शनिक चिंतन के लिए जिस प्रकार की सघन स्वानुभूतियों की आवश्यकता हुआ करती है, उनका भी कबीर के पास अभाव नहीं था</a:t>
            </a:r>
            <a:r>
              <a:rPr lang="hi-IN" sz="2400" dirty="0" smtClean="0"/>
              <a:t>।</a:t>
            </a:r>
            <a:endParaRPr lang="en-US" sz="2400" dirty="0"/>
          </a:p>
        </p:txBody>
      </p:sp>
      <p:grpSp>
        <p:nvGrpSpPr>
          <p:cNvPr id="5" name="Group 4">
            <a:extLst>
              <a:ext uri="{FF2B5EF4-FFF2-40B4-BE49-F238E27FC236}">
                <a16:creationId xmlns:a16="http://schemas.microsoft.com/office/drawing/2014/main" xmlns=""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Tree>
    <p:extLst>
      <p:ext uri="{BB962C8B-B14F-4D97-AF65-F5344CB8AC3E}">
        <p14:creationId xmlns:p14="http://schemas.microsoft.com/office/powerpoint/2010/main" val="342267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xmlns=""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xmlns="" id="{31664CF3-C0D1-4769-8E59-8694AF07951A}"/>
              </a:ext>
              <a:ext uri="{C183D7F6-B498-43B3-948B-1728B52AA6E4}">
                <adec:decorative xmlns:adec="http://schemas.microsoft.com/office/drawing/2017/decorative" xmlns=""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F5325EDA-7343-463C-83EC-5D799E8B8195}"/>
              </a:ext>
              <a:ext uri="{C183D7F6-B498-43B3-948B-1728B52AA6E4}">
                <adec:decorative xmlns:adec="http://schemas.microsoft.com/office/drawing/2017/decorative" xmlns=""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xmlns="" id="{72FCEAE4-FA74-4446-B2F5-9AFA2DA139A2}"/>
              </a:ext>
            </a:extLst>
          </p:cNvPr>
          <p:cNvSpPr>
            <a:spLocks noGrp="1"/>
          </p:cNvSpPr>
          <p:nvPr>
            <p:ph type="ctrTitle"/>
          </p:nvPr>
        </p:nvSpPr>
        <p:spPr>
          <a:xfrm>
            <a:off x="691080" y="2142271"/>
            <a:ext cx="5578995" cy="879928"/>
          </a:xfrm>
        </p:spPr>
        <p:txBody>
          <a:bodyPr/>
          <a:lstStyle/>
          <a:p>
            <a:pPr algn="ctr"/>
            <a:r>
              <a:rPr lang="hi-IN" dirty="0"/>
              <a:t/>
            </a:r>
            <a:br>
              <a:rPr lang="hi-IN" dirty="0"/>
            </a:br>
            <a:r>
              <a:rPr lang="hi-IN" sz="9600" dirty="0">
                <a:solidFill>
                  <a:srgbClr val="00B0F0"/>
                </a:solidFill>
              </a:rPr>
              <a:t>धन्यवाद</a:t>
            </a:r>
            <a:endParaRPr lang="en-US" sz="9600" b="0" dirty="0">
              <a:solidFill>
                <a:srgbClr val="00B0F0"/>
              </a:solidFill>
            </a:endParaRPr>
          </a:p>
        </p:txBody>
      </p:sp>
      <p:grpSp>
        <p:nvGrpSpPr>
          <p:cNvPr id="154" name="Group 153">
            <a:extLst>
              <a:ext uri="{FF2B5EF4-FFF2-40B4-BE49-F238E27FC236}">
                <a16:creationId xmlns:a16="http://schemas.microsoft.com/office/drawing/2014/main" xmlns=""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xmlns=""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xmlns=""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xmlns=""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xmlns=""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xmlns=""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p:pic>
      <p:sp>
        <p:nvSpPr>
          <p:cNvPr id="80" name="Text Placeholder 79" descr="name of user">
            <a:extLst>
              <a:ext uri="{FF2B5EF4-FFF2-40B4-BE49-F238E27FC236}">
                <a16:creationId xmlns:a16="http://schemas.microsoft.com/office/drawing/2014/main" xmlns="" id="{40F0AA8D-0756-4350-8005-9BCD0DDB3B92}"/>
              </a:ext>
            </a:extLst>
          </p:cNvPr>
          <p:cNvSpPr>
            <a:spLocks noGrp="1"/>
          </p:cNvSpPr>
          <p:nvPr>
            <p:ph type="body" sz="quarter" idx="15"/>
          </p:nvPr>
        </p:nvSpPr>
        <p:spPr/>
        <p:txBody>
          <a:bodyPr/>
          <a:lstStyle/>
          <a:p>
            <a:pPr lvl="0" eaLnBrk="0" fontAlgn="base" hangingPunct="0">
              <a:spcBef>
                <a:spcPct val="0"/>
              </a:spcBef>
              <a:spcAft>
                <a:spcPct val="0"/>
              </a:spcAft>
            </a:pPr>
            <a:r>
              <a:rPr lang="hi-IN" dirty="0">
                <a:solidFill>
                  <a:srgbClr val="FFFF00"/>
                </a:solidFill>
              </a:rPr>
              <a:t>डॉ </a:t>
            </a:r>
            <a:r>
              <a:rPr lang="hi-IN" dirty="0">
                <a:solidFill>
                  <a:srgbClr val="FF0000"/>
                </a:solidFill>
                <a:latin typeface="inherit"/>
              </a:rPr>
              <a:t>सुनीता ढांडा</a:t>
            </a:r>
            <a:r>
              <a:rPr lang="en-US" dirty="0">
                <a:solidFill>
                  <a:srgbClr val="FF0000"/>
                </a:solidFill>
              </a:rPr>
              <a:t> </a:t>
            </a:r>
            <a:r>
              <a:rPr lang="en-US" dirty="0">
                <a:solidFill>
                  <a:srgbClr val="FFFF00"/>
                </a:solidFill>
              </a:rPr>
              <a:t>(</a:t>
            </a:r>
            <a:r>
              <a:rPr lang="hi-IN" dirty="0">
                <a:solidFill>
                  <a:srgbClr val="FFFF00"/>
                </a:solidFill>
              </a:rPr>
              <a:t>हिंदी विभाग</a:t>
            </a:r>
            <a:r>
              <a:rPr lang="en-US" dirty="0">
                <a:solidFill>
                  <a:srgbClr val="FFFF00"/>
                </a:solidFill>
              </a:rPr>
              <a:t>)</a:t>
            </a:r>
            <a:endParaRPr lang="en-US" dirty="0">
              <a:solidFill>
                <a:srgbClr val="FFFF00"/>
              </a:solidFill>
            </a:endParaRPr>
          </a:p>
        </p:txBody>
      </p:sp>
      <p:cxnSp>
        <p:nvCxnSpPr>
          <p:cNvPr id="131" name="Straight Connector 130">
            <a:extLst>
              <a:ext uri="{FF2B5EF4-FFF2-40B4-BE49-F238E27FC236}">
                <a16:creationId xmlns:a16="http://schemas.microsoft.com/office/drawing/2014/main" xmlns="" id="{8695A66A-1D9E-4D4E-9067-DC97380D3FDF}"/>
              </a:ext>
              <a:ext uri="{C183D7F6-B498-43B3-948B-1728B52AA6E4}">
                <adec:decorative xmlns:adec="http://schemas.microsoft.com/office/drawing/2017/decorative" xmlns=""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xmlns=""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p:pic>
      <p:sp>
        <p:nvSpPr>
          <p:cNvPr id="86" name="Text Placeholder 85" descr="user phone">
            <a:extLst>
              <a:ext uri="{FF2B5EF4-FFF2-40B4-BE49-F238E27FC236}">
                <a16:creationId xmlns:a16="http://schemas.microsoft.com/office/drawing/2014/main" xmlns="" id="{60CCF183-9FEB-4677-9379-BC01A7251D2C}"/>
              </a:ext>
            </a:extLst>
          </p:cNvPr>
          <p:cNvSpPr>
            <a:spLocks noGrp="1"/>
          </p:cNvSpPr>
          <p:nvPr>
            <p:ph type="body" sz="quarter" idx="16"/>
          </p:nvPr>
        </p:nvSpPr>
        <p:spPr/>
        <p:txBody>
          <a:bodyPr/>
          <a:lstStyle/>
          <a:p>
            <a:r>
              <a:rPr lang="en-US" dirty="0" smtClean="0"/>
              <a:t>9996000086</a:t>
            </a:r>
            <a:endParaRPr lang="en-US" dirty="0"/>
          </a:p>
        </p:txBody>
      </p:sp>
    </p:spTree>
    <p:extLst>
      <p:ext uri="{BB962C8B-B14F-4D97-AF65-F5344CB8AC3E}">
        <p14:creationId xmlns:p14="http://schemas.microsoft.com/office/powerpoint/2010/main" val="2674200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C36-314A-42CB-9114-6E0CE4AB273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391</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Corbel</vt:lpstr>
      <vt:lpstr>inherit</vt:lpstr>
      <vt:lpstr>Mangal</vt:lpstr>
      <vt:lpstr>Office Theme</vt:lpstr>
      <vt:lpstr>संत कबीर की दार्शनिक विचार  धारा </vt:lpstr>
      <vt:lpstr>भूमिका कबीर निर्गुण ब्रह्म के उपासक, एक समाज सुधायक,एक भक्त कवि, तथा एक सच्चे मानवतावादी संत थें। ये एक सीधे-साधे और सच्चे साधक थें, अतः इन्होनें कोई दार्शनिक सम्प्रदाय नहीं खड़ा किया वरन तत्कालीन भारत में प्रचलित दर्शनों से जो कुछ भी उन्हें भला एवं अनुकूल प्रतीत इन्होनें उसे ग्रहण कर लिया। इन्होनें  हिन्दुओं से अद्वैतवाद को ग्रहण किया तथा सूफियों के भावनात्मक रहस्यवाद के के द्वारा उसे एक नया रूप दे दिया। इन्होनें सिद्धों तथा नाथ योगियों की योग साधना तथा हठयोग को ग्रहण किया और वैष्णवो से अहिंसा तथा 'प्रपत्ति' भाव लिया। इस प्रकार कबीर ने 'सार-सार को' ग्रहण किया तथा जोकुछ भी 'थोथा' लगा उसे उड़ा दिया।इनकी दार्शनिक मान्यताओं को निम्नांकित बिन्दुओं के अंतर्गत विवेचित किया जा सकता है। </vt:lpstr>
      <vt:lpstr>ब्रह्म सम्बन्धी विचारधारा</vt:lpstr>
      <vt:lpstr>कबीर के राम अगम, अगोचर, अविनाशी, अरूप, अनाम,निराकार तथा निरंजन हैं। वह तेजोमय हैं, उनके अलौकिक तेज की समता करोड़ों सूर्यों का संयुक्त प्रकाश भी नहीं कर सकता है। राम लोकातीत हैं ,फिर भी लोक में सर्वत्र व्याप्त हैं।   कस्तूरी कुंडली बसै, मृग ढूंढै  बन माहि।  ऐसे  घट-घट  राम हैं, दुनिया देखत  नाहीं।। </vt:lpstr>
      <vt:lpstr>जीव सम्बन्धी विचारधारा</vt:lpstr>
      <vt:lpstr>जगत सम्बन्धी विचारधारा </vt:lpstr>
      <vt:lpstr>माया सम्बन्धी विचारधारा</vt:lpstr>
      <vt:lpstr>निष्कर्ष </vt:lpstr>
      <vt:lpstr> धन्यवाद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2020-04-04T12:12:50Z</dcterms:created>
  <dcterms:modified xsi:type="dcterms:W3CDTF">2020-04-04T13:10:25Z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