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 id="262" r:id="rId5"/>
    <p:sldId id="263" r:id="rId6"/>
    <p:sldId id="264" r:id="rId7"/>
    <p:sldId id="265" r:id="rId8"/>
    <p:sldId id="266"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15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642DDD9-3A37-4138-9531-24A14AA9CE23}" type="datetimeFigureOut">
              <a:rPr lang="en-US" smtClean="0"/>
              <a:t>07-Apr-20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B85F939-3615-48EA-9C60-8DBFC98BE49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42DDD9-3A37-4138-9531-24A14AA9CE23}" type="datetimeFigureOut">
              <a:rPr lang="en-US" smtClean="0"/>
              <a:t>07-Apr-20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85F939-3615-48EA-9C60-8DBFC98BE4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42DDD9-3A37-4138-9531-24A14AA9CE23}" type="datetimeFigureOut">
              <a:rPr lang="en-US" smtClean="0"/>
              <a:t>07-Apr-20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85F939-3615-48EA-9C60-8DBFC98BE49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42DDD9-3A37-4138-9531-24A14AA9CE23}" type="datetimeFigureOut">
              <a:rPr lang="en-US" smtClean="0"/>
              <a:t>07-Apr-20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85F939-3615-48EA-9C60-8DBFC98BE49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42DDD9-3A37-4138-9531-24A14AA9CE23}" type="datetimeFigureOut">
              <a:rPr lang="en-US" smtClean="0"/>
              <a:t>07-Apr-20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85F939-3615-48EA-9C60-8DBFC98BE49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42DDD9-3A37-4138-9531-24A14AA9CE23}" type="datetimeFigureOut">
              <a:rPr lang="en-US" smtClean="0"/>
              <a:t>07-Apr-20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85F939-3615-48EA-9C60-8DBFC98BE49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642DDD9-3A37-4138-9531-24A14AA9CE23}" type="datetimeFigureOut">
              <a:rPr lang="en-US" smtClean="0"/>
              <a:t>07-Apr-20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85F939-3615-48EA-9C60-8DBFC98BE49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42DDD9-3A37-4138-9531-24A14AA9CE23}" type="datetimeFigureOut">
              <a:rPr lang="en-US" smtClean="0"/>
              <a:t>07-Apr-20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85F939-3615-48EA-9C60-8DBFC98BE49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2DDD9-3A37-4138-9531-24A14AA9CE23}" type="datetimeFigureOut">
              <a:rPr lang="en-US" smtClean="0"/>
              <a:t>07-Apr-20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85F939-3615-48EA-9C60-8DBFC98BE4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42DDD9-3A37-4138-9531-24A14AA9CE23}" type="datetimeFigureOut">
              <a:rPr lang="en-US" smtClean="0"/>
              <a:t>07-Apr-20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85F939-3615-48EA-9C60-8DBFC98BE49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42DDD9-3A37-4138-9531-24A14AA9CE23}" type="datetimeFigureOut">
              <a:rPr lang="en-US" smtClean="0"/>
              <a:t>07-Apr-20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B85F939-3615-48EA-9C60-8DBFC98BE49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642DDD9-3A37-4138-9531-24A14AA9CE23}" type="datetimeFigureOut">
              <a:rPr lang="en-US" smtClean="0"/>
              <a:t>07-Apr-20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B85F939-3615-48EA-9C60-8DBFC98BE49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7535" y="1439168"/>
            <a:ext cx="8382000" cy="877163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i-IN" sz="4400" b="1" dirty="0" smtClean="0"/>
              <a:t>आई</a:t>
            </a:r>
            <a:r>
              <a:rPr lang="en-US" sz="4400" b="1" dirty="0" smtClean="0"/>
              <a:t>.</a:t>
            </a:r>
            <a:r>
              <a:rPr lang="hi-IN" sz="4400" b="1" dirty="0" smtClean="0"/>
              <a:t>बी</a:t>
            </a:r>
            <a:r>
              <a:rPr lang="en-US" sz="4400" b="1" dirty="0" smtClean="0"/>
              <a:t>.(</a:t>
            </a:r>
            <a:r>
              <a:rPr lang="hi-IN" sz="4400" b="1" dirty="0" smtClean="0"/>
              <a:t>पी</a:t>
            </a:r>
            <a:r>
              <a:rPr lang="en-US" sz="4400" b="1" dirty="0" smtClean="0"/>
              <a:t>.</a:t>
            </a:r>
            <a:r>
              <a:rPr lang="hi-IN" sz="4400" b="1" dirty="0" smtClean="0"/>
              <a:t>जी</a:t>
            </a:r>
            <a:r>
              <a:rPr lang="en-US" sz="4400" b="1" dirty="0" smtClean="0"/>
              <a:t>.)</a:t>
            </a:r>
            <a:r>
              <a:rPr lang="hi-IN" sz="4400" b="1" dirty="0" smtClean="0"/>
              <a:t> कॉलेज</a:t>
            </a:r>
            <a:r>
              <a:rPr lang="en-US" sz="4400" b="1" dirty="0" smtClean="0"/>
              <a:t>(</a:t>
            </a:r>
            <a:r>
              <a:rPr lang="hi-IN" sz="4400" b="1" dirty="0" smtClean="0"/>
              <a:t>पानीपत</a:t>
            </a:r>
            <a:r>
              <a:rPr lang="en-US" sz="4400" b="1" dirty="0" smtClean="0"/>
              <a:t>)</a:t>
            </a:r>
          </a:p>
          <a:p>
            <a:pPr algn="ctr"/>
            <a:endParaRPr lang="en-US" sz="4400" b="1" dirty="0" smtClean="0"/>
          </a:p>
          <a:p>
            <a:pPr algn="ctr">
              <a:lnSpc>
                <a:spcPct val="150000"/>
              </a:lnSpc>
            </a:pPr>
            <a:r>
              <a:rPr lang="hi-IN" sz="4400" b="1" dirty="0" smtClean="0"/>
              <a:t>कक्षा</a:t>
            </a:r>
            <a:r>
              <a:rPr lang="en-US" sz="4400" b="1" dirty="0" smtClean="0"/>
              <a:t> – </a:t>
            </a:r>
            <a:r>
              <a:rPr lang="hi-IN" sz="4400" b="1" dirty="0" smtClean="0"/>
              <a:t>बी</a:t>
            </a:r>
            <a:r>
              <a:rPr lang="en-US" sz="4400" b="1" dirty="0" smtClean="0"/>
              <a:t>.</a:t>
            </a:r>
            <a:r>
              <a:rPr lang="hi-IN" sz="4400" b="1" dirty="0" smtClean="0"/>
              <a:t>ए</a:t>
            </a:r>
            <a:r>
              <a:rPr lang="en-US" sz="4400" b="1" dirty="0" smtClean="0"/>
              <a:t>. </a:t>
            </a:r>
            <a:r>
              <a:rPr lang="hi-IN" sz="4400" b="1" dirty="0" smtClean="0"/>
              <a:t>-</a:t>
            </a:r>
            <a:r>
              <a:rPr lang="en-US" sz="4400" b="1" dirty="0" smtClean="0"/>
              <a:t> </a:t>
            </a:r>
            <a:r>
              <a:rPr lang="hi-IN" sz="4400" b="1" dirty="0" smtClean="0"/>
              <a:t> </a:t>
            </a:r>
            <a:r>
              <a:rPr lang="hi-IN" sz="4400" b="1" dirty="0" smtClean="0"/>
              <a:t>तृतीय वर्ष </a:t>
            </a:r>
            <a:endParaRPr lang="en-US" sz="4400" b="1" dirty="0" smtClean="0"/>
          </a:p>
          <a:p>
            <a:pPr algn="ctr">
              <a:lnSpc>
                <a:spcPct val="150000"/>
              </a:lnSpc>
            </a:pPr>
            <a:r>
              <a:rPr lang="hi-IN" sz="4400" b="1" dirty="0" smtClean="0"/>
              <a:t>विषय - </a:t>
            </a:r>
            <a:r>
              <a:rPr lang="hi-IN" sz="4400" b="1" dirty="0"/>
              <a:t>हिन्दी</a:t>
            </a:r>
            <a:endParaRPr lang="hi-IN" sz="4400" b="1" dirty="0" smtClean="0"/>
          </a:p>
          <a:p>
            <a:pPr algn="ctr"/>
            <a:r>
              <a:rPr lang="hi-IN" sz="4400" b="1" dirty="0" smtClean="0"/>
              <a:t> </a:t>
            </a:r>
            <a:endParaRPr lang="en-US" sz="4400" b="1" dirty="0" smtClean="0"/>
          </a:p>
          <a:p>
            <a:pPr algn="ctr"/>
            <a:endParaRPr lang="en-US" sz="4400" b="1" dirty="0" smtClean="0"/>
          </a:p>
          <a:p>
            <a:endParaRPr lang="hi-IN" sz="4400" dirty="0" smtClean="0">
              <a:effectLst/>
            </a:endParaRPr>
          </a:p>
          <a:p>
            <a:r>
              <a:rPr lang="en-US" sz="4400" b="1" dirty="0" smtClean="0"/>
              <a:t>            </a:t>
            </a:r>
            <a:endParaRPr lang="hi-IN" sz="4400" dirty="0" smtClean="0">
              <a:effectLst/>
            </a:endParaRPr>
          </a:p>
          <a:p>
            <a:pPr algn="ctr"/>
            <a:endParaRPr lang="hi-IN" sz="4400" dirty="0" smtClean="0">
              <a:effectLst/>
            </a:endParaRPr>
          </a:p>
          <a:p>
            <a:pPr algn="ctr"/>
            <a:endParaRPr lang="en-US" sz="4400" b="1" dirty="0" smtClean="0"/>
          </a:p>
          <a:p>
            <a:pPr algn="ctr"/>
            <a:r>
              <a:rPr lang="en-US" sz="4400" b="1" dirty="0" smtClean="0"/>
              <a:t> </a:t>
            </a:r>
          </a:p>
          <a:p>
            <a:pPr algn="ctr"/>
            <a:endParaRPr lang="en-US" b="1" dirty="0" smtClean="0"/>
          </a:p>
          <a:p>
            <a:endParaRPr lang="en-US" b="1" dirty="0"/>
          </a:p>
        </p:txBody>
      </p:sp>
    </p:spTree>
    <p:extLst>
      <p:ext uri="{BB962C8B-B14F-4D97-AF65-F5344CB8AC3E}">
        <p14:creationId xmlns:p14="http://schemas.microsoft.com/office/powerpoint/2010/main" val="3290192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2778204"/>
            <a:ext cx="6176691" cy="1107996"/>
          </a:xfrm>
          <a:prstGeom prst="rect">
            <a:avLst/>
          </a:prstGeom>
        </p:spPr>
        <p:txBody>
          <a:bodyPr wrap="none">
            <a:spAutoFit/>
          </a:bodyPr>
          <a:lstStyle/>
          <a:p>
            <a:r>
              <a:rPr lang="hi-IN" sz="6600" b="1" dirty="0" smtClean="0"/>
              <a:t>फीचर</a:t>
            </a:r>
            <a:r>
              <a:rPr lang="hi-IN" sz="6600" dirty="0" smtClean="0"/>
              <a:t> </a:t>
            </a:r>
            <a:r>
              <a:rPr lang="hi-IN" sz="6600" b="1" dirty="0" smtClean="0"/>
              <a:t>की भूमिका</a:t>
            </a:r>
            <a:endParaRPr lang="hi-IN" sz="6600" dirty="0">
              <a:effectLst/>
            </a:endParaRPr>
          </a:p>
        </p:txBody>
      </p:sp>
    </p:spTree>
    <p:extLst>
      <p:ext uri="{BB962C8B-B14F-4D97-AF65-F5344CB8AC3E}">
        <p14:creationId xmlns:p14="http://schemas.microsoft.com/office/powerpoint/2010/main" val="3342917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305800" cy="4524315"/>
          </a:xfrm>
          <a:prstGeom prst="rect">
            <a:avLst/>
          </a:prstGeom>
        </p:spPr>
        <p:txBody>
          <a:bodyPr wrap="square">
            <a:spAutoFit/>
          </a:bodyPr>
          <a:lstStyle/>
          <a:p>
            <a:pPr algn="just"/>
            <a:r>
              <a:rPr lang="hi-IN" sz="2400" b="1" dirty="0"/>
              <a:t>भूमिका</a:t>
            </a:r>
            <a:r>
              <a:rPr lang="hi-IN" sz="2400" dirty="0"/>
              <a:t> </a:t>
            </a:r>
            <a:r>
              <a:rPr lang="hi-IN" sz="2400" dirty="0" smtClean="0">
                <a:effectLst/>
              </a:rPr>
              <a:t>:- </a:t>
            </a:r>
          </a:p>
          <a:p>
            <a:pPr algn="just"/>
            <a:endParaRPr lang="hi-IN" sz="2400" dirty="0" smtClean="0">
              <a:effectLst/>
            </a:endParaRPr>
          </a:p>
          <a:p>
            <a:pPr algn="just"/>
            <a:r>
              <a:rPr lang="hi-IN" sz="2400" dirty="0" smtClean="0">
                <a:effectLst/>
              </a:rPr>
              <a:t>‘</a:t>
            </a:r>
            <a:r>
              <a:rPr lang="hi-IN" sz="2400" dirty="0"/>
              <a:t>फीचर’सृजनात्मक लेखन की अत्यंत महत्वपूर्ण विधा है। फीचर में किसी घटना</a:t>
            </a:r>
            <a:r>
              <a:rPr lang="hi-IN" sz="2400" dirty="0" smtClean="0">
                <a:effectLst/>
              </a:rPr>
              <a:t>, </a:t>
            </a:r>
            <a:r>
              <a:rPr lang="hi-IN" sz="2400" dirty="0"/>
              <a:t>सूचना अथवा प्रसंग की पृष्ठभूमि पर आधारित सामग्री होती है। ‘फीचर’ का शाब्दिक अर्थ ‘रूपरेखा, आकृति, लक्षण’ अथवा ‘व्यक्तित्व ’है। पत्रकारिता में ‘फीचर’ शब्द का प्रयोग ‘विशेष आलेख’ के रूप में होता है। आकाशवाणी में इसे ‘रूपक’ तथा‘ रेडियो नाटक का एक प्रकार’ तथा दूरदर्शन में इसे ‘वृत्तचित्र’ कहते हैं। पत्रकारिता में किसी घटना अथवा स्थिति का मनोरंजन ढंग से लिखा गया विवरण ‘फीचर’ कहलाता है।</a:t>
            </a:r>
            <a:endParaRPr lang="hi-IN" sz="2400" dirty="0" smtClean="0">
              <a:effectLst/>
            </a:endParaRPr>
          </a:p>
          <a:p>
            <a:pPr algn="just"/>
            <a:r>
              <a:rPr lang="hi-IN" sz="2400" dirty="0" smtClean="0">
                <a:effectLst/>
              </a:rPr>
              <a:t/>
            </a:r>
            <a:br>
              <a:rPr lang="hi-IN" sz="2400" dirty="0" smtClean="0">
                <a:effectLst/>
              </a:rPr>
            </a:br>
            <a:endParaRPr lang="hi-IN" sz="2400" dirty="0">
              <a:effectLst/>
            </a:endParaRPr>
          </a:p>
        </p:txBody>
      </p:sp>
    </p:spTree>
    <p:extLst>
      <p:ext uri="{BB962C8B-B14F-4D97-AF65-F5344CB8AC3E}">
        <p14:creationId xmlns:p14="http://schemas.microsoft.com/office/powerpoint/2010/main" val="2946069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458200" cy="5632311"/>
          </a:xfrm>
          <a:prstGeom prst="rect">
            <a:avLst/>
          </a:prstGeom>
        </p:spPr>
        <p:txBody>
          <a:bodyPr wrap="square">
            <a:spAutoFit/>
          </a:bodyPr>
          <a:lstStyle/>
          <a:p>
            <a:r>
              <a:rPr lang="hi-IN" sz="2400" b="1" dirty="0"/>
              <a:t>फीचर</a:t>
            </a:r>
            <a:r>
              <a:rPr lang="hi-IN" sz="2400" dirty="0"/>
              <a:t> </a:t>
            </a:r>
            <a:r>
              <a:rPr lang="hi-IN" sz="2400" b="1" dirty="0"/>
              <a:t>परिभाषा:- </a:t>
            </a:r>
            <a:endParaRPr lang="hi-IN" sz="2400" b="1" dirty="0" smtClean="0"/>
          </a:p>
          <a:p>
            <a:endParaRPr lang="hi-IN" sz="2400" b="1" dirty="0" smtClean="0"/>
          </a:p>
          <a:p>
            <a:r>
              <a:rPr lang="hi-IN" sz="2400" dirty="0" smtClean="0"/>
              <a:t>मधुकर </a:t>
            </a:r>
            <a:r>
              <a:rPr lang="hi-IN" sz="2400" dirty="0"/>
              <a:t>गंगाधर लिखते हैं कि ‘फीचर लेख से छोटा</a:t>
            </a:r>
            <a:r>
              <a:rPr lang="hi-IN" sz="2400" dirty="0" smtClean="0">
                <a:effectLst/>
              </a:rPr>
              <a:t>,</a:t>
            </a:r>
            <a:r>
              <a:rPr lang="hi-IN" sz="2400" dirty="0"/>
              <a:t>गद्य-काव्य की शैली में लिखी गई ऐसी रचना होती हैं जिसमें भाषा के चुटीलेपन तथा विषय की विशिष्टता के कारण ऐसी सामग्री पाठक को मिल जाती है जिसे पढ़कर पाठक का ज्ञानवर्धन और मनोरंजन होता है।</a:t>
            </a:r>
            <a:endParaRPr lang="hi-IN" sz="2400" dirty="0" smtClean="0">
              <a:effectLst/>
            </a:endParaRPr>
          </a:p>
          <a:p>
            <a:r>
              <a:rPr lang="hi-IN" sz="2400" dirty="0"/>
              <a:t>डी॰ आर॰ विलियमसन का मानना है कि ‘फीचर’ एक ऐसी सर्जनात्मक तथा कुछ</a:t>
            </a:r>
            <a:r>
              <a:rPr lang="hi-IN" sz="2400" dirty="0" smtClean="0">
                <a:effectLst/>
              </a:rPr>
              <a:t>-</a:t>
            </a:r>
            <a:r>
              <a:rPr lang="hi-IN" sz="2400" dirty="0"/>
              <a:t>कुछ स्वानुभूतिमूलक लेख है। जिसका गठन किसी घटना</a:t>
            </a:r>
            <a:r>
              <a:rPr lang="hi-IN" sz="2400" dirty="0" smtClean="0">
                <a:effectLst/>
              </a:rPr>
              <a:t>, </a:t>
            </a:r>
            <a:r>
              <a:rPr lang="hi-IN" sz="2400" dirty="0"/>
              <a:t>स्थिति अथवा जीवन के किसी पक्ष के संबंध में पाठक का मूलतः मनोरंजन करने और सूचना देने के उद्देश्य से किया गया हो। </a:t>
            </a:r>
            <a:endParaRPr lang="hi-IN" sz="2400" dirty="0" smtClean="0">
              <a:effectLst/>
            </a:endParaRPr>
          </a:p>
          <a:p>
            <a:r>
              <a:rPr lang="hi-IN" sz="2400" dirty="0" smtClean="0">
                <a:effectLst/>
              </a:rPr>
              <a:t>‘</a:t>
            </a:r>
            <a:r>
              <a:rPr lang="hi-IN" sz="2400" dirty="0"/>
              <a:t>एल्मो स्कॉट वाटसन मानते हैं कि ‘फीचर’ किसी भावना के इर्द</a:t>
            </a:r>
            <a:r>
              <a:rPr lang="hi-IN" sz="2400" dirty="0" smtClean="0">
                <a:effectLst/>
              </a:rPr>
              <a:t>-</a:t>
            </a:r>
            <a:r>
              <a:rPr lang="hi-IN" sz="2400" dirty="0"/>
              <a:t>गिर्द चक्कर काटता है। इसमें समाचार को ऐसा रूप दिया जाता है कि वह और आकर्षक बने</a:t>
            </a:r>
            <a:r>
              <a:rPr lang="hi-IN" sz="2400" dirty="0" smtClean="0">
                <a:effectLst/>
              </a:rPr>
              <a:t>, </a:t>
            </a:r>
            <a:r>
              <a:rPr lang="hi-IN" sz="2400" dirty="0"/>
              <a:t>पाठक का ध्यान खींचे और सामान्य पाठक की ’भावनाओ को छू जाए</a:t>
            </a:r>
            <a:r>
              <a:rPr lang="hi-IN" sz="2400" dirty="0" smtClean="0"/>
              <a:t>’।</a:t>
            </a:r>
            <a:endParaRPr lang="hi-IN" sz="2400" dirty="0" smtClean="0">
              <a:effectLst/>
            </a:endParaRPr>
          </a:p>
        </p:txBody>
      </p:sp>
    </p:spTree>
    <p:extLst>
      <p:ext uri="{BB962C8B-B14F-4D97-AF65-F5344CB8AC3E}">
        <p14:creationId xmlns:p14="http://schemas.microsoft.com/office/powerpoint/2010/main" val="2394407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33400"/>
            <a:ext cx="8534400" cy="4524315"/>
          </a:xfrm>
          <a:prstGeom prst="rect">
            <a:avLst/>
          </a:prstGeom>
        </p:spPr>
        <p:txBody>
          <a:bodyPr wrap="square">
            <a:spAutoFit/>
          </a:bodyPr>
          <a:lstStyle/>
          <a:p>
            <a:r>
              <a:rPr lang="hi-IN" sz="2400" dirty="0" smtClean="0"/>
              <a:t>इन परिभाषाओं के आधार पर कह सकते हैं कि फीचर किसी सत्य घटना को आधार बनाकर इस पर लिखा जाता है कि वह पाठक की आंखों के सम्मुख उस घटना का चित्र खींचकर रख देता है। किसी विषय से संबंधित होते हुए भी वह बोझिल नहीं होता तथा पाठ का रोचक ढंग से मार्ग दर्शन करता है।</a:t>
            </a:r>
          </a:p>
          <a:p>
            <a:endParaRPr lang="hi-IN" sz="2400" dirty="0">
              <a:effectLst/>
            </a:endParaRPr>
          </a:p>
          <a:p>
            <a:r>
              <a:rPr lang="hi-IN" sz="2400" dirty="0"/>
              <a:t>फीचर की इन विशेषताओं के आधार पर डॉ॰ नरेश मिश्र ने इसकी परिभाषा इस प्रकार से दी है- </a:t>
            </a:r>
            <a:endParaRPr lang="hi-IN" sz="2400" dirty="0" smtClean="0"/>
          </a:p>
          <a:p>
            <a:endParaRPr lang="hi-IN" sz="2400" dirty="0" smtClean="0"/>
          </a:p>
          <a:p>
            <a:r>
              <a:rPr lang="hi-IN" sz="2400" dirty="0" smtClean="0"/>
              <a:t>'</a:t>
            </a:r>
            <a:r>
              <a:rPr lang="hi-IN" sz="2400" b="1" dirty="0" smtClean="0"/>
              <a:t>समसामयिक </a:t>
            </a:r>
            <a:r>
              <a:rPr lang="hi-IN" sz="2400" b="1" dirty="0"/>
              <a:t>घटनाओं की संक्षिप्त</a:t>
            </a:r>
            <a:r>
              <a:rPr lang="hi-IN" sz="2400" b="1" dirty="0" smtClean="0">
                <a:effectLst/>
              </a:rPr>
              <a:t>, </a:t>
            </a:r>
            <a:r>
              <a:rPr lang="hi-IN" sz="2400" b="1" dirty="0"/>
              <a:t>भाव-प्रवण, मनोरंजक, संवेदनात्मक सरस प्रस्तुति को फीचर कहते हैं।‘</a:t>
            </a:r>
            <a:endParaRPr lang="hi-IN" sz="2400" dirty="0" smtClean="0">
              <a:effectLst/>
            </a:endParaRPr>
          </a:p>
          <a:p>
            <a:endParaRPr lang="hi-IN" sz="2400" dirty="0">
              <a:effectLst/>
            </a:endParaRPr>
          </a:p>
        </p:txBody>
      </p:sp>
    </p:spTree>
    <p:extLst>
      <p:ext uri="{BB962C8B-B14F-4D97-AF65-F5344CB8AC3E}">
        <p14:creationId xmlns:p14="http://schemas.microsoft.com/office/powerpoint/2010/main" val="3922665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56357"/>
            <a:ext cx="8458200" cy="6001643"/>
          </a:xfrm>
          <a:prstGeom prst="rect">
            <a:avLst/>
          </a:prstGeom>
        </p:spPr>
        <p:txBody>
          <a:bodyPr wrap="square">
            <a:spAutoFit/>
          </a:bodyPr>
          <a:lstStyle/>
          <a:p>
            <a:pPr algn="just"/>
            <a:r>
              <a:rPr lang="hi-IN" sz="2400" b="1" dirty="0"/>
              <a:t>फीचर</a:t>
            </a:r>
            <a:r>
              <a:rPr lang="hi-IN" sz="2400" dirty="0"/>
              <a:t> </a:t>
            </a:r>
            <a:r>
              <a:rPr lang="hi-IN" sz="2400" b="1" dirty="0"/>
              <a:t>का स्वरूप</a:t>
            </a:r>
            <a:r>
              <a:rPr lang="hi-IN" sz="2400" dirty="0"/>
              <a:t> </a:t>
            </a:r>
            <a:r>
              <a:rPr lang="hi-IN" sz="2400" dirty="0" smtClean="0">
                <a:effectLst/>
              </a:rPr>
              <a:t>:- </a:t>
            </a:r>
          </a:p>
          <a:p>
            <a:pPr algn="just"/>
            <a:endParaRPr lang="hi-IN" sz="2400" dirty="0"/>
          </a:p>
          <a:p>
            <a:pPr algn="just"/>
            <a:r>
              <a:rPr lang="hi-IN" sz="2400" dirty="0" smtClean="0"/>
              <a:t>जब </a:t>
            </a:r>
            <a:r>
              <a:rPr lang="hi-IN" sz="2400" dirty="0"/>
              <a:t>कोई समाचार अथवा घटना जब कल्पना</a:t>
            </a:r>
            <a:r>
              <a:rPr lang="hi-IN" sz="2400" dirty="0" smtClean="0">
                <a:effectLst/>
              </a:rPr>
              <a:t>, </a:t>
            </a:r>
            <a:r>
              <a:rPr lang="hi-IN" sz="2400" dirty="0"/>
              <a:t>भावना तथा मनोरंजकता से संयुक्त होकर प्रस्तुत की जाती है तो वह फीचर का रूप धारण कर लेती है। समाचार अथवा घटना केवल तथ्यों पर आधारित होती है जबकि फीचर में लेखक अपनी कल्पना शक्ति के आधार पर उसे मनोरंजक तथा भावपूर्ण बना देता है।फीचर से पाठक के मन में जिज्ञासा</a:t>
            </a:r>
            <a:r>
              <a:rPr lang="hi-IN" sz="2400" dirty="0" smtClean="0">
                <a:effectLst/>
              </a:rPr>
              <a:t>, </a:t>
            </a:r>
            <a:r>
              <a:rPr lang="hi-IN" sz="2400" dirty="0"/>
              <a:t>सहानुभूति संवेदना</a:t>
            </a:r>
            <a:r>
              <a:rPr lang="hi-IN" sz="2400" dirty="0" smtClean="0">
                <a:effectLst/>
              </a:rPr>
              <a:t>,</a:t>
            </a:r>
            <a:r>
              <a:rPr lang="hi-IN" sz="2400" dirty="0"/>
              <a:t>आलोचना आदि भाव </a:t>
            </a:r>
            <a:r>
              <a:rPr lang="hi-IN" sz="2400" b="1" dirty="0"/>
              <a:t>उद्दीप्त </a:t>
            </a:r>
            <a:r>
              <a:rPr lang="hi-IN" sz="2400" dirty="0"/>
              <a:t>होते हैं। कहीं आए भूकंप पर लिखा सचित्र फीचर जनता की भावनाओ जागृत कर भूकंप क्षेत्र के पीड़ितों की सहायता करने के लिए प्रेरित करता है। फीचर किसी महत्वपूर्ण उपलब्धि, तिथि</a:t>
            </a:r>
            <a:r>
              <a:rPr lang="hi-IN" sz="2400" dirty="0" smtClean="0">
                <a:effectLst/>
              </a:rPr>
              <a:t>, </a:t>
            </a:r>
            <a:r>
              <a:rPr lang="hi-IN" sz="2400" dirty="0"/>
              <a:t>व्यक्ति</a:t>
            </a:r>
            <a:r>
              <a:rPr lang="hi-IN" sz="2400" dirty="0" smtClean="0">
                <a:effectLst/>
              </a:rPr>
              <a:t>-</a:t>
            </a:r>
            <a:r>
              <a:rPr lang="hi-IN" sz="2400" dirty="0"/>
              <a:t>विशेष की जन्म अथवा पुण्य तिथि, सामाजिक समस्या, पर्व त्यौहार अथवा मेले</a:t>
            </a:r>
            <a:r>
              <a:rPr lang="hi-IN" sz="2400" dirty="0" smtClean="0">
                <a:effectLst/>
              </a:rPr>
              <a:t>-</a:t>
            </a:r>
            <a:r>
              <a:rPr lang="hi-IN" sz="2400" dirty="0"/>
              <a:t>प्रदर्शनी</a:t>
            </a:r>
            <a:r>
              <a:rPr lang="hi-IN" sz="2400" dirty="0" smtClean="0">
                <a:effectLst/>
              </a:rPr>
              <a:t>, </a:t>
            </a:r>
            <a:r>
              <a:rPr lang="hi-IN" sz="2400" dirty="0"/>
              <a:t>घटना-दुर्घटना, धर्म-संस्कृति-कला,रहस्य</a:t>
            </a:r>
            <a:r>
              <a:rPr lang="hi-IN" sz="2400" dirty="0" smtClean="0">
                <a:effectLst/>
              </a:rPr>
              <a:t>-</a:t>
            </a:r>
            <a:r>
              <a:rPr lang="hi-IN" sz="2400" dirty="0"/>
              <a:t>रोमांच तीर्थ-पर्यटन आदि किसी भी विषय पर लिखा जा सकता है। इसे आकर्षक बनाने के लिए इसमें फोटो तथा चित्रों का उपयोग किया जाता है</a:t>
            </a:r>
            <a:r>
              <a:rPr lang="hi-IN" sz="2400" dirty="0" smtClean="0"/>
              <a:t>।</a:t>
            </a:r>
            <a:endParaRPr lang="hi-IN" sz="2400" dirty="0">
              <a:effectLst/>
            </a:endParaRPr>
          </a:p>
        </p:txBody>
      </p:sp>
    </p:spTree>
    <p:extLst>
      <p:ext uri="{BB962C8B-B14F-4D97-AF65-F5344CB8AC3E}">
        <p14:creationId xmlns:p14="http://schemas.microsoft.com/office/powerpoint/2010/main" val="3916029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0"/>
            <a:ext cx="8458200" cy="1477328"/>
          </a:xfrm>
          <a:prstGeom prst="rect">
            <a:avLst/>
          </a:prstGeom>
        </p:spPr>
        <p:txBody>
          <a:bodyPr wrap="square">
            <a:spAutoFit/>
          </a:bodyPr>
          <a:lstStyle/>
          <a:p>
            <a:pPr algn="just"/>
            <a:r>
              <a:rPr lang="hi-IN" dirty="0" smtClean="0"/>
              <a:t>इसके शीर्षक अत्यंत प्रभावी संक्षिप्त तथा आकर्षक होते हैं। फीचर लेखन में घटना के प्रमुख तथा अज्ञात तथ्यों का संकलन भी आवश्यक होता है।लोकसम्मत के अनुकूल लिखा जाने वाला फीचर सफल तथा सर्वश्रेष्ठ होता है।</a:t>
            </a:r>
            <a:endParaRPr lang="hi-IN" dirty="0" smtClean="0">
              <a:effectLst/>
            </a:endParaRPr>
          </a:p>
          <a:p>
            <a:pPr algn="just"/>
            <a:r>
              <a:rPr lang="hi-IN" dirty="0" smtClean="0">
                <a:effectLst/>
              </a:rPr>
              <a:t/>
            </a:r>
            <a:br>
              <a:rPr lang="hi-IN" dirty="0" smtClean="0">
                <a:effectLst/>
              </a:rPr>
            </a:br>
            <a:endParaRPr lang="hi-IN" dirty="0">
              <a:effectLst/>
            </a:endParaRPr>
          </a:p>
        </p:txBody>
      </p:sp>
    </p:spTree>
    <p:extLst>
      <p:ext uri="{BB962C8B-B14F-4D97-AF65-F5344CB8AC3E}">
        <p14:creationId xmlns:p14="http://schemas.microsoft.com/office/powerpoint/2010/main" val="2807091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300" y="1066800"/>
            <a:ext cx="8305800" cy="2677656"/>
          </a:xfrm>
          <a:prstGeom prst="rect">
            <a:avLst/>
          </a:prstGeom>
        </p:spPr>
        <p:txBody>
          <a:bodyPr wrap="square">
            <a:spAutoFit/>
          </a:bodyPr>
          <a:lstStyle/>
          <a:p>
            <a:pPr algn="just"/>
            <a:r>
              <a:rPr lang="hi-IN" sz="2400" b="1" dirty="0"/>
              <a:t>निष्कर्ष</a:t>
            </a:r>
            <a:r>
              <a:rPr lang="hi-IN" sz="2400" dirty="0" smtClean="0">
                <a:effectLst/>
              </a:rPr>
              <a:t>:-</a:t>
            </a:r>
          </a:p>
          <a:p>
            <a:pPr algn="just"/>
            <a:endParaRPr lang="hi-IN" sz="2400" dirty="0"/>
          </a:p>
          <a:p>
            <a:pPr algn="just"/>
            <a:r>
              <a:rPr lang="hi-IN" sz="2400" dirty="0" smtClean="0"/>
              <a:t>अतः हम </a:t>
            </a:r>
            <a:r>
              <a:rPr lang="hi-IN" sz="2400" dirty="0"/>
              <a:t>फीचर का स्वरूप निश्चित करते हुए कह सकते हैं कि फीचर एक ऐसा आलेख होता है जिसमें फीचर लेखक समसामयिक घटना को अपनी प्रतिभा</a:t>
            </a:r>
            <a:r>
              <a:rPr lang="hi-IN" sz="2400" dirty="0" smtClean="0">
                <a:effectLst/>
              </a:rPr>
              <a:t>, </a:t>
            </a:r>
            <a:r>
              <a:rPr lang="hi-IN" sz="2400" dirty="0"/>
              <a:t>कल्पना तथा अनुभव के आधार पर सामान्य जनता की रुचि के अनुकूल भावात्मक मनोरंजक तथा रसात्मक रूप में प्रस्तुत करता है।</a:t>
            </a:r>
            <a:endParaRPr lang="hi-IN" sz="2400" dirty="0">
              <a:effectLst/>
            </a:endParaRPr>
          </a:p>
        </p:txBody>
      </p:sp>
    </p:spTree>
    <p:extLst>
      <p:ext uri="{BB962C8B-B14F-4D97-AF65-F5344CB8AC3E}">
        <p14:creationId xmlns:p14="http://schemas.microsoft.com/office/powerpoint/2010/main" val="612919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9632" y="2636912"/>
            <a:ext cx="7200800" cy="1569660"/>
          </a:xfrm>
          <a:prstGeom prst="rect">
            <a:avLst/>
          </a:prstGeom>
          <a:noFill/>
        </p:spPr>
        <p:txBody>
          <a:bodyPr wrap="square" rtlCol="0">
            <a:spAutoFit/>
          </a:bodyPr>
          <a:lstStyle/>
          <a:p>
            <a:pPr algn="ctr"/>
            <a:r>
              <a:rPr lang="hi-IN" sz="9600" b="1" dirty="0" smtClean="0"/>
              <a:t>धन्यवाद </a:t>
            </a:r>
            <a:endParaRPr lang="en-US" b="1" dirty="0"/>
          </a:p>
        </p:txBody>
      </p:sp>
    </p:spTree>
    <p:extLst>
      <p:ext uri="{BB962C8B-B14F-4D97-AF65-F5344CB8AC3E}">
        <p14:creationId xmlns:p14="http://schemas.microsoft.com/office/powerpoint/2010/main" val="12533870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TotalTime>
  <Words>614</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dc:creator>
  <cp:lastModifiedBy>Microsoft</cp:lastModifiedBy>
  <cp:revision>2</cp:revision>
  <dcterms:created xsi:type="dcterms:W3CDTF">2020-04-07T02:35:53Z</dcterms:created>
  <dcterms:modified xsi:type="dcterms:W3CDTF">2020-04-07T02:55:36Z</dcterms:modified>
</cp:coreProperties>
</file>