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86" r:id="rId1"/>
  </p:sldMasterIdLst>
  <p:notesMasterIdLst>
    <p:notesMasterId r:id="rId2"/>
  </p:notesMasterIdLst>
  <p:sldIdLst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7" r:id="rId16"/>
    <p:sldId id="498" r:id="rId17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tableStyles" Target="tableStyles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5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4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6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A3323-BC9A-481A-8E14-638D35F2B66E}" type="datetimeFigureOut">
              <a:rPr lang="en-US" smtClean="0"/>
              <a:t>01/04/2020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7FC77-FB1F-4255-9221-12BBCFB5C31D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838200" y="457200"/>
            <a:ext cx="7620000" cy="5181600"/>
          </a:xfrm>
        </p:spPr>
        <p:txBody>
          <a:bodyPr>
            <a:normAutofit/>
          </a:bodyPr>
          <a:p>
            <a:endParaRPr dirty="0" lang="en-IN" smtClean="0"/>
          </a:p>
          <a:p>
            <a:r>
              <a:rPr b="1" dirty="0" lang="en-US" smtClean="0"/>
              <a:t>N</a:t>
            </a:r>
            <a:r>
              <a:rPr b="1" dirty="0" lang="en-US" smtClean="0"/>
              <a:t>a</a:t>
            </a:r>
            <a:r>
              <a:rPr b="1" dirty="0" lang="en-US" smtClean="0"/>
              <a:t>m</a:t>
            </a:r>
            <a:r>
              <a:rPr b="1" dirty="0" lang="en-US" smtClean="0"/>
              <a:t>e</a:t>
            </a:r>
            <a:r>
              <a:rPr b="1" dirty="0" lang="en-US" smtClean="0"/>
              <a:t>:</a:t>
            </a:r>
            <a:r>
              <a:rPr b="1" dirty="0" lang="en-US" smtClean="0"/>
              <a:t>Reena </a:t>
            </a:r>
            <a:r>
              <a:rPr b="1" dirty="0" lang="en-US" smtClean="0"/>
              <a:t>Rani</a:t>
            </a:r>
            <a:endParaRPr b="1" dirty="0" lang="en-US" smtClean="0"/>
          </a:p>
          <a:p>
            <a:r>
              <a:rPr b="1" dirty="0" lang="en-US" smtClean="0"/>
              <a:t>Class</a:t>
            </a:r>
            <a:r>
              <a:rPr b="1" dirty="0" lang="en-IN" smtClean="0"/>
              <a:t> :B.B.A </a:t>
            </a:r>
            <a:r>
              <a:rPr b="1" dirty="0" lang="en-IN" smtClean="0"/>
              <a:t>First Year </a:t>
            </a:r>
            <a:r>
              <a:rPr b="1" lang="en-IN" smtClean="0"/>
              <a:t>, </a:t>
            </a:r>
            <a:r>
              <a:rPr b="1" lang="en-IN" smtClean="0"/>
              <a:t>Semester:2</a:t>
            </a:r>
            <a:r>
              <a:rPr baseline="30000" b="1" lang="en-IN" smtClean="0"/>
              <a:t>nd</a:t>
            </a:r>
            <a:r>
              <a:rPr b="1" lang="en-IN" smtClean="0"/>
              <a:t> </a:t>
            </a:r>
            <a:endParaRPr b="1" dirty="0" lang="en-US" smtClean="0"/>
          </a:p>
          <a:p>
            <a:r>
              <a:rPr b="1" dirty="0" lang="en-IN" err="1" smtClean="0"/>
              <a:t>Subject:Understanding</a:t>
            </a:r>
            <a:r>
              <a:rPr b="1" dirty="0" lang="en-IN" smtClean="0"/>
              <a:t> </a:t>
            </a:r>
            <a:r>
              <a:rPr b="1" dirty="0" lang="en-IN" smtClean="0"/>
              <a:t>Social Behaviour</a:t>
            </a:r>
            <a:endParaRPr b="1" dirty="0" lang="en-US" smtClean="0"/>
          </a:p>
          <a:p>
            <a:r>
              <a:rPr b="1" dirty="0" lang="en-IN" smtClean="0"/>
              <a:t>Topic: Socialization</a:t>
            </a:r>
          </a:p>
          <a:p>
            <a:r>
              <a:rPr b="1" dirty="0" lang="en-IN" smtClean="0"/>
              <a:t>Department :Commerce</a:t>
            </a:r>
            <a:r>
              <a:rPr b="1" dirty="0" lang="en-US" smtClean="0"/>
              <a:t> </a:t>
            </a:r>
            <a:r>
              <a:rPr b="1" dirty="0" lang="en-US" smtClean="0"/>
              <a:t>&amp;</a:t>
            </a:r>
            <a:r>
              <a:rPr b="1" dirty="0" lang="en-US" smtClean="0"/>
              <a:t> </a:t>
            </a:r>
            <a:r>
              <a:rPr b="1" dirty="0" lang="en-US" smtClean="0"/>
              <a:t>Management </a:t>
            </a:r>
            <a:r>
              <a:rPr b="1" dirty="0" lang="en-IN" smtClean="0"/>
              <a:t> </a:t>
            </a:r>
            <a:endParaRPr b="1" dirty="0" lang="en-US"/>
          </a:p>
          <a:p>
            <a:r>
              <a:rPr b="1" dirty="0" lang="en-IN" err="1" smtClean="0"/>
              <a:t>College:I.B</a:t>
            </a:r>
            <a:r>
              <a:rPr b="1" dirty="0" lang="en-IN" smtClean="0"/>
              <a:t> </a:t>
            </a:r>
            <a:r>
              <a:rPr b="1" dirty="0" lang="en-IN" smtClean="0"/>
              <a:t>(PG )College ,</a:t>
            </a:r>
            <a:r>
              <a:rPr b="1" dirty="0" lang="en-IN" err="1" smtClean="0"/>
              <a:t>Panipat</a:t>
            </a:r>
            <a:endParaRPr b="1" dirty="0" lang="en-IN" smtClean="0"/>
          </a:p>
          <a:p>
            <a:r>
              <a:rPr b="1" dirty="0" lang="en-IN" smtClean="0"/>
              <a:t>Affiliated to K</a:t>
            </a:r>
            <a:r>
              <a:rPr b="1" dirty="0" lang="en-US" smtClean="0"/>
              <a:t>u</a:t>
            </a:r>
            <a:r>
              <a:rPr b="1" dirty="0" lang="en-US" smtClean="0"/>
              <a:t>r</a:t>
            </a:r>
            <a:r>
              <a:rPr b="1" dirty="0" lang="en-US" smtClean="0"/>
              <a:t>u</a:t>
            </a:r>
            <a:r>
              <a:rPr b="1" dirty="0" lang="en-US" smtClean="0"/>
              <a:t>k</a:t>
            </a:r>
            <a:r>
              <a:rPr b="1" dirty="0" lang="en-US" smtClean="0"/>
              <a:t>s</a:t>
            </a:r>
            <a:r>
              <a:rPr b="1" dirty="0" lang="en-US" smtClean="0"/>
              <a:t>h</a:t>
            </a:r>
            <a:r>
              <a:rPr b="1" dirty="0" lang="en-US" smtClean="0"/>
              <a:t>e</a:t>
            </a:r>
            <a:r>
              <a:rPr b="1" dirty="0" lang="en-US" smtClean="0"/>
              <a:t>t</a:t>
            </a:r>
            <a:r>
              <a:rPr b="1" dirty="0" lang="en-US" smtClean="0"/>
              <a:t>r</a:t>
            </a:r>
            <a:r>
              <a:rPr b="1" dirty="0" lang="en-US" smtClean="0"/>
              <a:t>a</a:t>
            </a:r>
            <a:r>
              <a:rPr b="1" dirty="0" lang="en-US" err="1" smtClean="0"/>
              <a:t> </a:t>
            </a:r>
            <a:r>
              <a:rPr b="1" dirty="0" lang="en-US" err="1" smtClean="0"/>
              <a:t>U</a:t>
            </a:r>
            <a:r>
              <a:rPr b="1" dirty="0" lang="en-US" err="1" smtClean="0"/>
              <a:t>n</a:t>
            </a:r>
            <a:r>
              <a:rPr b="1" dirty="0" lang="en-US" err="1" smtClean="0"/>
              <a:t>i</a:t>
            </a:r>
            <a:r>
              <a:rPr b="1" dirty="0" lang="en-US" err="1" smtClean="0"/>
              <a:t>versity</a:t>
            </a:r>
            <a:r>
              <a:rPr b="1" dirty="0" lang="en-US" err="1" smtClean="0"/>
              <a:t> </a:t>
            </a:r>
            <a:r>
              <a:rPr b="1" dirty="0" lang="en-US" err="1" smtClean="0"/>
              <a:t>Kurukshetra</a:t>
            </a:r>
            <a:r>
              <a:rPr b="1" dirty="0" lang="en-IN" smtClean="0"/>
              <a:t> </a:t>
            </a:r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001000" cy="5486401"/>
          </a:xfrm>
        </p:spPr>
        <p:txBody>
          <a:bodyPr>
            <a:normAutofit fontScale="89286" lnSpcReduction="20000"/>
          </a:bodyPr>
          <a:p>
            <a:pPr>
              <a:buNone/>
            </a:pPr>
            <a:r>
              <a:rPr b="1" dirty="0" sz="3800" lang="en-IN" u="sng"/>
              <a:t>Socialization as process of </a:t>
            </a:r>
            <a:r>
              <a:rPr b="1" dirty="0" sz="3800" lang="en-IN" u="sng" smtClean="0"/>
              <a:t>learning: </a:t>
            </a:r>
            <a:endParaRPr dirty="0" sz="3800" lang="en-US"/>
          </a:p>
          <a:p>
            <a:endParaRPr dirty="0" lang="en-IN" smtClean="0"/>
          </a:p>
          <a:p>
            <a:r>
              <a:rPr b="1" dirty="0" sz="2800" lang="en-IN" u="sng" smtClean="0"/>
              <a:t>Imitation</a:t>
            </a:r>
            <a:r>
              <a:rPr dirty="0" sz="2800" lang="en-IN" smtClean="0"/>
              <a:t>- </a:t>
            </a:r>
            <a:r>
              <a:rPr dirty="0" sz="2800" lang="en-IN"/>
              <a:t>I</a:t>
            </a:r>
            <a:r>
              <a:rPr dirty="0" sz="2800" lang="en-IN" smtClean="0"/>
              <a:t>mitation </a:t>
            </a:r>
            <a:r>
              <a:rPr dirty="0" sz="2800" lang="en-IN"/>
              <a:t>is copying by an individual of the action of another. Example when a child attempts to walk his mother, he is imitating</a:t>
            </a:r>
            <a:r>
              <a:rPr dirty="0" sz="2800" lang="en-IN" smtClean="0"/>
              <a:t>.</a:t>
            </a:r>
            <a:endParaRPr dirty="0" sz="2800" lang="en-US"/>
          </a:p>
          <a:p>
            <a:r>
              <a:rPr b="1" dirty="0" sz="2800" lang="en-IN" u="sng"/>
              <a:t>Suggestion</a:t>
            </a:r>
            <a:r>
              <a:rPr dirty="0" sz="2800" lang="en-IN"/>
              <a:t>- </a:t>
            </a:r>
            <a:r>
              <a:rPr dirty="0" sz="2800" lang="en-IN" smtClean="0"/>
              <a:t>It </a:t>
            </a:r>
            <a:r>
              <a:rPr dirty="0" sz="2800" lang="en-IN"/>
              <a:t>is process of  communicating information which has no logical basis. Suggestion may be conveyed through language, pictures or any other medium.</a:t>
            </a:r>
            <a:endParaRPr dirty="0" sz="2800" lang="en-US"/>
          </a:p>
          <a:p>
            <a:r>
              <a:rPr b="1" dirty="0" sz="2800" lang="en-IN" u="sng"/>
              <a:t>Identification</a:t>
            </a:r>
            <a:r>
              <a:rPr dirty="0" sz="2800" lang="en-IN" u="sng"/>
              <a:t> </a:t>
            </a:r>
            <a:r>
              <a:rPr dirty="0" sz="2800" lang="en-IN" smtClean="0"/>
              <a:t>-In </a:t>
            </a:r>
            <a:r>
              <a:rPr dirty="0" sz="2800" lang="en-IN"/>
              <a:t>early stage the child cannot make any distinction between his organism  and environment .Most of his actions are  random. Through </a:t>
            </a:r>
            <a:r>
              <a:rPr dirty="0" sz="2800" lang="en-IN" smtClean="0"/>
              <a:t>identification , he </a:t>
            </a:r>
            <a:r>
              <a:rPr dirty="0" sz="2800" lang="en-IN"/>
              <a:t>becomes sociable.</a:t>
            </a:r>
            <a:endParaRPr dirty="0" sz="2800" lang="en-US"/>
          </a:p>
          <a:p>
            <a:r>
              <a:rPr b="1" dirty="0" sz="2800" lang="en-IN" u="sng"/>
              <a:t>Language</a:t>
            </a:r>
            <a:r>
              <a:rPr b="1" dirty="0" sz="2800" lang="en-IN"/>
              <a:t> </a:t>
            </a:r>
            <a:r>
              <a:rPr dirty="0" sz="2800" lang="en-IN"/>
              <a:t>-language is medium of social </a:t>
            </a:r>
            <a:r>
              <a:rPr dirty="0" sz="2800" lang="en-IN" smtClean="0"/>
              <a:t>intercourse .</a:t>
            </a:r>
            <a:r>
              <a:rPr dirty="0" sz="2800" lang="en-IN" smtClean="0"/>
              <a:t>It </a:t>
            </a:r>
            <a:r>
              <a:rPr dirty="0" sz="2800" lang="en-IN"/>
              <a:t>is the means of  cultural transmission. Language also moulds the personality of an individual.</a:t>
            </a:r>
            <a:endParaRPr dirty="0" sz="28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p>
            <a:pPr>
              <a:buNone/>
            </a:pPr>
            <a:r>
              <a:rPr b="1" dirty="0" lang="en-IN" u="sng" smtClean="0"/>
              <a:t>How </a:t>
            </a:r>
            <a:r>
              <a:rPr b="1" dirty="0" lang="en-IN" u="sng"/>
              <a:t>socialization is </a:t>
            </a:r>
            <a:r>
              <a:rPr b="1" dirty="0" lang="en-IN" u="sng" smtClean="0"/>
              <a:t>important:</a:t>
            </a:r>
          </a:p>
          <a:p>
            <a:pPr>
              <a:buNone/>
            </a:pPr>
            <a:endParaRPr dirty="0" sz="2400" lang="en-US"/>
          </a:p>
          <a:p>
            <a:r>
              <a:rPr dirty="0" sz="2400" lang="en-IN"/>
              <a:t>S</a:t>
            </a:r>
            <a:r>
              <a:rPr dirty="0" sz="2400" lang="en-IN" smtClean="0"/>
              <a:t>ocialization  </a:t>
            </a:r>
            <a:r>
              <a:rPr dirty="0" sz="2400" lang="en-IN"/>
              <a:t>converts man ,the biological being into </a:t>
            </a:r>
            <a:r>
              <a:rPr dirty="0" sz="2400" lang="en-IN" smtClean="0"/>
              <a:t>man, the </a:t>
            </a:r>
            <a:r>
              <a:rPr dirty="0" sz="2400" lang="en-IN"/>
              <a:t>social </a:t>
            </a:r>
            <a:r>
              <a:rPr dirty="0" sz="2400" lang="en-IN" smtClean="0"/>
              <a:t>being.</a:t>
            </a:r>
            <a:endParaRPr dirty="0" sz="2400" lang="en-US"/>
          </a:p>
          <a:p>
            <a:r>
              <a:rPr dirty="0" sz="2400" lang="en-IN" smtClean="0"/>
              <a:t>It provide </a:t>
            </a:r>
            <a:r>
              <a:rPr dirty="0" sz="2400" lang="en-IN"/>
              <a:t>the knowledge of skills.</a:t>
            </a:r>
            <a:endParaRPr dirty="0" sz="2400" lang="en-US"/>
          </a:p>
          <a:p>
            <a:r>
              <a:rPr dirty="0" sz="2400" lang="en-IN" smtClean="0"/>
              <a:t>Socialization </a:t>
            </a:r>
            <a:r>
              <a:rPr dirty="0" sz="2400" lang="en-IN"/>
              <a:t>contributes to the development of personality.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5833" lnSpcReduction="10000"/>
          </a:bodyPr>
          <a:p>
            <a:pPr>
              <a:buNone/>
            </a:pPr>
            <a:r>
              <a:rPr b="1" dirty="0" lang="en-IN" u="sng"/>
              <a:t>Stages of </a:t>
            </a:r>
            <a:r>
              <a:rPr b="1" dirty="0" lang="en-IN" u="sng" smtClean="0"/>
              <a:t>socializatio</a:t>
            </a:r>
            <a:r>
              <a:rPr dirty="0" lang="en-IN" u="sng" smtClean="0"/>
              <a:t>n:</a:t>
            </a:r>
          </a:p>
          <a:p>
            <a:pPr>
              <a:buNone/>
            </a:pPr>
            <a:endParaRPr dirty="0" sz="2400" lang="en-US" u="sng"/>
          </a:p>
          <a:p>
            <a:pPr>
              <a:buNone/>
            </a:pPr>
            <a:r>
              <a:rPr dirty="0" sz="2400" lang="en-IN"/>
              <a:t>Socialization consider four stages infancy to adulthood</a:t>
            </a:r>
            <a:endParaRPr dirty="0" sz="2400" lang="en-US"/>
          </a:p>
          <a:p>
            <a:pPr>
              <a:buNone/>
            </a:pPr>
            <a:r>
              <a:rPr dirty="0" sz="2400" lang="en-IN"/>
              <a:t>1</a:t>
            </a:r>
            <a:r>
              <a:rPr dirty="0" sz="2400" lang="en-IN" smtClean="0"/>
              <a:t>. </a:t>
            </a:r>
            <a:r>
              <a:rPr b="1" dirty="0" sz="2400" lang="en-IN" u="sng"/>
              <a:t>O</a:t>
            </a:r>
            <a:r>
              <a:rPr b="1" dirty="0" sz="2400" lang="en-IN" u="sng" smtClean="0"/>
              <a:t>ral </a:t>
            </a:r>
            <a:r>
              <a:rPr b="1" dirty="0" sz="2400" lang="en-IN" u="sng"/>
              <a:t>stage </a:t>
            </a:r>
            <a:r>
              <a:rPr dirty="0" sz="2400" lang="en-IN"/>
              <a:t>0-1year</a:t>
            </a:r>
            <a:endParaRPr dirty="0" sz="2400" lang="en-US"/>
          </a:p>
          <a:p>
            <a:pPr lvl="0"/>
            <a:r>
              <a:rPr dirty="0" sz="2400" lang="en-IN"/>
              <a:t>Dependent stage</a:t>
            </a:r>
            <a:endParaRPr dirty="0" sz="2400" lang="en-US"/>
          </a:p>
          <a:p>
            <a:pPr lvl="0"/>
            <a:r>
              <a:rPr dirty="0" sz="2400" lang="en-IN"/>
              <a:t>Satisfaction of this stage help in development of  trust.</a:t>
            </a:r>
            <a:endParaRPr dirty="0" sz="2400" lang="en-US"/>
          </a:p>
          <a:p>
            <a:pPr lvl="0"/>
            <a:r>
              <a:rPr dirty="0" sz="2400" lang="en-IN"/>
              <a:t>Adequate and regular feeding is very important.</a:t>
            </a:r>
            <a:endParaRPr dirty="0" sz="2400" lang="en-US"/>
          </a:p>
          <a:p>
            <a:pPr lvl="0"/>
            <a:r>
              <a:rPr dirty="0" sz="2400" lang="en-IN"/>
              <a:t>The child is only concerned with its  oral needs.</a:t>
            </a:r>
            <a:endParaRPr dirty="0" sz="2400" lang="en-US"/>
          </a:p>
          <a:p>
            <a:pPr lvl="0"/>
            <a:r>
              <a:rPr dirty="0" sz="2400" lang="en-IN"/>
              <a:t>Crying and smiling are  forms of early social behaviour</a:t>
            </a:r>
            <a:r>
              <a:rPr dirty="0" sz="2400" lang="en-IN" smtClean="0"/>
              <a:t>.</a:t>
            </a:r>
            <a:endParaRPr dirty="0" sz="2400" lang="en-US"/>
          </a:p>
          <a:p>
            <a:pPr>
              <a:buNone/>
            </a:pPr>
            <a:r>
              <a:rPr dirty="0" sz="2400" lang="en-IN"/>
              <a:t>2</a:t>
            </a:r>
            <a:r>
              <a:rPr dirty="0" sz="2400" lang="en-IN" smtClean="0"/>
              <a:t>. </a:t>
            </a:r>
            <a:r>
              <a:rPr b="1" dirty="0" sz="2400" lang="en-IN" u="sng"/>
              <a:t>A</a:t>
            </a:r>
            <a:r>
              <a:rPr b="1" dirty="0" sz="2400" lang="en-IN" u="sng" smtClean="0"/>
              <a:t>nal </a:t>
            </a:r>
            <a:r>
              <a:rPr b="1" dirty="0" sz="2400" lang="en-IN" u="sng"/>
              <a:t>stage </a:t>
            </a:r>
            <a:r>
              <a:rPr dirty="0" sz="2400" lang="en-IN"/>
              <a:t>1-3year</a:t>
            </a:r>
            <a:endParaRPr dirty="0" sz="2400" lang="en-US"/>
          </a:p>
          <a:p>
            <a:pPr lvl="0"/>
            <a:r>
              <a:rPr dirty="0" sz="2400" lang="en-IN"/>
              <a:t>The child undergoes toilet training, acquire other skills.</a:t>
            </a:r>
            <a:endParaRPr dirty="0" sz="2400" lang="en-US"/>
          </a:p>
          <a:p>
            <a:pPr lvl="0"/>
            <a:r>
              <a:rPr dirty="0" sz="2400" lang="en-IN"/>
              <a:t>It is taught to distinguish between right and wrong actions through a system of reward and punishment.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1875" lnSpcReduction="20000"/>
          </a:bodyPr>
          <a:p>
            <a:pPr>
              <a:buNone/>
            </a:pPr>
            <a:r>
              <a:rPr dirty="0" lang="en-IN" smtClean="0"/>
              <a:t>3. </a:t>
            </a:r>
            <a:r>
              <a:rPr b="1" dirty="0" sz="3400" lang="en-IN" u="sng" smtClean="0"/>
              <a:t>Oedipal </a:t>
            </a:r>
            <a:r>
              <a:rPr b="1" dirty="0" sz="3400" lang="en-IN" u="sng"/>
              <a:t>stage  </a:t>
            </a:r>
            <a:endParaRPr b="1" dirty="0" sz="3400" lang="en-US" u="sng"/>
          </a:p>
          <a:p>
            <a:pPr lvl="0"/>
            <a:r>
              <a:rPr dirty="0" sz="3400" lang="en-IN"/>
              <a:t>In this stage the child becomes a member of family as a whole.</a:t>
            </a:r>
            <a:endParaRPr dirty="0" sz="3400" lang="en-US"/>
          </a:p>
          <a:p>
            <a:pPr lvl="0"/>
            <a:r>
              <a:rPr dirty="0" sz="3400" lang="en-IN"/>
              <a:t>The child learns to identify itself with the social role on the basis of its sex.</a:t>
            </a:r>
            <a:endParaRPr dirty="0" sz="3400" lang="en-US"/>
          </a:p>
          <a:p>
            <a:pPr lvl="0"/>
            <a:r>
              <a:rPr dirty="0" sz="3400" lang="en-IN"/>
              <a:t>In this stage there is a lot of pressure on the child to identify with the right sex.</a:t>
            </a:r>
            <a:endParaRPr dirty="0" sz="3400" lang="en-US"/>
          </a:p>
          <a:p>
            <a:pPr lvl="0"/>
            <a:r>
              <a:rPr dirty="0" sz="3400" lang="en-IN"/>
              <a:t>Boys generally identify with the father and girls their mother.</a:t>
            </a:r>
            <a:endParaRPr dirty="0" sz="3400" lang="en-US"/>
          </a:p>
          <a:p>
            <a:pPr>
              <a:buNone/>
            </a:pPr>
            <a:r>
              <a:rPr dirty="0" sz="3400" lang="en-IN" smtClean="0"/>
              <a:t>4.  </a:t>
            </a:r>
            <a:r>
              <a:rPr b="1" dirty="0" sz="3400" lang="en-IN" u="sng" smtClean="0"/>
              <a:t>Stage </a:t>
            </a:r>
            <a:r>
              <a:rPr b="1" dirty="0" sz="3400" lang="en-IN" u="sng"/>
              <a:t>of adolescence </a:t>
            </a:r>
            <a:endParaRPr b="1" dirty="0" sz="3400" lang="en-US" u="sng"/>
          </a:p>
          <a:p>
            <a:pPr lvl="0"/>
            <a:r>
              <a:rPr dirty="0" sz="3400" lang="en-IN"/>
              <a:t>Boys and girls try to break free  from parental control.</a:t>
            </a:r>
            <a:endParaRPr dirty="0" sz="3400" lang="en-US"/>
          </a:p>
          <a:p>
            <a:pPr lvl="0"/>
            <a:r>
              <a:rPr dirty="0" sz="3400" lang="en-IN"/>
              <a:t>The adolescent undergoes a number of physiological changes.</a:t>
            </a:r>
            <a:endParaRPr dirty="0" sz="3400" lang="en-US"/>
          </a:p>
          <a:p>
            <a:pPr lvl="0"/>
            <a:r>
              <a:rPr dirty="0" sz="3400" lang="en-IN"/>
              <a:t>This stage starts with the onset of  puberty and conditions through the Teenage years.</a:t>
            </a:r>
            <a:endParaRPr dirty="0" sz="3400" lang="en-US"/>
          </a:p>
          <a:p>
            <a:pPr lvl="0"/>
            <a:r>
              <a:rPr dirty="0" sz="3400" lang="en-IN"/>
              <a:t>This is a stage  of transition from childhood to maturity during which new patterns of behaviour are learnt to meet the increased demands of peer group and of adult society.</a:t>
            </a:r>
            <a:endParaRPr dirty="0" sz="3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p>
            <a:pPr>
              <a:buNone/>
            </a:pPr>
            <a:r>
              <a:rPr b="1" dirty="0" lang="en-IN" u="sng" smtClean="0"/>
              <a:t>In </a:t>
            </a:r>
            <a:r>
              <a:rPr b="1" dirty="0" lang="en-IN" u="sng"/>
              <a:t>conclusion</a:t>
            </a:r>
            <a:r>
              <a:rPr dirty="0" lang="en-IN"/>
              <a:t> </a:t>
            </a:r>
            <a:r>
              <a:rPr dirty="0" lang="en-IN" smtClean="0"/>
              <a:t>:</a:t>
            </a:r>
          </a:p>
          <a:p>
            <a:pPr>
              <a:buNone/>
            </a:pPr>
            <a:endParaRPr dirty="0" lang="en-IN"/>
          </a:p>
          <a:p>
            <a:pPr>
              <a:buNone/>
            </a:pPr>
            <a:r>
              <a:rPr dirty="0" lang="en-IN" smtClean="0"/>
              <a:t>   </a:t>
            </a:r>
            <a:r>
              <a:rPr dirty="0" sz="2400" lang="en-IN" smtClean="0"/>
              <a:t>Socialization </a:t>
            </a:r>
            <a:r>
              <a:rPr dirty="0" sz="2400" lang="en-IN"/>
              <a:t>is meant to turn us into conforming members </a:t>
            </a:r>
            <a:r>
              <a:rPr dirty="0" sz="2400" lang="en-IN" smtClean="0"/>
              <a:t>of society. </a:t>
            </a:r>
          </a:p>
          <a:p>
            <a:pPr>
              <a:buNone/>
            </a:pPr>
            <a:r>
              <a:rPr dirty="0" sz="2400" lang="en-IN"/>
              <a:t> </a:t>
            </a:r>
            <a:r>
              <a:rPr dirty="0" sz="2400" lang="en-IN" smtClean="0"/>
              <a:t>   we </a:t>
            </a:r>
            <a:r>
              <a:rPr dirty="0" sz="2400" lang="en-IN"/>
              <a:t>do some  things and not others as a result of socialization. </a:t>
            </a:r>
            <a:endParaRPr dirty="0" sz="2400" lang="en-IN" smtClean="0"/>
          </a:p>
          <a:p>
            <a:pPr>
              <a:buNone/>
            </a:pPr>
            <a:r>
              <a:rPr dirty="0" sz="2400" lang="en-IN"/>
              <a:t> </a:t>
            </a:r>
            <a:r>
              <a:rPr dirty="0" sz="2400" lang="en-IN" smtClean="0"/>
              <a:t>   Our  </a:t>
            </a:r>
            <a:r>
              <a:rPr dirty="0" sz="2400" lang="en-IN"/>
              <a:t>social mirror the result of being socialized into self and emotional set up effective controls over our behaviour.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extBox 3"/>
          <p:cNvSpPr txBox="1"/>
          <p:nvPr/>
        </p:nvSpPr>
        <p:spPr>
          <a:xfrm>
            <a:off x="3124200" y="1600200"/>
            <a:ext cx="3505200" cy="861774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3200" lang="en-US" smtClean="0"/>
              <a:t>Thank You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C:\Users\DAHIYA\Desktop\big_thumb-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838200" y="381000"/>
            <a:ext cx="7772400" cy="5867400"/>
          </a:xfrm>
          <a:prstGeom prst="rect"/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p>
            <a:pPr>
              <a:buNone/>
            </a:pPr>
            <a:r>
              <a:rPr b="1" dirty="0" lang="en-IN" u="sng"/>
              <a:t>Meaning of </a:t>
            </a:r>
            <a:r>
              <a:rPr b="1" dirty="0" lang="en-IN" u="sng" smtClean="0"/>
              <a:t>socialization:</a:t>
            </a:r>
            <a:endParaRPr b="1" dirty="0" lang="en-US" u="sng"/>
          </a:p>
          <a:p>
            <a:r>
              <a:rPr dirty="0" lang="en-IN" smtClean="0"/>
              <a:t> </a:t>
            </a:r>
            <a:r>
              <a:rPr dirty="0" sz="2400" lang="en-IN" smtClean="0"/>
              <a:t>Socialization </a:t>
            </a:r>
            <a:r>
              <a:rPr dirty="0" sz="2400" lang="en-IN"/>
              <a:t>is a process where people learn </a:t>
            </a:r>
            <a:r>
              <a:rPr dirty="0" sz="2400" lang="en-IN" smtClean="0"/>
              <a:t>attitude , values </a:t>
            </a:r>
            <a:r>
              <a:rPr dirty="0" sz="2400" lang="en-IN"/>
              <a:t>and actions appropriate to individuals as members of a particular culture.</a:t>
            </a:r>
            <a:endParaRPr dirty="0" sz="2400" lang="en-US"/>
          </a:p>
          <a:p>
            <a:r>
              <a:rPr dirty="0" sz="2400" lang="en-IN" smtClean="0"/>
              <a:t> Socialization </a:t>
            </a:r>
            <a:r>
              <a:rPr dirty="0" sz="2400" lang="en-IN"/>
              <a:t>is especially important </a:t>
            </a:r>
            <a:r>
              <a:rPr dirty="0" sz="2400" lang="en-IN" smtClean="0"/>
              <a:t>for </a:t>
            </a:r>
            <a:r>
              <a:rPr dirty="0" sz="2400" lang="en-IN" smtClean="0"/>
              <a:t>infants </a:t>
            </a:r>
            <a:r>
              <a:rPr dirty="0" sz="2400" lang="en-IN"/>
              <a:t>and children.</a:t>
            </a:r>
            <a:endParaRPr dirty="0" sz="2400" lang="en-US"/>
          </a:p>
          <a:p>
            <a:r>
              <a:rPr dirty="0" sz="2400" lang="en-IN" smtClean="0"/>
              <a:t> Psychologist </a:t>
            </a:r>
            <a:r>
              <a:rPr dirty="0" sz="2400" lang="en-IN"/>
              <a:t>now realize that </a:t>
            </a:r>
            <a:r>
              <a:rPr dirty="0" sz="2400" lang="en-IN" smtClean="0"/>
              <a:t> </a:t>
            </a:r>
            <a:r>
              <a:rPr dirty="0" sz="2400" lang="en-IN"/>
              <a:t>socialization continues all across the life </a:t>
            </a:r>
            <a:r>
              <a:rPr dirty="0" sz="2400" lang="en-IN" smtClean="0"/>
              <a:t>span , as </a:t>
            </a:r>
            <a:r>
              <a:rPr dirty="0" sz="2400" lang="en-IN"/>
              <a:t>long as people continue to learn from social experiences.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p>
            <a:pPr>
              <a:buNone/>
            </a:pPr>
            <a:r>
              <a:rPr b="1" dirty="0" lang="en-IN" u="sng" smtClean="0"/>
              <a:t>Definitions </a:t>
            </a:r>
            <a:r>
              <a:rPr b="1" dirty="0" lang="en-IN" u="sng"/>
              <a:t>of S</a:t>
            </a:r>
            <a:r>
              <a:rPr b="1" dirty="0" lang="en-IN" u="sng" smtClean="0"/>
              <a:t>ocialization:</a:t>
            </a:r>
            <a:endParaRPr dirty="0" lang="en-US" smtClean="0"/>
          </a:p>
          <a:p>
            <a:pPr>
              <a:buNone/>
            </a:pPr>
            <a:endParaRPr dirty="0" lang="en-US"/>
          </a:p>
          <a:p>
            <a:r>
              <a:rPr dirty="0" sz="2400" lang="en-IN"/>
              <a:t>According to </a:t>
            </a:r>
            <a:r>
              <a:rPr dirty="0" sz="2400" lang="en-IN" err="1" smtClean="0"/>
              <a:t>Ogburn</a:t>
            </a:r>
            <a:r>
              <a:rPr dirty="0" sz="2400" lang="en-IN" smtClean="0"/>
              <a:t> </a:t>
            </a:r>
            <a:r>
              <a:rPr dirty="0" sz="2400" lang="en-IN" smtClean="0"/>
              <a:t> “Socialization </a:t>
            </a:r>
            <a:r>
              <a:rPr dirty="0" sz="2400" lang="en-IN"/>
              <a:t>is the process by which the individual learns to conform to the norms of </a:t>
            </a:r>
            <a:r>
              <a:rPr dirty="0" sz="2400" lang="en-IN" smtClean="0"/>
              <a:t>society”.</a:t>
            </a:r>
            <a:endParaRPr dirty="0" sz="2400" lang="en-US"/>
          </a:p>
          <a:p>
            <a:r>
              <a:rPr dirty="0" sz="2400" lang="en-IN"/>
              <a:t>According to </a:t>
            </a:r>
            <a:r>
              <a:rPr dirty="0" sz="2400" lang="en-IN" err="1" smtClean="0"/>
              <a:t>Bogardos</a:t>
            </a:r>
            <a:r>
              <a:rPr dirty="0" sz="2400" lang="en-IN" smtClean="0"/>
              <a:t> </a:t>
            </a:r>
            <a:r>
              <a:rPr dirty="0" sz="2400" lang="en-IN" smtClean="0"/>
              <a:t> “Process </a:t>
            </a:r>
            <a:r>
              <a:rPr dirty="0" sz="2400" lang="en-IN"/>
              <a:t>of working </a:t>
            </a:r>
            <a:r>
              <a:rPr dirty="0" sz="2400" lang="en-IN" smtClean="0"/>
              <a:t>together , of </a:t>
            </a:r>
            <a:r>
              <a:rPr dirty="0" sz="2400" lang="en-IN"/>
              <a:t>developing group responsibility</a:t>
            </a:r>
            <a:r>
              <a:rPr dirty="0" sz="2400" lang="en-IN" smtClean="0"/>
              <a:t>, of </a:t>
            </a:r>
            <a:r>
              <a:rPr dirty="0" sz="2400" lang="en-IN"/>
              <a:t>being guided by the welfare needs of </a:t>
            </a:r>
            <a:r>
              <a:rPr dirty="0" sz="2400" lang="en-IN" smtClean="0"/>
              <a:t>others”.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p>
            <a:pPr>
              <a:buNone/>
            </a:pPr>
            <a:r>
              <a:rPr b="1" dirty="0" lang="en-IN" u="sng" smtClean="0"/>
              <a:t>Features </a:t>
            </a:r>
            <a:r>
              <a:rPr b="1" dirty="0" lang="en-IN" u="sng"/>
              <a:t>of </a:t>
            </a:r>
            <a:r>
              <a:rPr b="1" dirty="0" lang="en-IN" u="sng" smtClean="0"/>
              <a:t>Socialization:</a:t>
            </a:r>
          </a:p>
          <a:p>
            <a:pPr>
              <a:buNone/>
            </a:pPr>
            <a:endParaRPr dirty="0" lang="en-US"/>
          </a:p>
          <a:p>
            <a:r>
              <a:rPr dirty="0" sz="2400" lang="en-IN"/>
              <a:t>Inculcates basic discipline</a:t>
            </a:r>
            <a:endParaRPr dirty="0" sz="2400" lang="en-US"/>
          </a:p>
          <a:p>
            <a:r>
              <a:rPr dirty="0" sz="2400" lang="en-IN"/>
              <a:t>Helps to control behaviour</a:t>
            </a:r>
            <a:endParaRPr dirty="0" sz="2400" lang="en-US"/>
          </a:p>
          <a:p>
            <a:r>
              <a:rPr dirty="0" sz="2400" lang="en-IN"/>
              <a:t>Formal and informal</a:t>
            </a:r>
            <a:endParaRPr dirty="0" sz="2400" lang="en-US"/>
          </a:p>
          <a:p>
            <a:r>
              <a:rPr dirty="0" sz="2400" lang="en-IN" err="1" smtClean="0"/>
              <a:t>Continous</a:t>
            </a:r>
            <a:r>
              <a:rPr dirty="0" sz="2400" lang="en-IN" smtClean="0"/>
              <a:t> </a:t>
            </a:r>
            <a:r>
              <a:rPr dirty="0" sz="2400" lang="en-IN"/>
              <a:t>process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p>
            <a:pPr>
              <a:buNone/>
            </a:pPr>
            <a:r>
              <a:rPr b="1" dirty="0" lang="en-IN" u="sng" smtClean="0"/>
              <a:t>Goals </a:t>
            </a:r>
            <a:r>
              <a:rPr b="1" dirty="0" lang="en-IN" u="sng"/>
              <a:t>of </a:t>
            </a:r>
            <a:r>
              <a:rPr b="1" dirty="0" lang="en-IN" u="sng" smtClean="0"/>
              <a:t>Socialization:</a:t>
            </a:r>
            <a:endParaRPr b="1" dirty="0" lang="en-US" u="sng"/>
          </a:p>
          <a:p>
            <a:pPr>
              <a:buNone/>
            </a:pPr>
            <a:r>
              <a:rPr dirty="0" lang="en-IN" smtClean="0"/>
              <a:t>    </a:t>
            </a:r>
            <a:r>
              <a:rPr dirty="0" sz="2400" lang="en-IN" smtClean="0"/>
              <a:t>There </a:t>
            </a:r>
            <a:r>
              <a:rPr dirty="0" sz="2400" lang="en-IN"/>
              <a:t>are three primary goals of socialization as given below</a:t>
            </a:r>
            <a:endParaRPr dirty="0" sz="2400" lang="en-US"/>
          </a:p>
          <a:p>
            <a:pPr lvl="0"/>
            <a:r>
              <a:rPr dirty="0" sz="2400" lang="en-IN"/>
              <a:t>Socialization teaches impulse control and helps individuals develop a conscience.</a:t>
            </a:r>
            <a:endParaRPr dirty="0" sz="2400" lang="en-US"/>
          </a:p>
          <a:p>
            <a:pPr lvl="0"/>
            <a:r>
              <a:rPr dirty="0" sz="2400" lang="en-IN"/>
              <a:t>Socialization cultivates shared sources of meaning and value.</a:t>
            </a:r>
            <a:endParaRPr dirty="0" sz="2400" lang="en-US"/>
          </a:p>
          <a:p>
            <a:pPr lvl="0"/>
            <a:r>
              <a:rPr dirty="0" sz="2400" lang="en-IN"/>
              <a:t>Socialization teaches individuals how to prepare for and perform certain social roles occupational </a:t>
            </a:r>
            <a:r>
              <a:rPr dirty="0" sz="2400" lang="en-IN" smtClean="0"/>
              <a:t>roles , gender </a:t>
            </a:r>
            <a:r>
              <a:rPr dirty="0" sz="2400" lang="en-IN"/>
              <a:t>roles and the roles of institutions such as marriage and parenthood.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715000"/>
          </a:xfrm>
        </p:spPr>
        <p:txBody>
          <a:bodyPr>
            <a:normAutofit fontScale="92308" lnSpcReduction="10000"/>
          </a:bodyPr>
          <a:p>
            <a:pPr>
              <a:buNone/>
            </a:pPr>
            <a:r>
              <a:rPr b="1" dirty="0" sz="3500" lang="en-IN" u="sng" smtClean="0"/>
              <a:t>Agencies </a:t>
            </a:r>
            <a:r>
              <a:rPr b="1" dirty="0" sz="3500" lang="en-IN" u="sng"/>
              <a:t>of </a:t>
            </a:r>
            <a:r>
              <a:rPr b="1" dirty="0" sz="3500" lang="en-IN" u="sng" smtClean="0"/>
              <a:t>socialization:</a:t>
            </a:r>
          </a:p>
          <a:p>
            <a:pPr>
              <a:buNone/>
            </a:pPr>
            <a:endParaRPr dirty="0" sz="4100" lang="en-US"/>
          </a:p>
          <a:p>
            <a:pPr indent="-514350" marL="514350">
              <a:buNone/>
            </a:pPr>
            <a:r>
              <a:rPr dirty="0" sz="2600" lang="en-IN" smtClean="0"/>
              <a:t>1.  </a:t>
            </a:r>
            <a:r>
              <a:rPr b="1" dirty="0" sz="2600" lang="en-IN" smtClean="0"/>
              <a:t> Family </a:t>
            </a:r>
            <a:endParaRPr b="1" dirty="0" sz="2600" lang="en-US"/>
          </a:p>
          <a:p>
            <a:pPr>
              <a:buNone/>
            </a:pPr>
            <a:r>
              <a:rPr dirty="0" sz="2600" lang="en-IN" smtClean="0"/>
              <a:t>     It </a:t>
            </a:r>
            <a:r>
              <a:rPr dirty="0" sz="2600" lang="en-IN"/>
              <a:t>is the centre of </a:t>
            </a:r>
            <a:r>
              <a:rPr dirty="0" sz="2600" lang="en-IN" err="1"/>
              <a:t>childs</a:t>
            </a:r>
            <a:r>
              <a:rPr dirty="0" sz="2600" lang="en-IN"/>
              <a:t> life , as infants are totally </a:t>
            </a:r>
            <a:r>
              <a:rPr dirty="0" sz="2600" lang="en-IN" smtClean="0"/>
              <a:t> dependent </a:t>
            </a:r>
            <a:r>
              <a:rPr dirty="0" sz="2600" lang="en-IN"/>
              <a:t>on others.</a:t>
            </a:r>
            <a:endParaRPr dirty="0" sz="2600" lang="en-US"/>
          </a:p>
          <a:p>
            <a:pPr>
              <a:buNone/>
            </a:pPr>
            <a:r>
              <a:rPr dirty="0" sz="2600" lang="en-IN" smtClean="0"/>
              <a:t>2.  </a:t>
            </a:r>
            <a:r>
              <a:rPr b="1" dirty="0" sz="2600" lang="en-IN" smtClean="0"/>
              <a:t>Religion</a:t>
            </a:r>
            <a:endParaRPr b="1" dirty="0" sz="2600" lang="en-US"/>
          </a:p>
          <a:p>
            <a:pPr>
              <a:buNone/>
            </a:pPr>
            <a:r>
              <a:rPr dirty="0" sz="2600" lang="en-IN" smtClean="0"/>
              <a:t>     Agents </a:t>
            </a:r>
            <a:r>
              <a:rPr dirty="0" sz="2600" lang="en-IN"/>
              <a:t>of socialization differ in effect across religious traditions.</a:t>
            </a:r>
            <a:endParaRPr dirty="0" sz="2600" lang="en-US"/>
          </a:p>
          <a:p>
            <a:pPr>
              <a:buNone/>
            </a:pPr>
            <a:r>
              <a:rPr dirty="0" sz="2600" lang="en-IN" smtClean="0"/>
              <a:t>3.   </a:t>
            </a:r>
            <a:r>
              <a:rPr b="1" dirty="0" sz="2600" lang="en-IN" smtClean="0"/>
              <a:t>Peer </a:t>
            </a:r>
            <a:r>
              <a:rPr b="1" dirty="0" sz="2600" lang="en-IN"/>
              <a:t>group </a:t>
            </a:r>
            <a:endParaRPr b="1" dirty="0" sz="2600" lang="en-US"/>
          </a:p>
          <a:p>
            <a:pPr>
              <a:buNone/>
            </a:pPr>
            <a:r>
              <a:rPr dirty="0" sz="2600" lang="en-IN" smtClean="0"/>
              <a:t>       It </a:t>
            </a:r>
            <a:r>
              <a:rPr dirty="0" sz="2600" lang="en-IN"/>
              <a:t>is a social group whose members have interests , social positions and age in common.</a:t>
            </a:r>
            <a:endParaRPr dirty="0" sz="2600" lang="en-US"/>
          </a:p>
          <a:p>
            <a:pPr>
              <a:buNone/>
            </a:pPr>
            <a:r>
              <a:rPr dirty="0" sz="2600" lang="en-IN" smtClean="0"/>
              <a:t>4</a:t>
            </a:r>
            <a:r>
              <a:rPr b="1" dirty="0" sz="2600" lang="en-IN" smtClean="0"/>
              <a:t>.   School</a:t>
            </a:r>
            <a:endParaRPr b="1" dirty="0" sz="2600" lang="en-US"/>
          </a:p>
          <a:p>
            <a:pPr>
              <a:buNone/>
            </a:pPr>
            <a:r>
              <a:rPr dirty="0" sz="2600" lang="en-IN"/>
              <a:t> </a:t>
            </a:r>
            <a:r>
              <a:rPr dirty="0" sz="2600" lang="en-IN" smtClean="0"/>
              <a:t>      The </a:t>
            </a:r>
            <a:r>
              <a:rPr dirty="0" sz="2600" lang="en-IN"/>
              <a:t>next importance agent of childhood socialization is school. The child receives his education from the school.</a:t>
            </a:r>
            <a:endParaRPr dirty="0" sz="26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p>
            <a:pPr>
              <a:buNone/>
            </a:pPr>
            <a:r>
              <a:rPr dirty="0" sz="2400" lang="en-IN" smtClean="0"/>
              <a:t>5.    </a:t>
            </a:r>
            <a:r>
              <a:rPr b="1" dirty="0" sz="2400" lang="en-IN" smtClean="0"/>
              <a:t>Friends or playmates</a:t>
            </a:r>
            <a:endParaRPr b="1" dirty="0" sz="2400" lang="en-US" smtClean="0"/>
          </a:p>
          <a:p>
            <a:pPr>
              <a:buNone/>
            </a:pPr>
            <a:r>
              <a:rPr dirty="0" sz="2400" lang="en-IN" smtClean="0"/>
              <a:t>       The relationship between child and his friends is primarily based on mutual understanding and cooperation.</a:t>
            </a:r>
            <a:endParaRPr dirty="0" sz="2400" lang="en-US" smtClean="0"/>
          </a:p>
          <a:p>
            <a:pPr>
              <a:buNone/>
            </a:pPr>
            <a:r>
              <a:rPr dirty="0" sz="2400" lang="en-IN" smtClean="0"/>
              <a:t>6.  </a:t>
            </a:r>
            <a:r>
              <a:rPr b="1" dirty="0" sz="2400" lang="en-IN" smtClean="0"/>
              <a:t>  The state</a:t>
            </a:r>
            <a:endParaRPr b="1" dirty="0" sz="2400" lang="en-US" smtClean="0"/>
          </a:p>
          <a:p>
            <a:pPr>
              <a:buNone/>
            </a:pPr>
            <a:r>
              <a:rPr dirty="0" sz="2400" lang="en-IN" smtClean="0"/>
              <a:t>     </a:t>
            </a:r>
            <a:r>
              <a:rPr dirty="0" sz="2400" lang="en-IN" smtClean="0"/>
              <a:t>The </a:t>
            </a:r>
            <a:r>
              <a:rPr dirty="0" sz="2400" lang="en-IN" smtClean="0"/>
              <a:t>state is important agency of socialization. it is an authoritarian agency. it makes various laws for the </a:t>
            </a:r>
            <a:r>
              <a:rPr dirty="0" sz="2400" lang="en-IN" err="1" smtClean="0"/>
              <a:t>people.It</a:t>
            </a:r>
            <a:r>
              <a:rPr dirty="0" sz="2400" lang="en-IN" smtClean="0"/>
              <a:t> lay down model code of conduct.</a:t>
            </a:r>
          </a:p>
          <a:p>
            <a:pPr>
              <a:buNone/>
            </a:pPr>
            <a:endParaRPr dirty="0" sz="2400" lang="en-IN"/>
          </a:p>
          <a:p>
            <a:pPr>
              <a:buNone/>
            </a:pPr>
            <a:r>
              <a:rPr dirty="0" sz="2400" lang="en-IN" smtClean="0"/>
              <a:t> 7.   </a:t>
            </a:r>
            <a:r>
              <a:rPr b="1" dirty="0" sz="2400" lang="en-IN" smtClean="0"/>
              <a:t>Mass </a:t>
            </a:r>
            <a:r>
              <a:rPr b="1" dirty="0" sz="2400" lang="en-IN"/>
              <a:t>media</a:t>
            </a:r>
            <a:endParaRPr b="1" dirty="0" sz="2400" lang="en-US"/>
          </a:p>
          <a:p>
            <a:pPr>
              <a:buNone/>
            </a:pPr>
            <a:r>
              <a:rPr dirty="0" sz="2400" lang="en-IN" smtClean="0"/>
              <a:t>      The </a:t>
            </a:r>
            <a:r>
              <a:rPr dirty="0" sz="2400" lang="en-IN"/>
              <a:t>mass media are the means for delivering impersonal communication directed to a vast audience. The mass media such as newspaper, radio , movies ,books are also important in </a:t>
            </a:r>
            <a:r>
              <a:rPr dirty="0" sz="2400" lang="en-IN" smtClean="0"/>
              <a:t>communicating.</a:t>
            </a:r>
            <a:endParaRPr dirty="0" sz="2400" lang="en-US"/>
          </a:p>
          <a:p>
            <a:pPr>
              <a:buNone/>
            </a:pPr>
            <a:endParaRPr dirty="0" sz="240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3" descr="C:\Users\DAHIYA\Desktop\images.pn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838200" y="457200"/>
            <a:ext cx="7543800" cy="5943599"/>
          </a:xfrm>
          <a:prstGeom prst="rect"/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DAHIYA</dc:creator>
  <cp:lastModifiedBy>DAHIYA</cp:lastModifiedBy>
  <dcterms:created xsi:type="dcterms:W3CDTF">2020-03-31T04:29:38Z</dcterms:created>
  <dcterms:modified xsi:type="dcterms:W3CDTF">2020-04-16T17:27:01Z</dcterms:modified>
</cp:coreProperties>
</file>