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8" r:id="rId3"/>
    <p:sldId id="259" r:id="rId4"/>
    <p:sldId id="260" r:id="rId5"/>
    <p:sldId id="261" r:id="rId6"/>
    <p:sldId id="269"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29" autoAdjust="0"/>
    <p:restoredTop sz="94660"/>
  </p:normalViewPr>
  <p:slideViewPr>
    <p:cSldViewPr snapToGrid="0">
      <p:cViewPr varScale="1">
        <p:scale>
          <a:sx n="101" d="100"/>
          <a:sy n="101" d="100"/>
        </p:scale>
        <p:origin x="511" y="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presProps" Target="pres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79CB9408-C6C2-4909-9F09-289CA647632B}" type="datetimeFigureOut">
              <a:rPr lang="en-US" smtClean="0"/>
              <a:t>4/17/2020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5C19D3-0DAF-49D7-B6AB-8F4E7C3D903B}" type="slidenum">
              <a:rPr lang="en-US" smtClean="0"/>
              <a:t>‹#›</a:t>
            </a:fld>
            <a:endParaRPr lang="en-US"/>
          </a:p>
        </p:txBody>
      </p:sp>
    </p:spTree>
    <p:extLst>
      <p:ext uri="{BB962C8B-B14F-4D97-AF65-F5344CB8AC3E}">
        <p14:creationId xmlns:p14="http://schemas.microsoft.com/office/powerpoint/2010/main" val="140729503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CB9408-C6C2-4909-9F09-289CA647632B}"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5C19D3-0DAF-49D7-B6AB-8F4E7C3D903B}" type="slidenum">
              <a:rPr lang="en-US" smtClean="0"/>
              <a:t>‹#›</a:t>
            </a:fld>
            <a:endParaRPr lang="en-US"/>
          </a:p>
        </p:txBody>
      </p:sp>
    </p:spTree>
    <p:extLst>
      <p:ext uri="{BB962C8B-B14F-4D97-AF65-F5344CB8AC3E}">
        <p14:creationId xmlns:p14="http://schemas.microsoft.com/office/powerpoint/2010/main" val="750065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CB9408-C6C2-4909-9F09-289CA647632B}"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5C19D3-0DAF-49D7-B6AB-8F4E7C3D903B}" type="slidenum">
              <a:rPr lang="en-US" smtClean="0"/>
              <a:t>‹#›</a:t>
            </a:fld>
            <a:endParaRPr lang="en-US"/>
          </a:p>
        </p:txBody>
      </p:sp>
    </p:spTree>
    <p:extLst>
      <p:ext uri="{BB962C8B-B14F-4D97-AF65-F5344CB8AC3E}">
        <p14:creationId xmlns:p14="http://schemas.microsoft.com/office/powerpoint/2010/main" val="1278848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9CB9408-C6C2-4909-9F09-289CA647632B}" type="datetimeFigureOut">
              <a:rPr lang="en-US" smtClean="0"/>
              <a:t>4/17/2020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5C19D3-0DAF-49D7-B6AB-8F4E7C3D903B}" type="slidenum">
              <a:rPr lang="en-US" smtClean="0"/>
              <a:t>‹#›</a:t>
            </a:fld>
            <a:endParaRPr lang="en-US"/>
          </a:p>
        </p:txBody>
      </p:sp>
    </p:spTree>
    <p:extLst>
      <p:ext uri="{BB962C8B-B14F-4D97-AF65-F5344CB8AC3E}">
        <p14:creationId xmlns:p14="http://schemas.microsoft.com/office/powerpoint/2010/main" val="2632663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79CB9408-C6C2-4909-9F09-289CA647632B}" type="datetimeFigureOut">
              <a:rPr lang="en-US" smtClean="0"/>
              <a:t>4/17/2020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5C19D3-0DAF-49D7-B6AB-8F4E7C3D903B}" type="slidenum">
              <a:rPr lang="en-US" smtClean="0"/>
              <a:t>‹#›</a:t>
            </a:fld>
            <a:endParaRPr lang="en-US"/>
          </a:p>
        </p:txBody>
      </p:sp>
    </p:spTree>
    <p:extLst>
      <p:ext uri="{BB962C8B-B14F-4D97-AF65-F5344CB8AC3E}">
        <p14:creationId xmlns:p14="http://schemas.microsoft.com/office/powerpoint/2010/main" val="287593849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79CB9408-C6C2-4909-9F09-289CA647632B}" type="datetimeFigureOut">
              <a:rPr lang="en-US" smtClean="0"/>
              <a:t>4/17/2020</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915C19D3-0DAF-49D7-B6AB-8F4E7C3D903B}" type="slidenum">
              <a:rPr lang="en-US" smtClean="0"/>
              <a:t>‹#›</a:t>
            </a:fld>
            <a:endParaRPr lang="en-US"/>
          </a:p>
        </p:txBody>
      </p:sp>
    </p:spTree>
    <p:extLst>
      <p:ext uri="{BB962C8B-B14F-4D97-AF65-F5344CB8AC3E}">
        <p14:creationId xmlns:p14="http://schemas.microsoft.com/office/powerpoint/2010/main" val="3117337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79CB9408-C6C2-4909-9F09-289CA647632B}" type="datetimeFigureOut">
              <a:rPr lang="en-US" smtClean="0"/>
              <a:t>4/17/2020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5C19D3-0DAF-49D7-B6AB-8F4E7C3D903B}"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4712357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9CB9408-C6C2-4909-9F09-289CA647632B}" type="datetimeFigureOut">
              <a:rPr lang="en-US" smtClean="0"/>
              <a:t>4/17/2020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5C19D3-0DAF-49D7-B6AB-8F4E7C3D903B}" type="slidenum">
              <a:rPr lang="en-US" smtClean="0"/>
              <a:t>‹#›</a:t>
            </a:fld>
            <a:endParaRPr lang="en-US"/>
          </a:p>
        </p:txBody>
      </p:sp>
    </p:spTree>
    <p:extLst>
      <p:ext uri="{BB962C8B-B14F-4D97-AF65-F5344CB8AC3E}">
        <p14:creationId xmlns:p14="http://schemas.microsoft.com/office/powerpoint/2010/main" val="1379246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CB9408-C6C2-4909-9F09-289CA647632B}" type="datetimeFigureOut">
              <a:rPr lang="en-US" smtClean="0"/>
              <a:t>4/17/2020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5C19D3-0DAF-49D7-B6AB-8F4E7C3D903B}" type="slidenum">
              <a:rPr lang="en-US" smtClean="0"/>
              <a:t>‹#›</a:t>
            </a:fld>
            <a:endParaRPr lang="en-US"/>
          </a:p>
        </p:txBody>
      </p:sp>
    </p:spTree>
    <p:extLst>
      <p:ext uri="{BB962C8B-B14F-4D97-AF65-F5344CB8AC3E}">
        <p14:creationId xmlns:p14="http://schemas.microsoft.com/office/powerpoint/2010/main" val="250130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79CB9408-C6C2-4909-9F09-289CA647632B}" type="datetimeFigureOut">
              <a:rPr lang="en-US" smtClean="0"/>
              <a:t>4/17/2020</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915C19D3-0DAF-49D7-B6AB-8F4E7C3D903B}" type="slidenum">
              <a:rPr lang="en-US" smtClean="0"/>
              <a:t>‹#›</a:t>
            </a:fld>
            <a:endParaRPr lang="en-US"/>
          </a:p>
        </p:txBody>
      </p:sp>
    </p:spTree>
    <p:extLst>
      <p:ext uri="{BB962C8B-B14F-4D97-AF65-F5344CB8AC3E}">
        <p14:creationId xmlns:p14="http://schemas.microsoft.com/office/powerpoint/2010/main" val="29257534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79CB9408-C6C2-4909-9F09-289CA647632B}" type="datetimeFigureOut">
              <a:rPr lang="en-US" smtClean="0"/>
              <a:t>4/17/2020</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915C19D3-0DAF-49D7-B6AB-8F4E7C3D903B}" type="slidenum">
              <a:rPr lang="en-US" smtClean="0"/>
              <a:t>‹#›</a:t>
            </a:fld>
            <a:endParaRPr lang="en-US"/>
          </a:p>
        </p:txBody>
      </p:sp>
    </p:spTree>
    <p:extLst>
      <p:ext uri="{BB962C8B-B14F-4D97-AF65-F5344CB8AC3E}">
        <p14:creationId xmlns:p14="http://schemas.microsoft.com/office/powerpoint/2010/main" val="3473923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79CB9408-C6C2-4909-9F09-289CA647632B}" type="datetimeFigureOut">
              <a:rPr lang="en-US" smtClean="0"/>
              <a:t>4/17/2020</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915C19D3-0DAF-49D7-B6AB-8F4E7C3D903B}" type="slidenum">
              <a:rPr lang="en-US" smtClean="0"/>
              <a:t>‹#›</a:t>
            </a:fld>
            <a:endParaRPr lang="en-US"/>
          </a:p>
        </p:txBody>
      </p:sp>
    </p:spTree>
    <p:extLst>
      <p:ext uri="{BB962C8B-B14F-4D97-AF65-F5344CB8AC3E}">
        <p14:creationId xmlns:p14="http://schemas.microsoft.com/office/powerpoint/2010/main" val="3282097031"/>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2.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1.xml" /></Relationships>
</file>

<file path=ppt/slides/_rels/slide13.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CB1D0-6022-4B3D-A481-C84455C4852F}"/>
              </a:ext>
            </a:extLst>
          </p:cNvPr>
          <p:cNvSpPr>
            <a:spLocks noGrp="1"/>
          </p:cNvSpPr>
          <p:nvPr>
            <p:ph type="ctrTitle"/>
          </p:nvPr>
        </p:nvSpPr>
        <p:spPr>
          <a:xfrm>
            <a:off x="387409" y="373878"/>
            <a:ext cx="11417181" cy="6110243"/>
          </a:xfrm>
        </p:spPr>
        <p:txBody>
          <a:bodyPr>
            <a:noAutofit/>
          </a:bodyPr>
          <a:lstStyle/>
          <a:p>
            <a:pPr algn="l"/>
            <a:br>
              <a:rPr lang="en-IN" sz="2800" b="1" dirty="0">
                <a:solidFill>
                  <a:sysClr val="windowText" lastClr="000000"/>
                </a:solidFill>
                <a:effectLst>
                  <a:outerShdw blurRad="38100" dist="25400" dir="5400000" algn="tl" rotWithShape="0">
                    <a:srgbClr val="000000">
                      <a:alpha val="43000"/>
                    </a:srgbClr>
                  </a:outerShdw>
                </a:effectLst>
                <a:latin typeface="Eras Bold ITC" panose="020B0907030504020204" pitchFamily="34" charset="0"/>
                <a:cs typeface="Aharoni" panose="020B0604020202020204" pitchFamily="2" charset="-79"/>
              </a:rPr>
            </a:br>
            <a:r>
              <a:rPr lang="en-IN" sz="2800" b="1" dirty="0">
                <a:solidFill>
                  <a:sysClr val="windowText" lastClr="000000"/>
                </a:solidFill>
                <a:effectLst>
                  <a:outerShdw blurRad="38100" dist="25400" dir="5400000" algn="tl" rotWithShape="0">
                    <a:srgbClr val="000000">
                      <a:alpha val="43000"/>
                    </a:srgbClr>
                  </a:outerShdw>
                </a:effectLst>
                <a:latin typeface="Eras Bold ITC" panose="020B0907030504020204" pitchFamily="34" charset="0"/>
                <a:cs typeface="Aharoni" panose="020B0604020202020204" pitchFamily="2" charset="-79"/>
              </a:rPr>
              <a:t>CLASS  : BBA-I   ( ii SEMESTER)</a:t>
            </a:r>
            <a:br>
              <a:rPr lang="en-IN" sz="2800" b="1" dirty="0">
                <a:solidFill>
                  <a:sysClr val="windowText" lastClr="000000"/>
                </a:solidFill>
                <a:effectLst>
                  <a:outerShdw blurRad="38100" dist="25400" dir="5400000" algn="tl" rotWithShape="0">
                    <a:srgbClr val="000000">
                      <a:alpha val="43000"/>
                    </a:srgbClr>
                  </a:outerShdw>
                </a:effectLst>
                <a:latin typeface="Eras Bold ITC" panose="020B0907030504020204" pitchFamily="34" charset="0"/>
                <a:cs typeface="Aharoni" panose="020B0604020202020204" pitchFamily="2" charset="-79"/>
              </a:rPr>
            </a:br>
            <a:br>
              <a:rPr lang="en-IN" sz="2800" b="1" dirty="0">
                <a:solidFill>
                  <a:sysClr val="windowText" lastClr="000000"/>
                </a:solidFill>
                <a:effectLst>
                  <a:outerShdw blurRad="38100" dist="25400" dir="5400000" algn="tl" rotWithShape="0">
                    <a:srgbClr val="000000">
                      <a:alpha val="43000"/>
                    </a:srgbClr>
                  </a:outerShdw>
                </a:effectLst>
                <a:latin typeface="Eras Bold ITC" panose="020B0907030504020204" pitchFamily="34" charset="0"/>
                <a:cs typeface="Aharoni" panose="020B0604020202020204" pitchFamily="2" charset="-79"/>
              </a:rPr>
            </a:br>
            <a:r>
              <a:rPr lang="en-IN" sz="2800" b="1" dirty="0">
                <a:solidFill>
                  <a:sysClr val="windowText" lastClr="000000"/>
                </a:solidFill>
                <a:effectLst>
                  <a:outerShdw blurRad="38100" dist="25400" dir="5400000" algn="tl" rotWithShape="0">
                    <a:srgbClr val="000000">
                      <a:alpha val="43000"/>
                    </a:srgbClr>
                  </a:outerShdw>
                </a:effectLst>
                <a:latin typeface="Eras Bold ITC" panose="020B0907030504020204" pitchFamily="34" charset="0"/>
                <a:cs typeface="Aharoni" panose="020B0604020202020204" pitchFamily="2" charset="-79"/>
              </a:rPr>
              <a:t>SUBJECT : ANALYSIS OF FINANCIAL STATEMENTS </a:t>
            </a:r>
            <a:br>
              <a:rPr lang="en-IN" sz="2800" b="1" dirty="0">
                <a:solidFill>
                  <a:sysClr val="windowText" lastClr="000000"/>
                </a:solidFill>
                <a:effectLst>
                  <a:outerShdw blurRad="38100" dist="25400" dir="5400000" algn="tl" rotWithShape="0">
                    <a:srgbClr val="000000">
                      <a:alpha val="43000"/>
                    </a:srgbClr>
                  </a:outerShdw>
                </a:effectLst>
                <a:latin typeface="Eras Bold ITC" panose="020B0907030504020204" pitchFamily="34" charset="0"/>
                <a:cs typeface="Aharoni" panose="020B0604020202020204" pitchFamily="2" charset="-79"/>
              </a:rPr>
            </a:br>
            <a:br>
              <a:rPr lang="en-IN" sz="2800" b="1" dirty="0">
                <a:solidFill>
                  <a:sysClr val="windowText" lastClr="000000"/>
                </a:solidFill>
                <a:effectLst>
                  <a:outerShdw blurRad="38100" dist="25400" dir="5400000" algn="tl" rotWithShape="0">
                    <a:srgbClr val="000000">
                      <a:alpha val="43000"/>
                    </a:srgbClr>
                  </a:outerShdw>
                </a:effectLst>
                <a:latin typeface="Eras Bold ITC" panose="020B0907030504020204" pitchFamily="34" charset="0"/>
                <a:cs typeface="Aharoni" panose="020B0604020202020204" pitchFamily="2" charset="-79"/>
              </a:rPr>
            </a:br>
            <a:r>
              <a:rPr lang="en-IN" sz="2800" b="1" dirty="0">
                <a:solidFill>
                  <a:sysClr val="windowText" lastClr="000000"/>
                </a:solidFill>
                <a:latin typeface="Eras Bold ITC" panose="020B0907030504020204" pitchFamily="34" charset="0"/>
                <a:cs typeface="Aharoni" panose="020B0604020202020204" pitchFamily="2" charset="-79"/>
              </a:rPr>
              <a:t>TOPIC : SOCIETAL OBLIGATIONS of ACCOUNTING</a:t>
            </a:r>
            <a:br>
              <a:rPr lang="en-IN" sz="2800" b="1" dirty="0">
                <a:solidFill>
                  <a:sysClr val="windowText" lastClr="000000"/>
                </a:solidFill>
                <a:latin typeface="Eras Bold ITC" panose="020B0907030504020204" pitchFamily="34" charset="0"/>
                <a:cs typeface="Aharoni" panose="020B0604020202020204" pitchFamily="2" charset="-79"/>
              </a:rPr>
            </a:br>
            <a:br>
              <a:rPr lang="en-IN" sz="2800" b="1" dirty="0">
                <a:solidFill>
                  <a:sysClr val="windowText" lastClr="000000"/>
                </a:solidFill>
                <a:latin typeface="Eras Bold ITC" panose="020B0907030504020204" pitchFamily="34" charset="0"/>
                <a:cs typeface="Aharoni" panose="020B0604020202020204" pitchFamily="2" charset="-79"/>
              </a:rPr>
            </a:br>
            <a:r>
              <a:rPr lang="en-US" sz="2800" b="1" dirty="0">
                <a:solidFill>
                  <a:sysClr val="windowText" lastClr="000000"/>
                </a:solidFill>
                <a:latin typeface="Eras Bold ITC" panose="020B0907030504020204" pitchFamily="34" charset="0"/>
                <a:cs typeface="Aharoni" panose="020B0604020202020204" pitchFamily="2" charset="-79"/>
              </a:rPr>
              <a:t>PREPARED BY – Ms. KARUNA SACHDEVA</a:t>
            </a:r>
            <a:br>
              <a:rPr lang="en-US" sz="2800" b="1" dirty="0">
                <a:solidFill>
                  <a:sysClr val="windowText" lastClr="000000"/>
                </a:solidFill>
                <a:latin typeface="Eras Bold ITC" panose="020B0907030504020204" pitchFamily="34" charset="0"/>
                <a:cs typeface="Aharoni" panose="020B0604020202020204" pitchFamily="2" charset="-79"/>
              </a:rPr>
            </a:br>
            <a:r>
              <a:rPr lang="en-US" sz="2800" b="1" dirty="0">
                <a:solidFill>
                  <a:sysClr val="windowText" lastClr="000000"/>
                </a:solidFill>
                <a:latin typeface="Eras Bold ITC" panose="020B0907030504020204" pitchFamily="34" charset="0"/>
                <a:cs typeface="Aharoni" panose="020B0604020202020204" pitchFamily="2" charset="-79"/>
              </a:rPr>
              <a:t>                             (ASSISTANT PROFESSOR)</a:t>
            </a:r>
            <a:br>
              <a:rPr lang="en-US" sz="2800" b="1" dirty="0">
                <a:solidFill>
                  <a:sysClr val="windowText" lastClr="000000"/>
                </a:solidFill>
                <a:latin typeface="Eras Bold ITC" panose="020B0907030504020204" pitchFamily="34" charset="0"/>
                <a:cs typeface="Aharoni" panose="020B0604020202020204" pitchFamily="2" charset="-79"/>
              </a:rPr>
            </a:br>
            <a:br>
              <a:rPr lang="en-IN" sz="2800" b="1" dirty="0">
                <a:solidFill>
                  <a:sysClr val="windowText" lastClr="000000"/>
                </a:solidFill>
                <a:latin typeface="Eras Bold ITC" panose="020B0907030504020204" pitchFamily="34" charset="0"/>
                <a:cs typeface="Aharoni" panose="020B0604020202020204" pitchFamily="2" charset="-79"/>
              </a:rPr>
            </a:br>
            <a:r>
              <a:rPr lang="en-IN" sz="2800" b="1" dirty="0">
                <a:solidFill>
                  <a:sysClr val="windowText" lastClr="000000"/>
                </a:solidFill>
                <a:latin typeface="Eras Bold ITC" panose="020B0907030504020204" pitchFamily="34" charset="0"/>
                <a:cs typeface="Aharoni" panose="020B0604020202020204" pitchFamily="2" charset="-79"/>
              </a:rPr>
              <a:t>department of commerce and management</a:t>
            </a:r>
            <a:br>
              <a:rPr lang="en-IN" sz="2800" b="1" dirty="0">
                <a:solidFill>
                  <a:sysClr val="windowText" lastClr="000000"/>
                </a:solidFill>
                <a:latin typeface="Eras Bold ITC" panose="020B0907030504020204" pitchFamily="34" charset="0"/>
                <a:cs typeface="Aharoni" panose="020B0604020202020204" pitchFamily="2" charset="-79"/>
              </a:rPr>
            </a:br>
            <a:br>
              <a:rPr lang="en-IN" sz="2800" b="1" dirty="0">
                <a:solidFill>
                  <a:sysClr val="windowText" lastClr="000000"/>
                </a:solidFill>
                <a:effectLst>
                  <a:outerShdw blurRad="38100" dist="25400" dir="5400000" algn="tl" rotWithShape="0">
                    <a:srgbClr val="000000">
                      <a:alpha val="43000"/>
                    </a:srgbClr>
                  </a:outerShdw>
                </a:effectLst>
                <a:latin typeface="Eras Bold ITC" panose="020B0907030504020204" pitchFamily="34" charset="0"/>
                <a:cs typeface="Aharoni" panose="020B0604020202020204" pitchFamily="2" charset="-79"/>
              </a:rPr>
            </a:br>
            <a:r>
              <a:rPr lang="en-IN" sz="2800" b="1" dirty="0">
                <a:solidFill>
                  <a:sysClr val="windowText" lastClr="000000"/>
                </a:solidFill>
                <a:effectLst>
                  <a:outerShdw blurRad="38100" dist="25400" dir="5400000" algn="tl" rotWithShape="0">
                    <a:srgbClr val="000000">
                      <a:alpha val="43000"/>
                    </a:srgbClr>
                  </a:outerShdw>
                </a:effectLst>
                <a:latin typeface="Eras Bold ITC" panose="020B0907030504020204" pitchFamily="34" charset="0"/>
                <a:cs typeface="Aharoni" panose="020B0604020202020204" pitchFamily="2" charset="-79"/>
              </a:rPr>
              <a:t>I.B. (PG) COLLEGE , PANIPAT </a:t>
            </a:r>
            <a:br>
              <a:rPr lang="en-IN" sz="2800" b="1" dirty="0">
                <a:solidFill>
                  <a:sysClr val="windowText" lastClr="000000"/>
                </a:solidFill>
                <a:effectLst>
                  <a:outerShdw blurRad="38100" dist="25400" dir="5400000" algn="tl" rotWithShape="0">
                    <a:srgbClr val="000000">
                      <a:alpha val="43000"/>
                    </a:srgbClr>
                  </a:outerShdw>
                </a:effectLst>
                <a:latin typeface="Eras Bold ITC" panose="020B0907030504020204" pitchFamily="34" charset="0"/>
                <a:cs typeface="Aharoni" panose="020B0604020202020204" pitchFamily="2" charset="-79"/>
              </a:rPr>
            </a:br>
            <a:r>
              <a:rPr lang="en-IN" sz="2800" b="1" dirty="0">
                <a:solidFill>
                  <a:sysClr val="windowText" lastClr="000000"/>
                </a:solidFill>
                <a:effectLst>
                  <a:outerShdw blurRad="38100" dist="25400" dir="5400000" algn="tl" rotWithShape="0">
                    <a:srgbClr val="000000">
                      <a:alpha val="43000"/>
                    </a:srgbClr>
                  </a:outerShdw>
                </a:effectLst>
                <a:latin typeface="Eras Bold ITC" panose="020B0907030504020204" pitchFamily="34" charset="0"/>
                <a:cs typeface="Aharoni" panose="020B0604020202020204" pitchFamily="2" charset="-79"/>
              </a:rPr>
              <a:t>(AFFILIATED TO KURUKSHETRA</a:t>
            </a:r>
            <a:br>
              <a:rPr lang="en-IN" sz="2800" b="1" dirty="0">
                <a:solidFill>
                  <a:sysClr val="windowText" lastClr="000000"/>
                </a:solidFill>
                <a:effectLst>
                  <a:outerShdw blurRad="38100" dist="25400" dir="5400000" algn="tl" rotWithShape="0">
                    <a:srgbClr val="000000">
                      <a:alpha val="43000"/>
                    </a:srgbClr>
                  </a:outerShdw>
                </a:effectLst>
                <a:latin typeface="Eras Bold ITC" panose="020B0907030504020204" pitchFamily="34" charset="0"/>
                <a:cs typeface="Aharoni" panose="020B0604020202020204" pitchFamily="2" charset="-79"/>
              </a:rPr>
            </a:br>
            <a:r>
              <a:rPr lang="en-IN" sz="2800" b="1" dirty="0">
                <a:solidFill>
                  <a:sysClr val="windowText" lastClr="000000"/>
                </a:solidFill>
                <a:effectLst>
                  <a:outerShdw blurRad="38100" dist="25400" dir="5400000" algn="tl" rotWithShape="0">
                    <a:srgbClr val="000000">
                      <a:alpha val="43000"/>
                    </a:srgbClr>
                  </a:outerShdw>
                </a:effectLst>
                <a:latin typeface="Eras Bold ITC" panose="020B0907030504020204" pitchFamily="34" charset="0"/>
                <a:cs typeface="Aharoni" panose="020B0604020202020204" pitchFamily="2" charset="-79"/>
              </a:rPr>
              <a:t> UNIVERSITY, KURUKSHETRA)</a:t>
            </a:r>
            <a:br>
              <a:rPr lang="en-IN" sz="2800" b="1" dirty="0">
                <a:solidFill>
                  <a:sysClr val="windowText" lastClr="000000"/>
                </a:solidFill>
                <a:effectLst>
                  <a:outerShdw blurRad="38100" dist="25400" dir="5400000" algn="tl" rotWithShape="0">
                    <a:srgbClr val="000000">
                      <a:alpha val="43000"/>
                    </a:srgbClr>
                  </a:outerShdw>
                </a:effectLst>
                <a:latin typeface="Eras Bold ITC" panose="020B0907030504020204" pitchFamily="34" charset="0"/>
                <a:cs typeface="Aharoni" panose="020B0604020202020204" pitchFamily="2" charset="-79"/>
              </a:rPr>
            </a:br>
            <a:endParaRPr lang="en-US" sz="2800" dirty="0">
              <a:latin typeface="Eras Bold ITC" panose="020B0907030504020204" pitchFamily="34" charset="0"/>
            </a:endParaRPr>
          </a:p>
        </p:txBody>
      </p:sp>
    </p:spTree>
    <p:extLst>
      <p:ext uri="{BB962C8B-B14F-4D97-AF65-F5344CB8AC3E}">
        <p14:creationId xmlns:p14="http://schemas.microsoft.com/office/powerpoint/2010/main" val="4700504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39140-961E-4740-B3F5-CF3451D52C61}"/>
              </a:ext>
            </a:extLst>
          </p:cNvPr>
          <p:cNvSpPr>
            <a:spLocks noGrp="1"/>
          </p:cNvSpPr>
          <p:nvPr>
            <p:ph type="ctrTitle"/>
          </p:nvPr>
        </p:nvSpPr>
        <p:spPr>
          <a:xfrm>
            <a:off x="1111188" y="309437"/>
            <a:ext cx="10537794" cy="822960"/>
          </a:xfrm>
        </p:spPr>
        <p:txBody>
          <a:bodyPr>
            <a:normAutofit fontScale="90000"/>
          </a:bodyPr>
          <a:lstStyle/>
          <a:p>
            <a:r>
              <a:rPr lang="en-US" b="1" dirty="0"/>
              <a:t>Scope of social accounting</a:t>
            </a:r>
          </a:p>
        </p:txBody>
      </p:sp>
      <p:sp>
        <p:nvSpPr>
          <p:cNvPr id="5" name="Subtitle 4">
            <a:extLst>
              <a:ext uri="{FF2B5EF4-FFF2-40B4-BE49-F238E27FC236}">
                <a16:creationId xmlns:a16="http://schemas.microsoft.com/office/drawing/2014/main" id="{1FB877E8-2CB4-4E01-8323-920DFD36D076}"/>
              </a:ext>
            </a:extLst>
          </p:cNvPr>
          <p:cNvSpPr>
            <a:spLocks noGrp="1"/>
          </p:cNvSpPr>
          <p:nvPr>
            <p:ph type="subTitle" idx="1"/>
          </p:nvPr>
        </p:nvSpPr>
        <p:spPr>
          <a:xfrm>
            <a:off x="1111188" y="1313895"/>
            <a:ext cx="10537794" cy="5140171"/>
          </a:xfrm>
        </p:spPr>
        <p:txBody>
          <a:bodyPr/>
          <a:lstStyle/>
          <a:p>
            <a:pPr marL="342900" indent="-342900" algn="l" fontAlgn="base">
              <a:lnSpc>
                <a:spcPct val="150000"/>
              </a:lnSpc>
              <a:buClrTx/>
              <a:buFont typeface="Wingdings" panose="05000000000000000000" pitchFamily="2" charset="2"/>
              <a:buChar char="Ø"/>
            </a:pPr>
            <a:r>
              <a:rPr lang="en-US" sz="2400" b="1" dirty="0">
                <a:solidFill>
                  <a:schemeClr val="bg1"/>
                </a:solidFill>
              </a:rPr>
              <a:t>HUMAN RESOURCE CONTRIBUTIONS: </a:t>
            </a:r>
            <a:r>
              <a:rPr lang="en-US" sz="2400" dirty="0">
                <a:solidFill>
                  <a:schemeClr val="bg1"/>
                </a:solidFill>
              </a:rPr>
              <a:t>This contribution reflects impact of enterprises policies on human resources . It includes well being of the employees such as training programmes , job enrichment ,etc.</a:t>
            </a:r>
          </a:p>
          <a:p>
            <a:pPr marL="342900" indent="-342900" algn="l" fontAlgn="base">
              <a:lnSpc>
                <a:spcPct val="150000"/>
              </a:lnSpc>
              <a:buClrTx/>
              <a:buFont typeface="Wingdings" panose="05000000000000000000" pitchFamily="2" charset="2"/>
              <a:buChar char="Ø"/>
            </a:pPr>
            <a:r>
              <a:rPr lang="en-US" sz="2400" b="1" dirty="0">
                <a:solidFill>
                  <a:schemeClr val="bg1"/>
                </a:solidFill>
              </a:rPr>
              <a:t>ENVIRONMENTAL CONTRIBUTIONS : </a:t>
            </a:r>
            <a:r>
              <a:rPr lang="en-US" sz="2400" dirty="0">
                <a:solidFill>
                  <a:schemeClr val="bg1"/>
                </a:solidFill>
              </a:rPr>
              <a:t>It includes activities relating to environmental deterioration through air, water and noise pollution ,etc.</a:t>
            </a:r>
          </a:p>
          <a:p>
            <a:pPr marL="342900" indent="-342900" algn="l" fontAlgn="base">
              <a:lnSpc>
                <a:spcPct val="150000"/>
              </a:lnSpc>
              <a:buClrTx/>
              <a:buFont typeface="Wingdings" panose="05000000000000000000" pitchFamily="2" charset="2"/>
              <a:buChar char="Ø"/>
            </a:pPr>
            <a:r>
              <a:rPr lang="en-US" sz="2400" b="1" dirty="0">
                <a:solidFill>
                  <a:schemeClr val="bg1"/>
                </a:solidFill>
              </a:rPr>
              <a:t>PRODUCT AND SERVICE CONTRIBUTIONS : </a:t>
            </a:r>
            <a:r>
              <a:rPr lang="en-US" sz="2400" dirty="0">
                <a:solidFill>
                  <a:schemeClr val="bg1"/>
                </a:solidFill>
              </a:rPr>
              <a:t>It deals with the impact of firm’s product or service on the society such as product quality , packaging , advertising ,etc.</a:t>
            </a:r>
          </a:p>
          <a:p>
            <a:pPr algn="l" fontAlgn="base">
              <a:lnSpc>
                <a:spcPct val="150000"/>
              </a:lnSpc>
              <a:buClrTx/>
            </a:pPr>
            <a:endParaRPr lang="en-US" sz="2400" dirty="0">
              <a:solidFill>
                <a:schemeClr val="bg1"/>
              </a:solidFill>
            </a:endParaRPr>
          </a:p>
          <a:p>
            <a:pPr algn="l" fontAlgn="base">
              <a:lnSpc>
                <a:spcPct val="150000"/>
              </a:lnSpc>
              <a:buClrTx/>
            </a:pPr>
            <a:endParaRPr lang="en-US" sz="2400" dirty="0">
              <a:solidFill>
                <a:schemeClr val="bg1"/>
              </a:solidFill>
            </a:endParaRPr>
          </a:p>
          <a:p>
            <a:pPr algn="l" fontAlgn="base">
              <a:lnSpc>
                <a:spcPct val="150000"/>
              </a:lnSpc>
              <a:buClrTx/>
            </a:pPr>
            <a:endParaRPr lang="en-US" sz="2400" dirty="0">
              <a:solidFill>
                <a:schemeClr val="bg1"/>
              </a:solidFill>
            </a:endParaRPr>
          </a:p>
          <a:p>
            <a:pPr algn="l" fontAlgn="base">
              <a:lnSpc>
                <a:spcPct val="150000"/>
              </a:lnSpc>
              <a:buClrTx/>
            </a:pPr>
            <a:endParaRPr lang="en-US" sz="2400" dirty="0">
              <a:solidFill>
                <a:schemeClr val="bg1"/>
              </a:solidFill>
            </a:endParaRPr>
          </a:p>
          <a:p>
            <a:endParaRPr lang="en-US" dirty="0"/>
          </a:p>
        </p:txBody>
      </p:sp>
    </p:spTree>
    <p:extLst>
      <p:ext uri="{BB962C8B-B14F-4D97-AF65-F5344CB8AC3E}">
        <p14:creationId xmlns:p14="http://schemas.microsoft.com/office/powerpoint/2010/main" val="22488089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BA454-5473-4F64-8D73-21BF5321777C}"/>
              </a:ext>
            </a:extLst>
          </p:cNvPr>
          <p:cNvSpPr>
            <a:spLocks noGrp="1"/>
          </p:cNvSpPr>
          <p:nvPr>
            <p:ph type="ctrTitle"/>
          </p:nvPr>
        </p:nvSpPr>
        <p:spPr>
          <a:xfrm>
            <a:off x="818225" y="327125"/>
            <a:ext cx="10555549" cy="726171"/>
          </a:xfrm>
        </p:spPr>
        <p:txBody>
          <a:bodyPr>
            <a:normAutofit fontScale="90000"/>
          </a:bodyPr>
          <a:lstStyle/>
          <a:p>
            <a:r>
              <a:rPr lang="en-US" b="1" dirty="0"/>
              <a:t>Social accounting approaches </a:t>
            </a:r>
          </a:p>
        </p:txBody>
      </p:sp>
      <p:sp>
        <p:nvSpPr>
          <p:cNvPr id="3" name="Subtitle 2">
            <a:extLst>
              <a:ext uri="{FF2B5EF4-FFF2-40B4-BE49-F238E27FC236}">
                <a16:creationId xmlns:a16="http://schemas.microsoft.com/office/drawing/2014/main" id="{3C99DC34-40AD-45C1-BC3E-022CE2C80801}"/>
              </a:ext>
            </a:extLst>
          </p:cNvPr>
          <p:cNvSpPr>
            <a:spLocks noGrp="1"/>
          </p:cNvSpPr>
          <p:nvPr>
            <p:ph type="subTitle" idx="1"/>
          </p:nvPr>
        </p:nvSpPr>
        <p:spPr>
          <a:xfrm>
            <a:off x="544010" y="1238491"/>
            <a:ext cx="10829763" cy="5375373"/>
          </a:xfrm>
        </p:spPr>
        <p:txBody>
          <a:bodyPr>
            <a:normAutofit fontScale="77500" lnSpcReduction="20000"/>
          </a:bodyPr>
          <a:lstStyle/>
          <a:p>
            <a:pPr marL="342900" indent="-342900" algn="l" fontAlgn="base">
              <a:lnSpc>
                <a:spcPct val="150000"/>
              </a:lnSpc>
              <a:buClrTx/>
              <a:buFont typeface="Wingdings" panose="05000000000000000000" pitchFamily="2" charset="2"/>
              <a:buChar char="Ø"/>
            </a:pPr>
            <a:r>
              <a:rPr lang="en-US" sz="2800" b="1" dirty="0">
                <a:solidFill>
                  <a:schemeClr val="bg1"/>
                </a:solidFill>
              </a:rPr>
              <a:t>DESCRIPTIVE APPROACH: </a:t>
            </a:r>
            <a:r>
              <a:rPr lang="en-US" sz="2800" dirty="0">
                <a:solidFill>
                  <a:schemeClr val="bg1"/>
                </a:solidFill>
              </a:rPr>
              <a:t>According to this method , the social activities of business corporations are presented along-with financial statements in narrative form and not in quantitative form. </a:t>
            </a:r>
          </a:p>
          <a:p>
            <a:pPr marL="342900" indent="-342900" algn="l" fontAlgn="base">
              <a:lnSpc>
                <a:spcPct val="150000"/>
              </a:lnSpc>
              <a:buClrTx/>
              <a:buFont typeface="Wingdings" panose="05000000000000000000" pitchFamily="2" charset="2"/>
              <a:buChar char="Ø"/>
            </a:pPr>
            <a:r>
              <a:rPr lang="en-US" sz="2800" b="1" dirty="0">
                <a:solidFill>
                  <a:schemeClr val="bg1"/>
                </a:solidFill>
              </a:rPr>
              <a:t>PICTORIAL APPROACH : </a:t>
            </a:r>
            <a:r>
              <a:rPr lang="en-US" sz="2800" dirty="0">
                <a:solidFill>
                  <a:schemeClr val="bg1"/>
                </a:solidFill>
              </a:rPr>
              <a:t>Under this approach, photographs of health care center, schools and hospitals run by the company are presented in annual reports.</a:t>
            </a:r>
          </a:p>
          <a:p>
            <a:pPr marL="342900" indent="-342900" algn="l" fontAlgn="base">
              <a:lnSpc>
                <a:spcPct val="150000"/>
              </a:lnSpc>
              <a:buClrTx/>
              <a:buFont typeface="Wingdings" panose="05000000000000000000" pitchFamily="2" charset="2"/>
              <a:buChar char="Ø"/>
            </a:pPr>
            <a:r>
              <a:rPr lang="en-US" sz="2800" b="1" dirty="0">
                <a:solidFill>
                  <a:schemeClr val="bg1"/>
                </a:solidFill>
              </a:rPr>
              <a:t>OPERATING STATEMENT APPROACH : </a:t>
            </a:r>
            <a:r>
              <a:rPr lang="en-US" sz="2800" dirty="0">
                <a:solidFill>
                  <a:schemeClr val="bg1"/>
                </a:solidFill>
              </a:rPr>
              <a:t>Under it , the positive aspects  are called “social benefits” and negative aspects are called “social costs” and  these are presented by the firm. The difference between the social benefits and social costs are termed as net social contribution. </a:t>
            </a:r>
          </a:p>
          <a:p>
            <a:pPr marL="342900" indent="-342900" algn="l" fontAlgn="base">
              <a:lnSpc>
                <a:spcPct val="150000"/>
              </a:lnSpc>
              <a:buClrTx/>
              <a:buFont typeface="Wingdings" panose="05000000000000000000" pitchFamily="2" charset="2"/>
              <a:buChar char="Ø"/>
            </a:pPr>
            <a:r>
              <a:rPr lang="en-US" sz="2800" b="1" dirty="0">
                <a:solidFill>
                  <a:schemeClr val="bg1"/>
                </a:solidFill>
              </a:rPr>
              <a:t> INTEGRAL WELFARE THEORETICAL APPROACH : </a:t>
            </a:r>
            <a:r>
              <a:rPr lang="en-US" sz="2800" dirty="0">
                <a:solidFill>
                  <a:schemeClr val="bg1"/>
                </a:solidFill>
              </a:rPr>
              <a:t>This approach advocates the preparation of a social report comprising social benefits and social costs.</a:t>
            </a:r>
          </a:p>
          <a:p>
            <a:pPr marL="342900" indent="-342900" algn="l" fontAlgn="base">
              <a:lnSpc>
                <a:spcPct val="150000"/>
              </a:lnSpc>
              <a:buClrTx/>
              <a:buFont typeface="Wingdings" panose="05000000000000000000" pitchFamily="2" charset="2"/>
              <a:buChar char="Ø"/>
            </a:pPr>
            <a:endParaRPr lang="en-US" sz="2400" dirty="0">
              <a:solidFill>
                <a:schemeClr val="bg1"/>
              </a:solidFill>
            </a:endParaRPr>
          </a:p>
          <a:p>
            <a:pPr marL="342900" indent="-342900" algn="l" fontAlgn="base">
              <a:lnSpc>
                <a:spcPct val="150000"/>
              </a:lnSpc>
              <a:buClrTx/>
              <a:buFont typeface="Wingdings" panose="05000000000000000000" pitchFamily="2" charset="2"/>
              <a:buChar char="Ø"/>
            </a:pPr>
            <a:endParaRPr lang="en-US" sz="2400" b="1" dirty="0">
              <a:solidFill>
                <a:schemeClr val="bg1"/>
              </a:solidFill>
            </a:endParaRPr>
          </a:p>
          <a:p>
            <a:pPr algn="l" fontAlgn="base"/>
            <a:endParaRPr lang="en-US" dirty="0"/>
          </a:p>
          <a:p>
            <a:pPr algn="l"/>
            <a:endParaRPr lang="en-US" dirty="0"/>
          </a:p>
        </p:txBody>
      </p:sp>
    </p:spTree>
    <p:extLst>
      <p:ext uri="{BB962C8B-B14F-4D97-AF65-F5344CB8AC3E}">
        <p14:creationId xmlns:p14="http://schemas.microsoft.com/office/powerpoint/2010/main" val="25650201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F7F9C-0843-4013-BC96-3CF4FD384A93}"/>
              </a:ext>
            </a:extLst>
          </p:cNvPr>
          <p:cNvSpPr>
            <a:spLocks noGrp="1"/>
          </p:cNvSpPr>
          <p:nvPr>
            <p:ph type="ctrTitle"/>
          </p:nvPr>
        </p:nvSpPr>
        <p:spPr>
          <a:xfrm>
            <a:off x="1310833" y="300973"/>
            <a:ext cx="4388631" cy="817614"/>
          </a:xfrm>
        </p:spPr>
        <p:txBody>
          <a:bodyPr>
            <a:normAutofit/>
          </a:bodyPr>
          <a:lstStyle/>
          <a:p>
            <a:pPr algn="l"/>
            <a:r>
              <a:rPr lang="en-US" sz="3200" b="1" dirty="0"/>
              <a:t>Continued……</a:t>
            </a:r>
          </a:p>
        </p:txBody>
      </p:sp>
      <p:pic>
        <p:nvPicPr>
          <p:cNvPr id="4" name="Picture 2">
            <a:extLst>
              <a:ext uri="{FF2B5EF4-FFF2-40B4-BE49-F238E27FC236}">
                <a16:creationId xmlns:a16="http://schemas.microsoft.com/office/drawing/2014/main" id="{03E8294B-B7B3-451C-84A0-C29E59D997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2192" y="1469984"/>
            <a:ext cx="9972660" cy="4560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36339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6D118E90-A8D1-41A8-B29B-06A3554D99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23737A38-06E9-444D-9349-4EA8F3A8C0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60320" y="640555"/>
            <a:ext cx="7071360" cy="3312058"/>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ectangle 74">
            <a:extLst>
              <a:ext uri="{FF2B5EF4-FFF2-40B4-BE49-F238E27FC236}">
                <a16:creationId xmlns:a16="http://schemas.microsoft.com/office/drawing/2014/main" id="{219FCCB8-5A8A-43BA-B60E-759FC80FF1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26436" y="806112"/>
            <a:ext cx="6739128" cy="29809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500+ Thank You Images, Thank You Wishes, Animated Images, GIF">
            <a:extLst>
              <a:ext uri="{FF2B5EF4-FFF2-40B4-BE49-F238E27FC236}">
                <a16:creationId xmlns:a16="http://schemas.microsoft.com/office/drawing/2014/main" id="{D314B11E-D4C0-4570-8A40-FE1160779EB0}"/>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832589" y="970704"/>
            <a:ext cx="4719501" cy="26517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8188487"/>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7F40E-C9F4-4770-98DD-F54D0D3F7EF8}"/>
              </a:ext>
            </a:extLst>
          </p:cNvPr>
          <p:cNvSpPr>
            <a:spLocks noGrp="1"/>
          </p:cNvSpPr>
          <p:nvPr>
            <p:ph type="ctrTitle"/>
          </p:nvPr>
        </p:nvSpPr>
        <p:spPr>
          <a:xfrm>
            <a:off x="1078635" y="270769"/>
            <a:ext cx="9508723" cy="772358"/>
          </a:xfrm>
        </p:spPr>
        <p:txBody>
          <a:bodyPr>
            <a:noAutofit/>
          </a:bodyPr>
          <a:lstStyle/>
          <a:p>
            <a:r>
              <a:rPr lang="en-US" sz="3200" b="1" dirty="0"/>
              <a:t>CONCEPT OF SOCIAL COST BENEFITS</a:t>
            </a:r>
          </a:p>
        </p:txBody>
      </p:sp>
      <p:sp>
        <p:nvSpPr>
          <p:cNvPr id="3" name="Subtitle 2">
            <a:extLst>
              <a:ext uri="{FF2B5EF4-FFF2-40B4-BE49-F238E27FC236}">
                <a16:creationId xmlns:a16="http://schemas.microsoft.com/office/drawing/2014/main" id="{394D5DCF-BAC0-4126-8E27-B0B13BDDDA32}"/>
              </a:ext>
            </a:extLst>
          </p:cNvPr>
          <p:cNvSpPr>
            <a:spLocks noGrp="1"/>
          </p:cNvSpPr>
          <p:nvPr>
            <p:ph type="subTitle" idx="1"/>
          </p:nvPr>
        </p:nvSpPr>
        <p:spPr>
          <a:xfrm>
            <a:off x="1078634" y="1242875"/>
            <a:ext cx="9508723" cy="4403324"/>
          </a:xfrm>
        </p:spPr>
        <p:txBody>
          <a:bodyPr>
            <a:noAutofit/>
          </a:bodyPr>
          <a:lstStyle/>
          <a:p>
            <a:pPr marL="342900" indent="-342900" algn="l">
              <a:lnSpc>
                <a:spcPct val="150000"/>
              </a:lnSpc>
              <a:buClrTx/>
              <a:buFont typeface="Wingdings" panose="05000000000000000000" pitchFamily="2" charset="2"/>
              <a:buChar char="Ø"/>
            </a:pPr>
            <a:r>
              <a:rPr lang="en-US" sz="2400" dirty="0">
                <a:solidFill>
                  <a:schemeClr val="bg1"/>
                </a:solidFill>
              </a:rPr>
              <a:t>The concept of social cost benefits means that while undertaking a project , the firm must also consider its social costs and benefits to the society alongwith  its commercial viability.</a:t>
            </a:r>
          </a:p>
          <a:p>
            <a:pPr marL="342900" indent="-342900" algn="l">
              <a:lnSpc>
                <a:spcPct val="150000"/>
              </a:lnSpc>
              <a:buClrTx/>
              <a:buFont typeface="Wingdings" panose="05000000000000000000" pitchFamily="2" charset="2"/>
              <a:buChar char="Ø"/>
            </a:pPr>
            <a:r>
              <a:rPr lang="en-US" sz="2400" dirty="0">
                <a:solidFill>
                  <a:schemeClr val="bg1"/>
                </a:solidFill>
              </a:rPr>
              <a:t>No project should be undertaken which will result in heavy social cost to the society and  yield little benefits to the society ,even if it may be commercially profitable project.</a:t>
            </a:r>
          </a:p>
          <a:p>
            <a:pPr marL="342900" indent="-342900" algn="l">
              <a:lnSpc>
                <a:spcPct val="150000"/>
              </a:lnSpc>
              <a:buClrTx/>
              <a:buFont typeface="Wingdings" panose="05000000000000000000" pitchFamily="2" charset="2"/>
              <a:buChar char="Ø"/>
            </a:pPr>
            <a:r>
              <a:rPr lang="en-US" sz="2400" dirty="0">
                <a:solidFill>
                  <a:schemeClr val="bg1"/>
                </a:solidFill>
              </a:rPr>
              <a:t>Thus, evaluation of the project cannot be done on profit criteria and it should be done on the basis of social cost and benefit associated with the project.</a:t>
            </a:r>
          </a:p>
          <a:p>
            <a:pPr marL="342900" indent="-342900" algn="l">
              <a:lnSpc>
                <a:spcPct val="150000"/>
              </a:lnSpc>
              <a:buClrTx/>
              <a:buFont typeface="Wingdings" panose="05000000000000000000" pitchFamily="2" charset="2"/>
              <a:buChar char="Ø"/>
            </a:pPr>
            <a:endParaRPr lang="en-US" sz="2400" dirty="0">
              <a:solidFill>
                <a:schemeClr val="bg1"/>
              </a:solidFill>
            </a:endParaRPr>
          </a:p>
        </p:txBody>
      </p:sp>
    </p:spTree>
    <p:extLst>
      <p:ext uri="{BB962C8B-B14F-4D97-AF65-F5344CB8AC3E}">
        <p14:creationId xmlns:p14="http://schemas.microsoft.com/office/powerpoint/2010/main" val="3475650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98052-AB97-4546-8480-1FBDE486A271}"/>
              </a:ext>
            </a:extLst>
          </p:cNvPr>
          <p:cNvSpPr>
            <a:spLocks noGrp="1"/>
          </p:cNvSpPr>
          <p:nvPr>
            <p:ph type="ctrTitle"/>
          </p:nvPr>
        </p:nvSpPr>
        <p:spPr>
          <a:xfrm>
            <a:off x="1136341" y="266331"/>
            <a:ext cx="3932809" cy="807868"/>
          </a:xfrm>
        </p:spPr>
        <p:txBody>
          <a:bodyPr>
            <a:noAutofit/>
          </a:bodyPr>
          <a:lstStyle/>
          <a:p>
            <a:pPr algn="l"/>
            <a:r>
              <a:rPr lang="en-US" sz="3200" b="1" dirty="0"/>
              <a:t>For example </a:t>
            </a:r>
          </a:p>
        </p:txBody>
      </p:sp>
      <p:sp>
        <p:nvSpPr>
          <p:cNvPr id="3" name="Subtitle 2">
            <a:extLst>
              <a:ext uri="{FF2B5EF4-FFF2-40B4-BE49-F238E27FC236}">
                <a16:creationId xmlns:a16="http://schemas.microsoft.com/office/drawing/2014/main" id="{E41DB67B-EA81-43D2-83FB-F3B64B3A3B82}"/>
              </a:ext>
            </a:extLst>
          </p:cNvPr>
          <p:cNvSpPr>
            <a:spLocks noGrp="1"/>
          </p:cNvSpPr>
          <p:nvPr>
            <p:ph type="subTitle" idx="1"/>
          </p:nvPr>
        </p:nvSpPr>
        <p:spPr>
          <a:xfrm>
            <a:off x="816746" y="1225117"/>
            <a:ext cx="10955044" cy="5101571"/>
          </a:xfrm>
        </p:spPr>
        <p:txBody>
          <a:bodyPr>
            <a:normAutofit/>
          </a:bodyPr>
          <a:lstStyle/>
          <a:p>
            <a:pPr algn="l">
              <a:lnSpc>
                <a:spcPct val="150000"/>
              </a:lnSpc>
              <a:buClrTx/>
            </a:pPr>
            <a:r>
              <a:rPr lang="en-US" sz="2400" dirty="0">
                <a:solidFill>
                  <a:schemeClr val="bg1"/>
                </a:solidFill>
              </a:rPr>
              <a:t>If an industrial unit to manufacture textiles is to be set up in a city ,then the industry will pay for resources such as capital , labour , etc. and will consider cost of all these resources but it will not consider smoke, release of injurious gases and pollution to environment . Therefore, </a:t>
            </a:r>
          </a:p>
          <a:p>
            <a:pPr marL="342900" indent="-342900" algn="l">
              <a:lnSpc>
                <a:spcPct val="150000"/>
              </a:lnSpc>
              <a:buClrTx/>
              <a:buFont typeface="Wingdings" panose="05000000000000000000" pitchFamily="2" charset="2"/>
              <a:buChar char="Ø"/>
            </a:pPr>
            <a:r>
              <a:rPr lang="en-US" sz="2400" dirty="0">
                <a:solidFill>
                  <a:schemeClr val="bg1"/>
                </a:solidFill>
              </a:rPr>
              <a:t>The residents will pay social costs in form of poor health, spread of diseases ,etc. </a:t>
            </a:r>
          </a:p>
          <a:p>
            <a:pPr marL="342900" indent="-342900" algn="l">
              <a:lnSpc>
                <a:spcPct val="150000"/>
              </a:lnSpc>
              <a:buClrTx/>
              <a:buFont typeface="Wingdings" panose="05000000000000000000" pitchFamily="2" charset="2"/>
              <a:buChar char="Ø"/>
            </a:pPr>
            <a:r>
              <a:rPr lang="en-US" sz="2400" dirty="0">
                <a:solidFill>
                  <a:schemeClr val="bg1"/>
                </a:solidFill>
              </a:rPr>
              <a:t>They will also get social benefits in the form of employment opportunities , saving of foreign exchange ,etc.</a:t>
            </a:r>
          </a:p>
          <a:p>
            <a:pPr marL="342900" indent="-342900" algn="l">
              <a:lnSpc>
                <a:spcPct val="150000"/>
              </a:lnSpc>
              <a:buClrTx/>
              <a:buFont typeface="Wingdings" panose="05000000000000000000" pitchFamily="2" charset="2"/>
              <a:buChar char="Ø"/>
            </a:pPr>
            <a:r>
              <a:rPr lang="en-US" sz="2400" dirty="0">
                <a:solidFill>
                  <a:schemeClr val="bg1"/>
                </a:solidFill>
              </a:rPr>
              <a:t>Thus, social cost and social benefits must be considered while evaluating a project </a:t>
            </a:r>
          </a:p>
          <a:p>
            <a:pPr marL="342900" indent="-342900" algn="l">
              <a:buFont typeface="Wingdings" panose="05000000000000000000" pitchFamily="2" charset="2"/>
              <a:buChar char="Ø"/>
            </a:pPr>
            <a:endParaRPr lang="en-US" sz="2400" dirty="0">
              <a:solidFill>
                <a:schemeClr val="bg1"/>
              </a:solidFill>
            </a:endParaRPr>
          </a:p>
        </p:txBody>
      </p:sp>
    </p:spTree>
    <p:extLst>
      <p:ext uri="{BB962C8B-B14F-4D97-AF65-F5344CB8AC3E}">
        <p14:creationId xmlns:p14="http://schemas.microsoft.com/office/powerpoint/2010/main" val="1275821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3922724-F672-4711-81D2-BFDC0B8BF587}"/>
              </a:ext>
            </a:extLst>
          </p:cNvPr>
          <p:cNvSpPr>
            <a:spLocks noGrp="1"/>
          </p:cNvSpPr>
          <p:nvPr>
            <p:ph type="subTitle" idx="1"/>
          </p:nvPr>
        </p:nvSpPr>
        <p:spPr>
          <a:xfrm>
            <a:off x="914400" y="1622019"/>
            <a:ext cx="10564427" cy="4917735"/>
          </a:xfrm>
        </p:spPr>
        <p:txBody>
          <a:bodyPr>
            <a:normAutofit/>
          </a:bodyPr>
          <a:lstStyle/>
          <a:p>
            <a:pPr algn="l"/>
            <a:r>
              <a:rPr lang="en-US" sz="2400" dirty="0">
                <a:solidFill>
                  <a:schemeClr val="bg1"/>
                </a:solidFill>
              </a:rPr>
              <a:t>Thus,</a:t>
            </a:r>
          </a:p>
          <a:p>
            <a:pPr marL="342900" indent="-342900" algn="l">
              <a:lnSpc>
                <a:spcPct val="150000"/>
              </a:lnSpc>
              <a:buClrTx/>
              <a:buFont typeface="Wingdings" panose="05000000000000000000" pitchFamily="2" charset="2"/>
              <a:buChar char="Ø"/>
            </a:pPr>
            <a:r>
              <a:rPr lang="en-US" sz="2400" dirty="0">
                <a:solidFill>
                  <a:schemeClr val="bg1"/>
                </a:solidFill>
              </a:rPr>
              <a:t>Social cost benefit analysis is the evaluation of  a project on the basis of net impact on the economy .</a:t>
            </a:r>
          </a:p>
          <a:p>
            <a:pPr marL="342900" indent="-342900" algn="l">
              <a:lnSpc>
                <a:spcPct val="150000"/>
              </a:lnSpc>
              <a:buClrTx/>
              <a:buFont typeface="Wingdings" panose="05000000000000000000" pitchFamily="2" charset="2"/>
              <a:buChar char="Ø"/>
            </a:pPr>
            <a:r>
              <a:rPr lang="en-US" sz="2400" dirty="0">
                <a:solidFill>
                  <a:schemeClr val="bg1"/>
                </a:solidFill>
              </a:rPr>
              <a:t> A project whose total benefits ( economic and social ) are greater than its total cost ( economic and social ) , then it is to be accepted only otherwise it must be rejected.</a:t>
            </a:r>
          </a:p>
        </p:txBody>
      </p:sp>
      <p:sp>
        <p:nvSpPr>
          <p:cNvPr id="4" name="Title 1">
            <a:extLst>
              <a:ext uri="{FF2B5EF4-FFF2-40B4-BE49-F238E27FC236}">
                <a16:creationId xmlns:a16="http://schemas.microsoft.com/office/drawing/2014/main" id="{1F3A4C3E-3849-4AA4-BF71-2DE646446CED}"/>
              </a:ext>
            </a:extLst>
          </p:cNvPr>
          <p:cNvSpPr>
            <a:spLocks noGrp="1"/>
          </p:cNvSpPr>
          <p:nvPr>
            <p:ph type="ctrTitle"/>
          </p:nvPr>
        </p:nvSpPr>
        <p:spPr>
          <a:xfrm>
            <a:off x="976544" y="318246"/>
            <a:ext cx="4065973" cy="853606"/>
          </a:xfrm>
        </p:spPr>
        <p:txBody>
          <a:bodyPr>
            <a:normAutofit/>
          </a:bodyPr>
          <a:lstStyle/>
          <a:p>
            <a:r>
              <a:rPr lang="en-US" sz="3200" b="1" dirty="0"/>
              <a:t>Continued….</a:t>
            </a:r>
          </a:p>
        </p:txBody>
      </p:sp>
    </p:spTree>
    <p:extLst>
      <p:ext uri="{BB962C8B-B14F-4D97-AF65-F5344CB8AC3E}">
        <p14:creationId xmlns:p14="http://schemas.microsoft.com/office/powerpoint/2010/main" val="3807321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982CE-2646-4975-B5B2-C9AE11C181FD}"/>
              </a:ext>
            </a:extLst>
          </p:cNvPr>
          <p:cNvSpPr>
            <a:spLocks noGrp="1"/>
          </p:cNvSpPr>
          <p:nvPr>
            <p:ph type="ctrTitle"/>
          </p:nvPr>
        </p:nvSpPr>
        <p:spPr>
          <a:xfrm>
            <a:off x="825622" y="140694"/>
            <a:ext cx="10795247" cy="960138"/>
          </a:xfrm>
        </p:spPr>
        <p:txBody>
          <a:bodyPr>
            <a:normAutofit fontScale="90000"/>
          </a:bodyPr>
          <a:lstStyle/>
          <a:p>
            <a:r>
              <a:rPr lang="en-US" sz="3200" b="1" dirty="0"/>
              <a:t>Indicators for measuring the social costs and benefits</a:t>
            </a:r>
          </a:p>
        </p:txBody>
      </p:sp>
      <p:sp>
        <p:nvSpPr>
          <p:cNvPr id="3" name="Subtitle 2">
            <a:extLst>
              <a:ext uri="{FF2B5EF4-FFF2-40B4-BE49-F238E27FC236}">
                <a16:creationId xmlns:a16="http://schemas.microsoft.com/office/drawing/2014/main" id="{9222C438-24AE-4F3D-AEF3-7BF9A09A613D}"/>
              </a:ext>
            </a:extLst>
          </p:cNvPr>
          <p:cNvSpPr>
            <a:spLocks noGrp="1"/>
          </p:cNvSpPr>
          <p:nvPr>
            <p:ph type="subTitle" idx="1"/>
          </p:nvPr>
        </p:nvSpPr>
        <p:spPr>
          <a:xfrm>
            <a:off x="825622" y="1207363"/>
            <a:ext cx="10138300" cy="4900474"/>
          </a:xfrm>
        </p:spPr>
        <p:txBody>
          <a:bodyPr>
            <a:noAutofit/>
          </a:bodyPr>
          <a:lstStyle/>
          <a:p>
            <a:pPr marL="342900" indent="-342900" algn="l" fontAlgn="base">
              <a:lnSpc>
                <a:spcPct val="150000"/>
              </a:lnSpc>
              <a:buClrTx/>
              <a:buFont typeface="Wingdings" panose="05000000000000000000" pitchFamily="2" charset="2"/>
              <a:buChar char="Ø"/>
            </a:pPr>
            <a:r>
              <a:rPr lang="en-US" sz="2400" b="1" dirty="0">
                <a:solidFill>
                  <a:schemeClr val="bg1"/>
                </a:solidFill>
              </a:rPr>
              <a:t>EMPLOYMENT POTENTIAL :  </a:t>
            </a:r>
            <a:r>
              <a:rPr lang="en-US" dirty="0">
                <a:solidFill>
                  <a:schemeClr val="bg1"/>
                </a:solidFill>
              </a:rPr>
              <a:t>A project which is labour intensive will have higher employment potential and it must be preferred as compared to project having a lower employment potential . </a:t>
            </a:r>
          </a:p>
          <a:p>
            <a:pPr marL="342900" indent="-342900" algn="l" fontAlgn="base">
              <a:lnSpc>
                <a:spcPct val="150000"/>
              </a:lnSpc>
              <a:buClrTx/>
              <a:buFont typeface="Wingdings" panose="05000000000000000000" pitchFamily="2" charset="2"/>
              <a:buChar char="Ø"/>
            </a:pPr>
            <a:r>
              <a:rPr lang="en-US" b="1" dirty="0">
                <a:solidFill>
                  <a:schemeClr val="bg1"/>
                </a:solidFill>
              </a:rPr>
              <a:t>CAPITAL OUTPUT RATIO : </a:t>
            </a:r>
            <a:r>
              <a:rPr lang="en-US" dirty="0">
                <a:solidFill>
                  <a:schemeClr val="bg1"/>
                </a:solidFill>
              </a:rPr>
              <a:t>The project which gives higher output per unit of capital employed must be preferred as compared to the project having lower output per unit of capital employed .</a:t>
            </a:r>
          </a:p>
          <a:p>
            <a:pPr marL="342900" indent="-342900" algn="l" fontAlgn="base">
              <a:lnSpc>
                <a:spcPct val="150000"/>
              </a:lnSpc>
              <a:buClrTx/>
              <a:buFont typeface="Wingdings" panose="05000000000000000000" pitchFamily="2" charset="2"/>
              <a:buChar char="Ø"/>
            </a:pPr>
            <a:r>
              <a:rPr lang="en-US" b="1" dirty="0">
                <a:solidFill>
                  <a:schemeClr val="bg1"/>
                </a:solidFill>
              </a:rPr>
              <a:t>VALUE ADDED CRITERION : </a:t>
            </a:r>
            <a:r>
              <a:rPr lang="en-US" dirty="0">
                <a:solidFill>
                  <a:schemeClr val="bg1"/>
                </a:solidFill>
              </a:rPr>
              <a:t>Value added indicates the cost incurred by an enterprises in converting raw material into finished output and it includes salaries , rent ,wages, etc. Under this criterion , the project which gives higher value added must be preferred as compared to the project which gives lower value added .</a:t>
            </a:r>
          </a:p>
        </p:txBody>
      </p:sp>
    </p:spTree>
    <p:extLst>
      <p:ext uri="{BB962C8B-B14F-4D97-AF65-F5344CB8AC3E}">
        <p14:creationId xmlns:p14="http://schemas.microsoft.com/office/powerpoint/2010/main" val="1519648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540CB-EF7E-453A-B510-812DBABFE243}"/>
              </a:ext>
            </a:extLst>
          </p:cNvPr>
          <p:cNvSpPr>
            <a:spLocks noGrp="1"/>
          </p:cNvSpPr>
          <p:nvPr>
            <p:ph type="ctrTitle"/>
          </p:nvPr>
        </p:nvSpPr>
        <p:spPr>
          <a:xfrm>
            <a:off x="1047565" y="287850"/>
            <a:ext cx="4039340" cy="853606"/>
          </a:xfrm>
        </p:spPr>
        <p:txBody>
          <a:bodyPr>
            <a:normAutofit fontScale="90000"/>
          </a:bodyPr>
          <a:lstStyle/>
          <a:p>
            <a:r>
              <a:rPr lang="en-US" sz="3200" b="1" dirty="0"/>
              <a:t>Continued….</a:t>
            </a:r>
          </a:p>
        </p:txBody>
      </p:sp>
      <p:sp>
        <p:nvSpPr>
          <p:cNvPr id="3" name="Subtitle 2">
            <a:extLst>
              <a:ext uri="{FF2B5EF4-FFF2-40B4-BE49-F238E27FC236}">
                <a16:creationId xmlns:a16="http://schemas.microsoft.com/office/drawing/2014/main" id="{A9097BCD-E509-46D7-A5EA-A37D43E8BED6}"/>
              </a:ext>
            </a:extLst>
          </p:cNvPr>
          <p:cNvSpPr>
            <a:spLocks noGrp="1"/>
          </p:cNvSpPr>
          <p:nvPr>
            <p:ph type="subTitle" idx="1"/>
          </p:nvPr>
        </p:nvSpPr>
        <p:spPr>
          <a:xfrm>
            <a:off x="924757" y="1580225"/>
            <a:ext cx="10342486" cy="4163627"/>
          </a:xfrm>
        </p:spPr>
        <p:txBody>
          <a:bodyPr>
            <a:normAutofit/>
          </a:bodyPr>
          <a:lstStyle/>
          <a:p>
            <a:pPr marL="342900" indent="-342900" algn="l" fontAlgn="base">
              <a:lnSpc>
                <a:spcPct val="150000"/>
              </a:lnSpc>
              <a:buClrTx/>
              <a:buFont typeface="Wingdings" panose="05000000000000000000" pitchFamily="2" charset="2"/>
              <a:buChar char="Ø"/>
            </a:pPr>
            <a:r>
              <a:rPr lang="en-US" b="1" dirty="0">
                <a:solidFill>
                  <a:schemeClr val="bg1"/>
                </a:solidFill>
              </a:rPr>
              <a:t>SAVING IN FOREIGN EXCHANGE : </a:t>
            </a:r>
            <a:r>
              <a:rPr lang="en-US" dirty="0">
                <a:solidFill>
                  <a:schemeClr val="bg1"/>
                </a:solidFill>
              </a:rPr>
              <a:t>The projects which have higher potentiality of foreign exchange must be preferred as compared to other projects which do not result in increasing foreign exchange reserves of the country .            </a:t>
            </a:r>
          </a:p>
          <a:p>
            <a:pPr marL="342900" indent="-342900" algn="l" fontAlgn="base">
              <a:lnSpc>
                <a:spcPct val="150000"/>
              </a:lnSpc>
              <a:buClrTx/>
              <a:buFont typeface="Wingdings" panose="05000000000000000000" pitchFamily="2" charset="2"/>
              <a:buChar char="Ø"/>
            </a:pPr>
            <a:r>
              <a:rPr lang="en-US" b="1" dirty="0">
                <a:solidFill>
                  <a:schemeClr val="bg1"/>
                </a:solidFill>
              </a:rPr>
              <a:t>COST BENEFIT RATIO : </a:t>
            </a:r>
            <a:r>
              <a:rPr lang="en-US" dirty="0">
                <a:solidFill>
                  <a:schemeClr val="bg1"/>
                </a:solidFill>
              </a:rPr>
              <a:t>All the projects must be ranked according to their cost benefit ratio and the project having higher cost benefit ratio must be preferred as compared to the project having lower cost benefit ratio . </a:t>
            </a:r>
          </a:p>
          <a:p>
            <a:endParaRPr lang="en-US" dirty="0"/>
          </a:p>
        </p:txBody>
      </p:sp>
    </p:spTree>
    <p:extLst>
      <p:ext uri="{BB962C8B-B14F-4D97-AF65-F5344CB8AC3E}">
        <p14:creationId xmlns:p14="http://schemas.microsoft.com/office/powerpoint/2010/main" val="17490400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BF302-4F20-4AA5-8A12-7BDD214AC810}"/>
              </a:ext>
            </a:extLst>
          </p:cNvPr>
          <p:cNvSpPr>
            <a:spLocks noGrp="1"/>
          </p:cNvSpPr>
          <p:nvPr>
            <p:ph type="ctrTitle"/>
          </p:nvPr>
        </p:nvSpPr>
        <p:spPr>
          <a:xfrm>
            <a:off x="994299" y="238348"/>
            <a:ext cx="10138298" cy="818095"/>
          </a:xfrm>
        </p:spPr>
        <p:txBody>
          <a:bodyPr>
            <a:normAutofit fontScale="90000"/>
          </a:bodyPr>
          <a:lstStyle/>
          <a:p>
            <a:r>
              <a:rPr lang="en-US" b="1" dirty="0"/>
              <a:t>SOCIAL ACCOUNTING</a:t>
            </a:r>
          </a:p>
        </p:txBody>
      </p:sp>
      <p:sp>
        <p:nvSpPr>
          <p:cNvPr id="3" name="Subtitle 2">
            <a:extLst>
              <a:ext uri="{FF2B5EF4-FFF2-40B4-BE49-F238E27FC236}">
                <a16:creationId xmlns:a16="http://schemas.microsoft.com/office/drawing/2014/main" id="{B3D15D4A-07D6-430F-AFA2-0FC6F562B749}"/>
              </a:ext>
            </a:extLst>
          </p:cNvPr>
          <p:cNvSpPr>
            <a:spLocks noGrp="1"/>
          </p:cNvSpPr>
          <p:nvPr>
            <p:ph type="subTitle" idx="1"/>
          </p:nvPr>
        </p:nvSpPr>
        <p:spPr>
          <a:xfrm>
            <a:off x="994299" y="1154097"/>
            <a:ext cx="10138299" cy="4438341"/>
          </a:xfrm>
        </p:spPr>
        <p:txBody>
          <a:bodyPr>
            <a:normAutofit fontScale="85000" lnSpcReduction="20000"/>
          </a:bodyPr>
          <a:lstStyle/>
          <a:p>
            <a:pPr marL="342900" indent="-342900" algn="l">
              <a:lnSpc>
                <a:spcPct val="150000"/>
              </a:lnSpc>
              <a:buClrTx/>
              <a:buFont typeface="Wingdings" panose="05000000000000000000" pitchFamily="2" charset="2"/>
              <a:buChar char="Ø"/>
            </a:pPr>
            <a:endParaRPr lang="en-US" sz="2400" dirty="0">
              <a:solidFill>
                <a:schemeClr val="bg1"/>
              </a:solidFill>
            </a:endParaRPr>
          </a:p>
          <a:p>
            <a:pPr marL="342900" indent="-342900" algn="l">
              <a:lnSpc>
                <a:spcPct val="150000"/>
              </a:lnSpc>
              <a:buClrTx/>
              <a:buFont typeface="Wingdings" panose="05000000000000000000" pitchFamily="2" charset="2"/>
              <a:buChar char="Ø"/>
            </a:pPr>
            <a:r>
              <a:rPr lang="en-US" sz="2400" dirty="0">
                <a:solidFill>
                  <a:schemeClr val="bg1"/>
                </a:solidFill>
              </a:rPr>
              <a:t>The National Association of Accountants (NAA) Committee defined social accounting as “the identification, measurement, monitoring and reporting of the social and economic effects of an institution on society .” </a:t>
            </a:r>
          </a:p>
          <a:p>
            <a:pPr marL="342900" indent="-342900" algn="l">
              <a:lnSpc>
                <a:spcPct val="150000"/>
              </a:lnSpc>
              <a:buClrTx/>
              <a:buFont typeface="Wingdings" panose="05000000000000000000" pitchFamily="2" charset="2"/>
              <a:buChar char="Ø"/>
            </a:pPr>
            <a:r>
              <a:rPr lang="en-US" sz="2400" dirty="0">
                <a:solidFill>
                  <a:schemeClr val="bg1"/>
                </a:solidFill>
              </a:rPr>
              <a:t>Thus, social accounting is concerned with the internal and external reporting of social costs and benefits both in quantitative as well as qualitative terms by a business enterprise .</a:t>
            </a:r>
          </a:p>
          <a:p>
            <a:pPr marL="342900" indent="-342900" algn="l">
              <a:lnSpc>
                <a:spcPct val="150000"/>
              </a:lnSpc>
              <a:buClrTx/>
              <a:buFont typeface="Wingdings" panose="05000000000000000000" pitchFamily="2" charset="2"/>
              <a:buChar char="Ø"/>
            </a:pPr>
            <a:r>
              <a:rPr lang="en-US" sz="2400" dirty="0">
                <a:solidFill>
                  <a:schemeClr val="bg1"/>
                </a:solidFill>
              </a:rPr>
              <a:t>Social Accounting is also known as Social Responsibility Accounting, Socio-Economic Accounting, Social Reporting and Social Audit which aims to measure and inform the general public about the social welfare activities undertaken by the enterprise and their effects on the society .</a:t>
            </a:r>
          </a:p>
          <a:p>
            <a:pPr algn="l"/>
            <a:endParaRPr lang="en-US" sz="2800" dirty="0">
              <a:solidFill>
                <a:schemeClr val="bg1"/>
              </a:solidFill>
            </a:endParaRPr>
          </a:p>
        </p:txBody>
      </p:sp>
    </p:spTree>
    <p:extLst>
      <p:ext uri="{BB962C8B-B14F-4D97-AF65-F5344CB8AC3E}">
        <p14:creationId xmlns:p14="http://schemas.microsoft.com/office/powerpoint/2010/main" val="2824038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AEA80-DF41-4BCD-9F5C-D9F5AF3835C7}"/>
              </a:ext>
            </a:extLst>
          </p:cNvPr>
          <p:cNvSpPr>
            <a:spLocks noGrp="1"/>
          </p:cNvSpPr>
          <p:nvPr>
            <p:ph type="ctrTitle"/>
          </p:nvPr>
        </p:nvSpPr>
        <p:spPr>
          <a:xfrm>
            <a:off x="772357" y="257836"/>
            <a:ext cx="10502283" cy="785784"/>
          </a:xfrm>
        </p:spPr>
        <p:txBody>
          <a:bodyPr>
            <a:noAutofit/>
          </a:bodyPr>
          <a:lstStyle/>
          <a:p>
            <a:pPr fontAlgn="base"/>
            <a:br>
              <a:rPr lang="en-US" sz="3200" b="1" dirty="0"/>
            </a:br>
            <a:br>
              <a:rPr lang="en-US" sz="3200" b="1" dirty="0"/>
            </a:br>
            <a:r>
              <a:rPr lang="en-US" sz="3200" b="1" dirty="0"/>
              <a:t>features of Social Accounting</a:t>
            </a:r>
            <a:br>
              <a:rPr lang="en-US" sz="3200" b="1" dirty="0"/>
            </a:br>
            <a:br>
              <a:rPr lang="en-US" sz="3200" dirty="0"/>
            </a:br>
            <a:endParaRPr lang="en-US" sz="3200" dirty="0"/>
          </a:p>
        </p:txBody>
      </p:sp>
      <p:sp>
        <p:nvSpPr>
          <p:cNvPr id="3" name="Subtitle 2">
            <a:extLst>
              <a:ext uri="{FF2B5EF4-FFF2-40B4-BE49-F238E27FC236}">
                <a16:creationId xmlns:a16="http://schemas.microsoft.com/office/drawing/2014/main" id="{7C1D676A-132E-46ED-9C12-84F351286932}"/>
              </a:ext>
            </a:extLst>
          </p:cNvPr>
          <p:cNvSpPr>
            <a:spLocks noGrp="1"/>
          </p:cNvSpPr>
          <p:nvPr>
            <p:ph type="subTitle" idx="1"/>
          </p:nvPr>
        </p:nvSpPr>
        <p:spPr>
          <a:xfrm>
            <a:off x="844859" y="1271992"/>
            <a:ext cx="10502282" cy="5199829"/>
          </a:xfrm>
        </p:spPr>
        <p:txBody>
          <a:bodyPr>
            <a:normAutofit lnSpcReduction="10000"/>
          </a:bodyPr>
          <a:lstStyle/>
          <a:p>
            <a:pPr marL="342900" indent="-342900" algn="l" fontAlgn="base">
              <a:lnSpc>
                <a:spcPct val="150000"/>
              </a:lnSpc>
              <a:buClrTx/>
              <a:buFont typeface="Wingdings" panose="05000000000000000000" pitchFamily="2" charset="2"/>
              <a:buChar char="Ø"/>
            </a:pPr>
            <a:r>
              <a:rPr lang="en-US" sz="2400" dirty="0">
                <a:solidFill>
                  <a:schemeClr val="bg1"/>
                </a:solidFill>
              </a:rPr>
              <a:t>Social accounting is related to the use of social resources.</a:t>
            </a:r>
          </a:p>
          <a:p>
            <a:pPr marL="342900" indent="-342900" algn="l" fontAlgn="base">
              <a:lnSpc>
                <a:spcPct val="150000"/>
              </a:lnSpc>
              <a:buClrTx/>
              <a:buFont typeface="Wingdings" panose="05000000000000000000" pitchFamily="2" charset="2"/>
              <a:buChar char="Ø"/>
            </a:pPr>
            <a:r>
              <a:rPr lang="en-US" sz="2400" dirty="0">
                <a:solidFill>
                  <a:schemeClr val="bg1"/>
                </a:solidFill>
              </a:rPr>
              <a:t> Social accounting mainly concentrates on relationship between firm and society.</a:t>
            </a:r>
          </a:p>
          <a:p>
            <a:pPr marL="342900" indent="-342900" algn="l" fontAlgn="base">
              <a:lnSpc>
                <a:spcPct val="150000"/>
              </a:lnSpc>
              <a:buClrTx/>
              <a:buFont typeface="Wingdings" panose="05000000000000000000" pitchFamily="2" charset="2"/>
              <a:buChar char="Ø"/>
            </a:pPr>
            <a:r>
              <a:rPr lang="en-US" sz="2400" dirty="0">
                <a:solidFill>
                  <a:schemeClr val="bg1"/>
                </a:solidFill>
              </a:rPr>
              <a:t> Social accounting tells us about desirability of the firm in society.</a:t>
            </a:r>
          </a:p>
          <a:p>
            <a:pPr marL="342900" indent="-342900" algn="l" fontAlgn="base">
              <a:lnSpc>
                <a:spcPct val="150000"/>
              </a:lnSpc>
              <a:buClrTx/>
              <a:buFont typeface="Wingdings" panose="05000000000000000000" pitchFamily="2" charset="2"/>
              <a:buChar char="Ø"/>
            </a:pPr>
            <a:r>
              <a:rPr lang="en-US" sz="2400" dirty="0">
                <a:solidFill>
                  <a:schemeClr val="bg1"/>
                </a:solidFill>
              </a:rPr>
              <a:t>Social accounting also concentrates on social costs.</a:t>
            </a:r>
          </a:p>
          <a:p>
            <a:pPr marL="342900" indent="-342900" algn="l" fontAlgn="base">
              <a:lnSpc>
                <a:spcPct val="150000"/>
              </a:lnSpc>
              <a:buClrTx/>
              <a:buFont typeface="Wingdings" panose="05000000000000000000" pitchFamily="2" charset="2"/>
              <a:buChar char="Ø"/>
            </a:pPr>
            <a:r>
              <a:rPr lang="en-US" sz="2400" dirty="0">
                <a:solidFill>
                  <a:schemeClr val="bg1"/>
                </a:solidFill>
              </a:rPr>
              <a:t> Social accounting is concerned with the application of accounting on social sciences.</a:t>
            </a:r>
          </a:p>
          <a:p>
            <a:pPr marL="342900" indent="-342900" algn="l" fontAlgn="base">
              <a:lnSpc>
                <a:spcPct val="150000"/>
              </a:lnSpc>
              <a:buClrTx/>
              <a:buFont typeface="Wingdings" panose="05000000000000000000" pitchFamily="2" charset="2"/>
              <a:buChar char="Ø"/>
            </a:pPr>
            <a:r>
              <a:rPr lang="en-US" sz="2400" dirty="0">
                <a:solidFill>
                  <a:schemeClr val="bg1"/>
                </a:solidFill>
              </a:rPr>
              <a:t>Social accounting is an expression of a company’s social responsibilities.</a:t>
            </a:r>
          </a:p>
          <a:p>
            <a:pPr algn="l" fontAlgn="base">
              <a:lnSpc>
                <a:spcPct val="150000"/>
              </a:lnSpc>
              <a:buClrTx/>
            </a:pPr>
            <a:r>
              <a:rPr lang="en-US" sz="2400" dirty="0">
                <a:solidFill>
                  <a:schemeClr val="bg1"/>
                </a:solidFill>
              </a:rPr>
              <a:t> </a:t>
            </a:r>
          </a:p>
          <a:p>
            <a:pPr marL="342900" indent="-342900" algn="l">
              <a:buFont typeface="Wingdings" panose="05000000000000000000" pitchFamily="2" charset="2"/>
              <a:buChar char="Ø"/>
            </a:pPr>
            <a:endParaRPr lang="en-US" sz="2400" dirty="0">
              <a:solidFill>
                <a:schemeClr val="bg1"/>
              </a:solidFill>
            </a:endParaRPr>
          </a:p>
        </p:txBody>
      </p:sp>
    </p:spTree>
    <p:extLst>
      <p:ext uri="{BB962C8B-B14F-4D97-AF65-F5344CB8AC3E}">
        <p14:creationId xmlns:p14="http://schemas.microsoft.com/office/powerpoint/2010/main" val="3198657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B4923-2F8B-4527-991B-8E926A79B1E1}"/>
              </a:ext>
            </a:extLst>
          </p:cNvPr>
          <p:cNvSpPr>
            <a:spLocks noGrp="1"/>
          </p:cNvSpPr>
          <p:nvPr>
            <p:ph type="ctrTitle"/>
          </p:nvPr>
        </p:nvSpPr>
        <p:spPr>
          <a:xfrm>
            <a:off x="609600" y="229470"/>
            <a:ext cx="10972800" cy="915749"/>
          </a:xfrm>
        </p:spPr>
        <p:txBody>
          <a:bodyPr>
            <a:normAutofit fontScale="90000"/>
          </a:bodyPr>
          <a:lstStyle/>
          <a:p>
            <a:r>
              <a:rPr lang="en-US" sz="3200" b="1" dirty="0"/>
              <a:t>Need or benefits of social accounting</a:t>
            </a:r>
          </a:p>
        </p:txBody>
      </p:sp>
      <p:sp>
        <p:nvSpPr>
          <p:cNvPr id="3" name="Subtitle 2">
            <a:extLst>
              <a:ext uri="{FF2B5EF4-FFF2-40B4-BE49-F238E27FC236}">
                <a16:creationId xmlns:a16="http://schemas.microsoft.com/office/drawing/2014/main" id="{A2724827-80A6-48CD-9AA7-7CEC4AB86B8F}"/>
              </a:ext>
            </a:extLst>
          </p:cNvPr>
          <p:cNvSpPr>
            <a:spLocks noGrp="1"/>
          </p:cNvSpPr>
          <p:nvPr>
            <p:ph type="subTitle" idx="1"/>
          </p:nvPr>
        </p:nvSpPr>
        <p:spPr>
          <a:xfrm>
            <a:off x="609599" y="1349406"/>
            <a:ext cx="10972799" cy="5202314"/>
          </a:xfrm>
        </p:spPr>
        <p:txBody>
          <a:bodyPr/>
          <a:lstStyle/>
          <a:p>
            <a:pPr marL="342900" indent="-342900" algn="l" fontAlgn="base">
              <a:lnSpc>
                <a:spcPct val="150000"/>
              </a:lnSpc>
              <a:buClrTx/>
              <a:buFont typeface="Wingdings" panose="05000000000000000000" pitchFamily="2" charset="2"/>
              <a:buChar char="Ø"/>
            </a:pPr>
            <a:r>
              <a:rPr lang="en-US" sz="2400" dirty="0">
                <a:solidFill>
                  <a:schemeClr val="bg1"/>
                </a:solidFill>
              </a:rPr>
              <a:t>Social accounting makes a firm to fulfill its social obligations .</a:t>
            </a:r>
          </a:p>
          <a:p>
            <a:pPr marL="342900" indent="-342900" algn="l" fontAlgn="base">
              <a:lnSpc>
                <a:spcPct val="150000"/>
              </a:lnSpc>
              <a:buClrTx/>
              <a:buFont typeface="Wingdings" panose="05000000000000000000" pitchFamily="2" charset="2"/>
              <a:buChar char="Ø"/>
            </a:pPr>
            <a:r>
              <a:rPr lang="en-US" sz="2400" dirty="0">
                <a:solidFill>
                  <a:schemeClr val="bg1"/>
                </a:solidFill>
              </a:rPr>
              <a:t> Social accounting is necessary from the view point of public interest groups, social organisations , investors and government.</a:t>
            </a:r>
          </a:p>
          <a:p>
            <a:pPr marL="342900" indent="-342900" algn="l" fontAlgn="base">
              <a:lnSpc>
                <a:spcPct val="150000"/>
              </a:lnSpc>
              <a:buClrTx/>
              <a:buFont typeface="Wingdings" panose="05000000000000000000" pitchFamily="2" charset="2"/>
              <a:buChar char="Ø"/>
            </a:pPr>
            <a:r>
              <a:rPr lang="en-US" sz="2400" dirty="0">
                <a:solidFill>
                  <a:schemeClr val="bg1"/>
                </a:solidFill>
              </a:rPr>
              <a:t> It guides management in formulating appropriate policies and programmes.</a:t>
            </a:r>
          </a:p>
          <a:p>
            <a:pPr marL="342900" indent="-342900" algn="l" fontAlgn="base">
              <a:lnSpc>
                <a:spcPct val="150000"/>
              </a:lnSpc>
              <a:buClrTx/>
              <a:buFont typeface="Wingdings" panose="05000000000000000000" pitchFamily="2" charset="2"/>
              <a:buChar char="Ø"/>
            </a:pPr>
            <a:r>
              <a:rPr lang="en-US" sz="2400" dirty="0">
                <a:solidFill>
                  <a:schemeClr val="bg1"/>
                </a:solidFill>
              </a:rPr>
              <a:t> It improves the image of the firm.</a:t>
            </a:r>
          </a:p>
          <a:p>
            <a:pPr marL="342900" indent="-342900" algn="l" fontAlgn="base">
              <a:lnSpc>
                <a:spcPct val="150000"/>
              </a:lnSpc>
              <a:buClrTx/>
              <a:buFont typeface="Wingdings" panose="05000000000000000000" pitchFamily="2" charset="2"/>
              <a:buChar char="Ø"/>
            </a:pPr>
            <a:r>
              <a:rPr lang="en-US" sz="2400" dirty="0">
                <a:solidFill>
                  <a:schemeClr val="bg1"/>
                </a:solidFill>
              </a:rPr>
              <a:t> With the help of social accounting , the firm proves that it is not socially unethical in view of moral cultures and environmental degradation.</a:t>
            </a:r>
          </a:p>
          <a:p>
            <a:pPr marL="342900" indent="-342900" algn="l" fontAlgn="base">
              <a:lnSpc>
                <a:spcPct val="150000"/>
              </a:lnSpc>
              <a:buClrTx/>
              <a:buFont typeface="Wingdings" panose="05000000000000000000" pitchFamily="2" charset="2"/>
              <a:buChar char="Ø"/>
            </a:pPr>
            <a:r>
              <a:rPr lang="en-US" sz="2400" dirty="0">
                <a:solidFill>
                  <a:schemeClr val="bg1"/>
                </a:solidFill>
              </a:rPr>
              <a:t>It helps in marketing through greater customer support.</a:t>
            </a:r>
          </a:p>
        </p:txBody>
      </p:sp>
    </p:spTree>
    <p:extLst>
      <p:ext uri="{BB962C8B-B14F-4D97-AF65-F5344CB8AC3E}">
        <p14:creationId xmlns:p14="http://schemas.microsoft.com/office/powerpoint/2010/main" val="3513069144"/>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otalTime>483</TotalTime>
  <Words>784</Words>
  <Application>Microsoft Office PowerPoint</Application>
  <PresentationFormat>Widescreen</PresentationFormat>
  <Paragraphs>56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Parcel</vt:lpstr>
      <vt:lpstr> CLASS  : BBA-I   ( ii SEMESTER)  SUBJECT : ANALYSIS OF FINANCIAL STATEMENTS   TOPIC : SOCIETAL OBLIGATIONS of ACCOUNTING  PREPARED BY – Ms. KARUNA SACHDEVA                              (ASSISTANT PROFESSOR)  department of commerce and management  I.B. (PG) COLLEGE , PANIPAT  (AFFILIATED TO KURUKSHETRA  UNIVERSITY, KURUKSHETRA) </vt:lpstr>
      <vt:lpstr>CONCEPT OF SOCIAL COST BENEFITS</vt:lpstr>
      <vt:lpstr>For example </vt:lpstr>
      <vt:lpstr>Continued….</vt:lpstr>
      <vt:lpstr>Indicators for measuring the social costs and benefits</vt:lpstr>
      <vt:lpstr>Continued….</vt:lpstr>
      <vt:lpstr>SOCIAL ACCOUNTING</vt:lpstr>
      <vt:lpstr>  features of Social Accounting  </vt:lpstr>
      <vt:lpstr>Need or benefits of social accounting</vt:lpstr>
      <vt:lpstr>Scope of social accounting</vt:lpstr>
      <vt:lpstr>Social accounting approaches </vt:lpstr>
      <vt:lpstr>Continued……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SUBJECT : ANALYSIS OF FINANCIAL STATEMENTS   CLASS  : BBA-I (second SEMESTER)  TOPIC : SOCIETAL OBLIGATIONS OF ACCOUNTING   COLLEGE : I.B. (PG) COLLEGE , PANIPAT                       (AFFILIATED TO KURUKSHETRA                       UNIVERSITY, KURUKSHETRA) </dc:title>
  <dc:creator>Pardeep Kumar</dc:creator>
  <cp:lastModifiedBy>Unknown User</cp:lastModifiedBy>
  <cp:revision>30</cp:revision>
  <dcterms:created xsi:type="dcterms:W3CDTF">2020-04-01T20:21:05Z</dcterms:created>
  <dcterms:modified xsi:type="dcterms:W3CDTF">2020-04-17T08:23:21Z</dcterms:modified>
</cp:coreProperties>
</file>