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1" r:id="rId1"/>
  </p:sldMasterIdLst>
  <p:sldIdLst>
    <p:sldId id="256" r:id="rId2"/>
    <p:sldId id="280" r:id="rId3"/>
    <p:sldId id="281" r:id="rId4"/>
    <p:sldId id="258" r:id="rId5"/>
    <p:sldId id="279" r:id="rId6"/>
    <p:sldId id="274" r:id="rId7"/>
    <p:sldId id="275" r:id="rId8"/>
    <p:sldId id="276" r:id="rId9"/>
    <p:sldId id="277" r:id="rId10"/>
    <p:sldId id="278" r:id="rId11"/>
    <p:sldId id="282" r:id="rId12"/>
    <p:sldId id="283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 snapToGrid="0">
      <p:cViewPr varScale="1">
        <p:scale>
          <a:sx n="88" d="100"/>
          <a:sy n="88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877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036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6028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142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2700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6385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943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596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333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90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894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774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135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63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939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297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475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  <p:sldLayoutId id="2147483863" r:id="rId12"/>
    <p:sldLayoutId id="2147483864" r:id="rId13"/>
    <p:sldLayoutId id="2147483865" r:id="rId14"/>
    <p:sldLayoutId id="2147483866" r:id="rId15"/>
    <p:sldLayoutId id="214748386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0313" y="863600"/>
            <a:ext cx="8915399" cy="5200316"/>
          </a:xfrm>
        </p:spPr>
        <p:txBody>
          <a:bodyPr>
            <a:normAutofit fontScale="90000"/>
          </a:bodyPr>
          <a:lstStyle/>
          <a:p>
            <a:pPr algn="ctr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b="1" dirty="0">
                <a:solidFill>
                  <a:srgbClr val="222222"/>
                </a:solidFill>
                <a:latin typeface="inherit"/>
              </a:rPr>
              <a:t>आई</a:t>
            </a:r>
            <a:r>
              <a:rPr lang="en-US" b="1" dirty="0">
                <a:solidFill>
                  <a:srgbClr val="222222"/>
                </a:solidFill>
                <a:latin typeface="inherit"/>
              </a:rPr>
              <a:t>.</a:t>
            </a:r>
            <a:r>
              <a:rPr lang="hi-IN" b="1" dirty="0">
                <a:solidFill>
                  <a:srgbClr val="222222"/>
                </a:solidFill>
                <a:latin typeface="inherit"/>
              </a:rPr>
              <a:t>बी</a:t>
            </a:r>
            <a:r>
              <a:rPr lang="en-US" b="1" dirty="0" smtClean="0">
                <a:solidFill>
                  <a:srgbClr val="222222"/>
                </a:solidFill>
                <a:latin typeface="inherit"/>
              </a:rPr>
              <a:t>. (</a:t>
            </a:r>
            <a:r>
              <a:rPr lang="hi-IN" b="1" dirty="0">
                <a:solidFill>
                  <a:srgbClr val="222222"/>
                </a:solidFill>
                <a:latin typeface="inherit"/>
              </a:rPr>
              <a:t>पी</a:t>
            </a:r>
            <a:r>
              <a:rPr lang="en-US" b="1" dirty="0">
                <a:solidFill>
                  <a:srgbClr val="222222"/>
                </a:solidFill>
                <a:latin typeface="inherit"/>
              </a:rPr>
              <a:t>.</a:t>
            </a:r>
            <a:r>
              <a:rPr lang="hi-IN" b="1" dirty="0" smtClean="0">
                <a:solidFill>
                  <a:srgbClr val="222222"/>
                </a:solidFill>
                <a:latin typeface="inherit"/>
              </a:rPr>
              <a:t>जी</a:t>
            </a:r>
            <a:r>
              <a:rPr lang="en-GB" b="1" dirty="0" smtClean="0">
                <a:solidFill>
                  <a:srgbClr val="222222"/>
                </a:solidFill>
                <a:latin typeface="inherit"/>
              </a:rPr>
              <a:t>.)</a:t>
            </a:r>
            <a:r>
              <a:rPr lang="en-US" b="1" dirty="0" smtClean="0">
                <a:solidFill>
                  <a:srgbClr val="222222"/>
                </a:solidFill>
                <a:latin typeface="inherit"/>
              </a:rPr>
              <a:t> </a:t>
            </a:r>
            <a:r>
              <a:rPr lang="hi-IN" b="1" dirty="0" smtClean="0">
                <a:solidFill>
                  <a:srgbClr val="222222"/>
                </a:solidFill>
                <a:latin typeface="inherit"/>
              </a:rPr>
              <a:t>कॉलेज</a:t>
            </a:r>
            <a:r>
              <a:rPr lang="en-GB" b="1" dirty="0" smtClean="0">
                <a:solidFill>
                  <a:srgbClr val="222222"/>
                </a:solidFill>
                <a:latin typeface="inherit"/>
              </a:rPr>
              <a:t> </a:t>
            </a:r>
            <a:br>
              <a:rPr lang="en-GB" b="1" dirty="0" smtClean="0">
                <a:solidFill>
                  <a:srgbClr val="222222"/>
                </a:solidFill>
                <a:latin typeface="inherit"/>
              </a:rPr>
            </a:br>
            <a:r>
              <a:rPr lang="hi-IN" b="1" dirty="0" smtClean="0">
                <a:solidFill>
                  <a:srgbClr val="222222"/>
                </a:solidFill>
                <a:latin typeface="inherit"/>
              </a:rPr>
              <a:t>पानीपत</a:t>
            </a:r>
            <a:r>
              <a:rPr lang="en-GB" b="1" dirty="0" smtClean="0">
                <a:solidFill>
                  <a:srgbClr val="222222"/>
                </a:solidFill>
                <a:latin typeface="inherit"/>
              </a:rPr>
              <a:t/>
            </a:r>
            <a:br>
              <a:rPr lang="en-GB" b="1" dirty="0" smtClean="0">
                <a:solidFill>
                  <a:srgbClr val="222222"/>
                </a:solidFill>
                <a:latin typeface="inherit"/>
              </a:rPr>
            </a:br>
            <a:r>
              <a:rPr lang="en-GB" b="1" dirty="0">
                <a:solidFill>
                  <a:srgbClr val="222222"/>
                </a:solidFill>
                <a:latin typeface="inherit"/>
              </a:rPr>
              <a:t/>
            </a:r>
            <a:br>
              <a:rPr lang="en-GB" b="1" dirty="0">
                <a:solidFill>
                  <a:srgbClr val="222222"/>
                </a:solidFill>
                <a:latin typeface="inherit"/>
              </a:rPr>
            </a:br>
            <a:r>
              <a:rPr lang="hi-IN" sz="4000" b="1" dirty="0" smtClean="0">
                <a:solidFill>
                  <a:srgbClr val="222222"/>
                </a:solidFill>
                <a:latin typeface="inherit"/>
              </a:rPr>
              <a:t>कक्षा </a:t>
            </a:r>
            <a:r>
              <a:rPr lang="en-GB" sz="4000" b="1" dirty="0" smtClean="0">
                <a:solidFill>
                  <a:srgbClr val="222222"/>
                </a:solidFill>
                <a:latin typeface="inherit"/>
              </a:rPr>
              <a:t>– </a:t>
            </a:r>
            <a:r>
              <a:rPr lang="hi-IN" sz="4000" b="1" dirty="0" smtClean="0">
                <a:solidFill>
                  <a:srgbClr val="222222"/>
                </a:solidFill>
                <a:latin typeface="inherit"/>
              </a:rPr>
              <a:t>बी</a:t>
            </a:r>
            <a:r>
              <a:rPr lang="en-GB" sz="4000" b="1" dirty="0" smtClean="0">
                <a:solidFill>
                  <a:srgbClr val="222222"/>
                </a:solidFill>
                <a:latin typeface="inherit"/>
              </a:rPr>
              <a:t>.</a:t>
            </a:r>
            <a:r>
              <a:rPr lang="hi-IN" sz="4000" b="1" dirty="0" smtClean="0">
                <a:solidFill>
                  <a:srgbClr val="222222"/>
                </a:solidFill>
                <a:latin typeface="inherit"/>
              </a:rPr>
              <a:t> </a:t>
            </a:r>
            <a:r>
              <a:rPr lang="hi-IN" sz="4000" b="1" dirty="0"/>
              <a:t>ए</a:t>
            </a:r>
            <a:r>
              <a:rPr lang="en-GB" sz="4000" b="1" dirty="0" smtClean="0">
                <a:solidFill>
                  <a:srgbClr val="222222"/>
                </a:solidFill>
                <a:latin typeface="inherit"/>
              </a:rPr>
              <a:t>.</a:t>
            </a:r>
            <a:r>
              <a:rPr lang="hi-IN" sz="4000" b="1" dirty="0" smtClean="0">
                <a:solidFill>
                  <a:srgbClr val="222222"/>
                </a:solidFill>
                <a:latin typeface="inherit"/>
              </a:rPr>
              <a:t> </a:t>
            </a:r>
            <a:r>
              <a:rPr lang="en-GB" sz="4000" b="1" dirty="0" smtClean="0">
                <a:solidFill>
                  <a:srgbClr val="222222"/>
                </a:solidFill>
                <a:latin typeface="inherit"/>
              </a:rPr>
              <a:t>(</a:t>
            </a:r>
            <a:r>
              <a:rPr lang="hi-IN" sz="4000" b="1" dirty="0" smtClean="0">
                <a:solidFill>
                  <a:srgbClr val="222222"/>
                </a:solidFill>
                <a:latin typeface="inherit"/>
              </a:rPr>
              <a:t>तृतीय वर्ष</a:t>
            </a:r>
            <a:r>
              <a:rPr lang="en-GB" sz="4000" b="1" dirty="0" smtClean="0">
                <a:solidFill>
                  <a:srgbClr val="222222"/>
                </a:solidFill>
                <a:latin typeface="inherit"/>
              </a:rPr>
              <a:t>)</a:t>
            </a:r>
            <a:br>
              <a:rPr lang="en-GB" sz="4000" b="1" dirty="0" smtClean="0">
                <a:solidFill>
                  <a:srgbClr val="222222"/>
                </a:solidFill>
                <a:latin typeface="inherit"/>
              </a:rPr>
            </a:br>
            <a:r>
              <a:rPr lang="hi-IN" sz="4000" b="1" dirty="0">
                <a:solidFill>
                  <a:srgbClr val="222222"/>
                </a:solidFill>
                <a:latin typeface="inherit"/>
              </a:rPr>
              <a:t>विषय - हरियाणवी </a:t>
            </a:r>
            <a:r>
              <a:rPr lang="hi-IN" sz="4000" b="1" dirty="0"/>
              <a:t>नाट्य </a:t>
            </a:r>
            <a:r>
              <a:rPr lang="hi-IN" sz="4000" b="1" dirty="0" smtClean="0"/>
              <a:t>साहित्य</a:t>
            </a:r>
            <a:r>
              <a:rPr lang="en-GB" sz="4000" b="1" dirty="0" smtClean="0"/>
              <a:t> </a:t>
            </a:r>
            <a:r>
              <a:rPr lang="hi-IN" sz="4000" b="1" dirty="0"/>
              <a:t>की विवेचना</a:t>
            </a:r>
            <a:endParaRPr lang="en-US" b="1" dirty="0">
              <a:solidFill>
                <a:srgbClr val="222222"/>
              </a:solidFill>
              <a:latin typeface="inherit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44597"/>
            <a:ext cx="46488" cy="168005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5870" rIns="0" bIns="-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Mangal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25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1" y="624110"/>
            <a:ext cx="9142412" cy="791033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6</a:t>
            </a:r>
            <a:r>
              <a:rPr lang="en-US" b="1" dirty="0" smtClean="0"/>
              <a:t>. </a:t>
            </a:r>
            <a:r>
              <a:rPr lang="hi-IN" b="1" dirty="0"/>
              <a:t>रघुबीर मथाना</a:t>
            </a:r>
            <a:r>
              <a:rPr lang="en-GB" b="1" dirty="0"/>
              <a:t/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362199" y="1665514"/>
            <a:ext cx="91766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i-IN" dirty="0"/>
              <a:t>रघुबीर सिंह मथाना हरियाणवी साहित्य के</a:t>
            </a:r>
            <a:r>
              <a:rPr lang="hi-IN" dirty="0" smtClean="0"/>
              <a:t> </a:t>
            </a:r>
            <a:r>
              <a:rPr lang="hi-IN" dirty="0"/>
              <a:t>सुप्रसिद्ध एवं</a:t>
            </a:r>
            <a:r>
              <a:rPr lang="hi-IN" dirty="0" smtClean="0"/>
              <a:t> </a:t>
            </a:r>
            <a:r>
              <a:rPr lang="hi-IN" dirty="0"/>
              <a:t>लोकप्रिय साहित्यकार </a:t>
            </a:r>
            <a:r>
              <a:rPr lang="hi-IN" dirty="0" smtClean="0"/>
              <a:t>माने</a:t>
            </a:r>
            <a:r>
              <a:rPr lang="en-GB" dirty="0" smtClean="0"/>
              <a:t> </a:t>
            </a:r>
            <a:r>
              <a:rPr lang="hi-IN" dirty="0" smtClean="0"/>
              <a:t>जाते </a:t>
            </a:r>
            <a:r>
              <a:rPr lang="hi-IN" dirty="0"/>
              <a:t>हैं । इनका एक एकांकी संग्रह </a:t>
            </a:r>
            <a:r>
              <a:rPr lang="hi-IN" dirty="0" smtClean="0"/>
              <a:t>है</a:t>
            </a:r>
            <a:r>
              <a:rPr lang="en-GB" dirty="0" smtClean="0"/>
              <a:t> - </a:t>
            </a:r>
            <a:r>
              <a:rPr lang="hi-IN" dirty="0" smtClean="0"/>
              <a:t>बदलते पात्र </a:t>
            </a:r>
            <a:r>
              <a:rPr lang="hi-IN" dirty="0"/>
              <a:t>जिसे हरियाणा का प्रथम एकांकी संग्रह माना जाता है । </a:t>
            </a:r>
            <a:r>
              <a:rPr lang="hi-IN" dirty="0" smtClean="0"/>
              <a:t>इसमें</a:t>
            </a:r>
            <a:r>
              <a:rPr lang="en-GB" dirty="0" smtClean="0"/>
              <a:t> </a:t>
            </a:r>
            <a:r>
              <a:rPr lang="hi-IN" dirty="0" smtClean="0"/>
              <a:t>अनेक एकाकिंया </a:t>
            </a:r>
            <a:r>
              <a:rPr lang="hi-IN" dirty="0"/>
              <a:t>संकलित </a:t>
            </a:r>
            <a:r>
              <a:rPr lang="hi-IN" dirty="0" smtClean="0"/>
              <a:t>है</a:t>
            </a:r>
            <a:r>
              <a:rPr lang="en-GB" dirty="0" smtClean="0"/>
              <a:t> </a:t>
            </a:r>
            <a:r>
              <a:rPr lang="hi-IN" dirty="0" smtClean="0"/>
              <a:t>- </a:t>
            </a:r>
            <a:r>
              <a:rPr lang="hi-IN" dirty="0"/>
              <a:t>अंदर की बात, कर्त्तव्य बोध, पंचायत, </a:t>
            </a:r>
            <a:r>
              <a:rPr lang="hi-IN" dirty="0" smtClean="0"/>
              <a:t>सन्नाटा</a:t>
            </a:r>
            <a:r>
              <a:rPr lang="hi-IN" dirty="0"/>
              <a:t>, बदलते पात्र, क्षितिज के उस </a:t>
            </a:r>
            <a:r>
              <a:rPr lang="hi-IN" dirty="0" smtClean="0"/>
              <a:t>पार</a:t>
            </a:r>
            <a:r>
              <a:rPr lang="en-GB" dirty="0" smtClean="0"/>
              <a:t> </a:t>
            </a:r>
            <a:r>
              <a:rPr lang="hi-IN" dirty="0" smtClean="0"/>
              <a:t>रणनीति</a:t>
            </a:r>
            <a:r>
              <a:rPr lang="hi-IN" dirty="0"/>
              <a:t>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7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1" y="624110"/>
            <a:ext cx="9142412" cy="791033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7</a:t>
            </a:r>
            <a:r>
              <a:rPr lang="en-US" b="1" dirty="0" smtClean="0"/>
              <a:t>. </a:t>
            </a:r>
            <a:r>
              <a:rPr lang="hi-IN" b="1" dirty="0"/>
              <a:t>डॉ० संजीव चौधरी</a:t>
            </a:r>
            <a:r>
              <a:rPr lang="en-GB" b="1" dirty="0"/>
              <a:t/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362199" y="1665514"/>
            <a:ext cx="9176657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i-IN" dirty="0"/>
              <a:t>डॉ० संजीव चौधरी एकांकी लेकन, मचन एव प्रिर्देशन के </a:t>
            </a:r>
            <a:r>
              <a:rPr lang="hi-IN" dirty="0" smtClean="0"/>
              <a:t>लोकप्रिय</a:t>
            </a:r>
            <a:r>
              <a:rPr lang="en-GB" dirty="0" smtClean="0"/>
              <a:t> </a:t>
            </a:r>
            <a:r>
              <a:rPr lang="hi-IN" dirty="0" smtClean="0"/>
              <a:t>हस्ताक्षर है </a:t>
            </a:r>
            <a:r>
              <a:rPr lang="hi-IN" dirty="0"/>
              <a:t>। इनके एकांकी युवा समारोहों </a:t>
            </a:r>
            <a:r>
              <a:rPr lang="hi-IN" dirty="0" smtClean="0"/>
              <a:t>मे बहुत </a:t>
            </a:r>
            <a:r>
              <a:rPr lang="hi-IN" dirty="0"/>
              <a:t>लोकप्रिय होते हैं ।</a:t>
            </a:r>
            <a:r>
              <a:rPr lang="hi-IN" dirty="0" smtClean="0"/>
              <a:t> </a:t>
            </a:r>
            <a:r>
              <a:rPr lang="hi-IN" dirty="0"/>
              <a:t>इनके प्रमुख एकाकी इस प्रकार से </a:t>
            </a:r>
            <a:r>
              <a:rPr lang="hi-IN" dirty="0" smtClean="0"/>
              <a:t>हैं</a:t>
            </a:r>
            <a:r>
              <a:rPr lang="en-GB" dirty="0" smtClean="0"/>
              <a:t> - </a:t>
            </a:r>
            <a:r>
              <a:rPr lang="hi-IN" dirty="0" smtClean="0"/>
              <a:t>एक </a:t>
            </a:r>
            <a:r>
              <a:rPr lang="hi-IN" dirty="0"/>
              <a:t>प्राचीन </a:t>
            </a:r>
            <a:r>
              <a:rPr lang="hi-IN" dirty="0" smtClean="0"/>
              <a:t>और</a:t>
            </a:r>
            <a:r>
              <a:rPr lang="en-GB" dirty="0" smtClean="0"/>
              <a:t>,</a:t>
            </a:r>
            <a:r>
              <a:rPr lang="hi-IN" dirty="0" smtClean="0"/>
              <a:t> </a:t>
            </a:r>
            <a:r>
              <a:rPr lang="hi-IN" dirty="0"/>
              <a:t>जंजीरों के जीव, अबॉरशन, सत्य श्री, मानव तुम कहाँ थे, नील पंछी, जलकथा, अब श्री </a:t>
            </a:r>
            <a:r>
              <a:rPr lang="hi-IN" dirty="0" smtClean="0"/>
              <a:t>किन्नर कथा ।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0781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1" y="624110"/>
            <a:ext cx="9142412" cy="791033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GB" b="1" dirty="0"/>
              <a:t/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362199" y="1665514"/>
            <a:ext cx="91766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i-IN" dirty="0"/>
              <a:t>समग्र रूप से कहा जा सकता है हरियाणा में नाटय-साहित्य का निरंतर विकसित हो </a:t>
            </a:r>
            <a:r>
              <a:rPr lang="hi-IN" dirty="0" smtClean="0"/>
              <a:t>रहा</a:t>
            </a:r>
            <a:r>
              <a:rPr lang="en-GB" dirty="0" smtClean="0"/>
              <a:t> </a:t>
            </a:r>
            <a:r>
              <a:rPr lang="hi-IN" dirty="0" smtClean="0"/>
              <a:t>हैं</a:t>
            </a:r>
            <a:r>
              <a:rPr lang="en-GB" dirty="0" smtClean="0"/>
              <a:t> </a:t>
            </a:r>
            <a:r>
              <a:rPr lang="hi-IN" dirty="0"/>
              <a:t>। इसके अंतर्गत अनेक नाटककारों ने अपनी लेखनी के ख़ास साहित्य की भी वृद्धि की है ।इन नाटककारों के अलावा भी बहुत से नाटककार है जिन्होंने अनेक एकांकियाँ, </a:t>
            </a:r>
            <a:r>
              <a:rPr lang="hi-IN" dirty="0" smtClean="0"/>
              <a:t>नाटक, </a:t>
            </a:r>
            <a:r>
              <a:rPr lang="hi-IN" dirty="0"/>
              <a:t>लघु नाटक लिखे है </a:t>
            </a:r>
            <a:r>
              <a:rPr lang="hi-IN" dirty="0" smtClean="0"/>
              <a:t>तथा </a:t>
            </a:r>
            <a:r>
              <a:rPr lang="hi-IN" dirty="0"/>
              <a:t>नाटक साहित्य का विकास किया है 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11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96"/>
          <a:stretch/>
        </p:blipFill>
        <p:spPr>
          <a:xfrm>
            <a:off x="3543300" y="1168400"/>
            <a:ext cx="5976000" cy="4225818"/>
          </a:xfrm>
        </p:spPr>
      </p:pic>
      <p:sp>
        <p:nvSpPr>
          <p:cNvPr id="4" name="AutoShape 2" descr="Dhanyawad Bungalow Girl's Hostel - Posts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19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0313" y="863600"/>
            <a:ext cx="8915399" cy="5284537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hi-IN" sz="4400" b="1" u="sng" dirty="0"/>
              <a:t>हार्दिक धन्यवाद</a:t>
            </a:r>
            <a:r>
              <a:rPr lang="hi-IN" sz="4400" b="1" u="sng" dirty="0" smtClean="0"/>
              <a:t>:</a:t>
            </a:r>
            <a:r>
              <a:rPr lang="en-GB" sz="4400" b="1" u="sng" dirty="0" smtClean="0"/>
              <a:t/>
            </a:r>
            <a:br>
              <a:rPr lang="en-GB" sz="4400" b="1" u="sng" dirty="0" smtClean="0"/>
            </a:br>
            <a:r>
              <a:rPr lang="hi-IN" sz="3200" b="1" dirty="0"/>
              <a:t/>
            </a:r>
            <a:br>
              <a:rPr lang="hi-IN" sz="3200" b="1" dirty="0"/>
            </a:br>
            <a:r>
              <a:rPr lang="hi-IN" sz="3600" b="1" dirty="0"/>
              <a:t>डॉ  अजय कुमार गर्ग </a:t>
            </a:r>
            <a:r>
              <a:rPr lang="en-GB" sz="3600" b="1" dirty="0" smtClean="0"/>
              <a:t>	</a:t>
            </a:r>
            <a:r>
              <a:rPr lang="en-GB" sz="2400" b="1" dirty="0" smtClean="0"/>
              <a:t>(</a:t>
            </a:r>
            <a:r>
              <a:rPr lang="hi-IN" sz="2400" b="1" dirty="0" smtClean="0"/>
              <a:t>प्राचार्य </a:t>
            </a:r>
            <a:r>
              <a:rPr lang="en-GB" sz="2400" b="1" dirty="0" smtClean="0"/>
              <a:t>- </a:t>
            </a:r>
            <a:r>
              <a:rPr lang="hi-IN" sz="2400" b="1" dirty="0" smtClean="0">
                <a:solidFill>
                  <a:srgbClr val="222222"/>
                </a:solidFill>
                <a:latin typeface="inherit"/>
              </a:rPr>
              <a:t>आई</a:t>
            </a:r>
            <a:r>
              <a:rPr lang="en-US" sz="2400" b="1" dirty="0">
                <a:solidFill>
                  <a:srgbClr val="222222"/>
                </a:solidFill>
                <a:latin typeface="inherit"/>
              </a:rPr>
              <a:t>.</a:t>
            </a:r>
            <a:r>
              <a:rPr lang="hi-IN" sz="2400" b="1" dirty="0">
                <a:solidFill>
                  <a:srgbClr val="222222"/>
                </a:solidFill>
                <a:latin typeface="inherit"/>
              </a:rPr>
              <a:t>बी</a:t>
            </a:r>
            <a:r>
              <a:rPr lang="en-US" sz="2400" b="1" dirty="0">
                <a:solidFill>
                  <a:srgbClr val="222222"/>
                </a:solidFill>
                <a:latin typeface="inherit"/>
              </a:rPr>
              <a:t>. (</a:t>
            </a:r>
            <a:r>
              <a:rPr lang="hi-IN" sz="2400" b="1" dirty="0">
                <a:solidFill>
                  <a:srgbClr val="222222"/>
                </a:solidFill>
                <a:latin typeface="inherit"/>
              </a:rPr>
              <a:t>पी</a:t>
            </a:r>
            <a:r>
              <a:rPr lang="en-US" sz="2400" b="1" dirty="0">
                <a:solidFill>
                  <a:srgbClr val="222222"/>
                </a:solidFill>
                <a:latin typeface="inherit"/>
              </a:rPr>
              <a:t>.</a:t>
            </a:r>
            <a:r>
              <a:rPr lang="hi-IN" sz="2400" b="1" dirty="0">
                <a:solidFill>
                  <a:srgbClr val="222222"/>
                </a:solidFill>
                <a:latin typeface="inherit"/>
              </a:rPr>
              <a:t>जी</a:t>
            </a:r>
            <a:r>
              <a:rPr lang="en-GB" sz="2400" b="1" dirty="0">
                <a:solidFill>
                  <a:srgbClr val="222222"/>
                </a:solidFill>
                <a:latin typeface="inherit"/>
              </a:rPr>
              <a:t>.)</a:t>
            </a:r>
            <a:r>
              <a:rPr lang="en-US" sz="2400" b="1" dirty="0">
                <a:solidFill>
                  <a:srgbClr val="222222"/>
                </a:solidFill>
                <a:latin typeface="inherit"/>
              </a:rPr>
              <a:t> </a:t>
            </a:r>
            <a:r>
              <a:rPr lang="hi-IN" sz="2400" b="1" dirty="0" smtClean="0">
                <a:solidFill>
                  <a:srgbClr val="222222"/>
                </a:solidFill>
                <a:latin typeface="inherit"/>
              </a:rPr>
              <a:t>कॉलेज</a:t>
            </a:r>
            <a:r>
              <a:rPr lang="en-GB" sz="2400" b="1" dirty="0" smtClean="0">
                <a:solidFill>
                  <a:srgbClr val="222222"/>
                </a:solidFill>
                <a:latin typeface="inherit"/>
              </a:rPr>
              <a:t>) </a:t>
            </a:r>
            <a:br>
              <a:rPr lang="en-GB" sz="2400" b="1" dirty="0" smtClean="0">
                <a:solidFill>
                  <a:srgbClr val="222222"/>
                </a:solidFill>
                <a:latin typeface="inherit"/>
              </a:rPr>
            </a:br>
            <a:r>
              <a:rPr lang="hi-IN" sz="3600" b="1" dirty="0"/>
              <a:t/>
            </a:r>
            <a:br>
              <a:rPr lang="hi-IN" sz="3600" b="1" dirty="0"/>
            </a:br>
            <a:r>
              <a:rPr lang="hi-IN" sz="3600" b="1" dirty="0"/>
              <a:t>डॉ शशि प्रभा </a:t>
            </a:r>
            <a:r>
              <a:rPr lang="en-GB" sz="3600" b="1" dirty="0"/>
              <a:t>	</a:t>
            </a:r>
            <a:r>
              <a:rPr lang="en-GB" sz="2400" b="1" dirty="0" smtClean="0"/>
              <a:t>(</a:t>
            </a:r>
            <a:r>
              <a:rPr lang="hi-IN" sz="2400" b="1" dirty="0"/>
              <a:t>हिंदी विभागाध्यक्षा </a:t>
            </a:r>
            <a:r>
              <a:rPr lang="en-GB" sz="2400" b="1" dirty="0" smtClean="0"/>
              <a:t>- </a:t>
            </a:r>
            <a:r>
              <a:rPr lang="hi-IN" sz="2400" b="1" dirty="0">
                <a:solidFill>
                  <a:srgbClr val="222222"/>
                </a:solidFill>
                <a:latin typeface="inherit"/>
              </a:rPr>
              <a:t>आई</a:t>
            </a:r>
            <a:r>
              <a:rPr lang="en-US" sz="2400" b="1" dirty="0">
                <a:solidFill>
                  <a:srgbClr val="222222"/>
                </a:solidFill>
                <a:latin typeface="inherit"/>
              </a:rPr>
              <a:t>.</a:t>
            </a:r>
            <a:r>
              <a:rPr lang="hi-IN" sz="2400" b="1" dirty="0">
                <a:solidFill>
                  <a:srgbClr val="222222"/>
                </a:solidFill>
                <a:latin typeface="inherit"/>
              </a:rPr>
              <a:t>बी</a:t>
            </a:r>
            <a:r>
              <a:rPr lang="en-US" sz="2400" b="1" dirty="0">
                <a:solidFill>
                  <a:srgbClr val="222222"/>
                </a:solidFill>
                <a:latin typeface="inherit"/>
              </a:rPr>
              <a:t>. (</a:t>
            </a:r>
            <a:r>
              <a:rPr lang="hi-IN" sz="2400" b="1" dirty="0">
                <a:solidFill>
                  <a:srgbClr val="222222"/>
                </a:solidFill>
                <a:latin typeface="inherit"/>
              </a:rPr>
              <a:t>पी</a:t>
            </a:r>
            <a:r>
              <a:rPr lang="en-US" sz="2400" b="1" dirty="0">
                <a:solidFill>
                  <a:srgbClr val="222222"/>
                </a:solidFill>
                <a:latin typeface="inherit"/>
              </a:rPr>
              <a:t>.</a:t>
            </a:r>
            <a:r>
              <a:rPr lang="hi-IN" sz="2400" b="1" dirty="0">
                <a:solidFill>
                  <a:srgbClr val="222222"/>
                </a:solidFill>
                <a:latin typeface="inherit"/>
              </a:rPr>
              <a:t>जी</a:t>
            </a:r>
            <a:r>
              <a:rPr lang="en-GB" sz="2400" b="1" dirty="0">
                <a:solidFill>
                  <a:srgbClr val="222222"/>
                </a:solidFill>
                <a:latin typeface="inherit"/>
              </a:rPr>
              <a:t>.)</a:t>
            </a:r>
            <a:r>
              <a:rPr lang="en-US" sz="2400" b="1" dirty="0">
                <a:solidFill>
                  <a:srgbClr val="222222"/>
                </a:solidFill>
                <a:latin typeface="inherit"/>
              </a:rPr>
              <a:t> </a:t>
            </a:r>
            <a:r>
              <a:rPr lang="hi-IN" sz="2400" b="1" dirty="0" smtClean="0">
                <a:solidFill>
                  <a:srgbClr val="222222"/>
                </a:solidFill>
                <a:latin typeface="inherit"/>
              </a:rPr>
              <a:t>कॉलेज</a:t>
            </a:r>
            <a:r>
              <a:rPr lang="en-GB" sz="2400" b="1" dirty="0">
                <a:solidFill>
                  <a:srgbClr val="222222"/>
                </a:solidFill>
                <a:latin typeface="inherit"/>
              </a:rPr>
              <a:t>)</a:t>
            </a:r>
            <a:r>
              <a:rPr lang="en-GB" sz="2400" b="1" dirty="0" smtClean="0">
                <a:solidFill>
                  <a:srgbClr val="222222"/>
                </a:solidFill>
                <a:latin typeface="inherit"/>
              </a:rPr>
              <a:t> </a:t>
            </a:r>
            <a:r>
              <a:rPr lang="hi-IN" sz="2400" b="1" dirty="0"/>
              <a:t/>
            </a:r>
            <a:br>
              <a:rPr lang="hi-IN" sz="2400" b="1" dirty="0"/>
            </a:br>
            <a:endParaRPr lang="en-GB" sz="2400" b="1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44597"/>
            <a:ext cx="46488" cy="168005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5870" rIns="0" bIns="-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Mangal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31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764719" y="5529370"/>
            <a:ext cx="34272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hi-IN" dirty="0">
                <a:solidFill>
                  <a:srgbClr val="222222"/>
                </a:solidFill>
                <a:latin typeface="inherit"/>
              </a:rPr>
              <a:t>डॉ पूजा रानी  </a:t>
            </a:r>
            <a:r>
              <a:rPr lang="en-US" dirty="0">
                <a:solidFill>
                  <a:srgbClr val="222222"/>
                </a:solidFill>
                <a:latin typeface="inherit"/>
              </a:rPr>
              <a:t> (</a:t>
            </a:r>
            <a:r>
              <a:rPr lang="hi-IN" dirty="0">
                <a:solidFill>
                  <a:srgbClr val="222222"/>
                </a:solidFill>
                <a:latin typeface="inherit"/>
              </a:rPr>
              <a:t>हिंदी विभाग</a:t>
            </a:r>
            <a:r>
              <a:rPr lang="en-US" dirty="0">
                <a:solidFill>
                  <a:srgbClr val="222222"/>
                </a:solidFill>
                <a:latin typeface="inherit"/>
              </a:rPr>
              <a:t>)</a:t>
            </a: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hi-IN" dirty="0">
                <a:solidFill>
                  <a:srgbClr val="222222"/>
                </a:solidFill>
                <a:latin typeface="inherit"/>
              </a:rPr>
              <a:t>आई</a:t>
            </a:r>
            <a:r>
              <a:rPr lang="en-US" dirty="0">
                <a:solidFill>
                  <a:srgbClr val="222222"/>
                </a:solidFill>
                <a:latin typeface="inherit"/>
              </a:rPr>
              <a:t>.</a:t>
            </a:r>
            <a:r>
              <a:rPr lang="hi-IN" dirty="0">
                <a:solidFill>
                  <a:srgbClr val="222222"/>
                </a:solidFill>
                <a:latin typeface="inherit"/>
              </a:rPr>
              <a:t>बी</a:t>
            </a:r>
            <a:r>
              <a:rPr lang="en-US" dirty="0">
                <a:solidFill>
                  <a:srgbClr val="222222"/>
                </a:solidFill>
                <a:latin typeface="inherit"/>
              </a:rPr>
              <a:t>.(</a:t>
            </a:r>
            <a:r>
              <a:rPr lang="hi-IN" dirty="0">
                <a:solidFill>
                  <a:srgbClr val="222222"/>
                </a:solidFill>
                <a:latin typeface="inherit"/>
              </a:rPr>
              <a:t>पी</a:t>
            </a:r>
            <a:r>
              <a:rPr lang="en-US" dirty="0">
                <a:solidFill>
                  <a:srgbClr val="222222"/>
                </a:solidFill>
                <a:latin typeface="inherit"/>
              </a:rPr>
              <a:t>.</a:t>
            </a:r>
            <a:r>
              <a:rPr lang="hi-IN" dirty="0">
                <a:solidFill>
                  <a:srgbClr val="222222"/>
                </a:solidFill>
                <a:latin typeface="inherit"/>
              </a:rPr>
              <a:t>जी</a:t>
            </a:r>
            <a:r>
              <a:rPr lang="en-GB" dirty="0">
                <a:solidFill>
                  <a:srgbClr val="222222"/>
                </a:solidFill>
                <a:latin typeface="inherit"/>
              </a:rPr>
              <a:t>)</a:t>
            </a:r>
            <a:r>
              <a:rPr lang="en-US" dirty="0">
                <a:solidFill>
                  <a:srgbClr val="222222"/>
                </a:solidFill>
                <a:latin typeface="inherit"/>
              </a:rPr>
              <a:t> </a:t>
            </a:r>
            <a:r>
              <a:rPr lang="hi-IN" dirty="0">
                <a:solidFill>
                  <a:srgbClr val="222222"/>
                </a:solidFill>
                <a:latin typeface="inherit"/>
              </a:rPr>
              <a:t>कॉलेज</a:t>
            </a:r>
            <a:r>
              <a:rPr lang="en-US" dirty="0">
                <a:solidFill>
                  <a:srgbClr val="222222"/>
                </a:solidFill>
                <a:latin typeface="inherit"/>
              </a:rPr>
              <a:t>(</a:t>
            </a:r>
            <a:r>
              <a:rPr lang="hi-IN" dirty="0" smtClean="0">
                <a:solidFill>
                  <a:srgbClr val="222222"/>
                </a:solidFill>
                <a:latin typeface="inherit"/>
              </a:rPr>
              <a:t>पानीपत</a:t>
            </a:r>
            <a:r>
              <a:rPr lang="en-US" dirty="0" smtClean="0">
                <a:solidFill>
                  <a:srgbClr val="222222"/>
                </a:solidFill>
                <a:latin typeface="inherit"/>
              </a:rPr>
              <a:t>)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b="1" dirty="0">
              <a:cs typeface="Mangal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b="1" dirty="0" smtClean="0">
                <a:cs typeface="Mangal"/>
              </a:rPr>
              <a:t>                       7015487373</a:t>
            </a:r>
            <a:endParaRPr lang="en-US" b="1" dirty="0" smtClean="0">
              <a:latin typeface="Arial" panose="020B0604020202020204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0313" y="863600"/>
            <a:ext cx="8915399" cy="2262781"/>
          </a:xfrm>
        </p:spPr>
        <p:txBody>
          <a:bodyPr>
            <a:normAutofit/>
          </a:bodyPr>
          <a:lstStyle/>
          <a:p>
            <a:pPr algn="just"/>
            <a:r>
              <a:rPr lang="hi-IN" sz="4400" b="1" dirty="0">
                <a:solidFill>
                  <a:srgbClr val="222222"/>
                </a:solidFill>
                <a:latin typeface="inherit"/>
              </a:rPr>
              <a:t>हरियाणवी </a:t>
            </a:r>
            <a:r>
              <a:rPr lang="hi-IN" sz="4400" b="1" dirty="0"/>
              <a:t>नाट्य </a:t>
            </a:r>
            <a:r>
              <a:rPr lang="hi-IN" sz="4400" b="1" dirty="0" smtClean="0"/>
              <a:t>साहित्य</a:t>
            </a:r>
            <a:r>
              <a:rPr lang="en-GB" sz="4400" b="1" dirty="0" smtClean="0"/>
              <a:t> </a:t>
            </a:r>
            <a:r>
              <a:rPr lang="hi-IN" sz="4400" b="1" dirty="0"/>
              <a:t>की विवेचना </a:t>
            </a:r>
            <a:endParaRPr lang="en-GB" sz="4400" b="1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44597"/>
            <a:ext cx="46488" cy="168005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5870" rIns="0" bIns="-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Mangal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0944" y="6352255"/>
            <a:ext cx="424216" cy="369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04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1" y="624110"/>
            <a:ext cx="9142412" cy="791033"/>
          </a:xfrm>
        </p:spPr>
        <p:txBody>
          <a:bodyPr/>
          <a:lstStyle/>
          <a:p>
            <a:r>
              <a:rPr lang="hi-IN" b="1" dirty="0">
                <a:solidFill>
                  <a:srgbClr val="222222"/>
                </a:solidFill>
                <a:latin typeface="inherit"/>
              </a:rPr>
              <a:t>हरियाणवी </a:t>
            </a:r>
            <a:r>
              <a:rPr lang="hi-IN" b="1" dirty="0"/>
              <a:t>नाट्य </a:t>
            </a:r>
            <a:r>
              <a:rPr lang="hi-IN" b="1" dirty="0" smtClean="0"/>
              <a:t>साहित्य</a:t>
            </a:r>
            <a:r>
              <a:rPr lang="en-GB" b="1" dirty="0" smtClean="0"/>
              <a:t> </a:t>
            </a:r>
            <a:r>
              <a:rPr lang="hi-IN" b="1" dirty="0"/>
              <a:t>की विवेचना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362199" y="1665514"/>
            <a:ext cx="917665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i-IN" dirty="0"/>
              <a:t>हरियाणा प्रदेश का ग</a:t>
            </a:r>
            <a:r>
              <a:rPr lang="hi-IN" dirty="0" smtClean="0"/>
              <a:t>ठन </a:t>
            </a:r>
            <a:r>
              <a:rPr lang="hi-IN" dirty="0"/>
              <a:t>1 नंवबर, सन् </a:t>
            </a:r>
            <a:r>
              <a:rPr lang="hi-IN" dirty="0" smtClean="0"/>
              <a:t>19</a:t>
            </a:r>
            <a:r>
              <a:rPr lang="en-GB" dirty="0" smtClean="0"/>
              <a:t>66</a:t>
            </a:r>
            <a:r>
              <a:rPr lang="hi-IN" dirty="0" smtClean="0"/>
              <a:t> ई० </a:t>
            </a:r>
            <a:r>
              <a:rPr lang="hi-IN" dirty="0"/>
              <a:t>में </a:t>
            </a:r>
            <a:r>
              <a:rPr lang="hi-IN" dirty="0" smtClean="0"/>
              <a:t>हुआ </a:t>
            </a:r>
            <a:r>
              <a:rPr lang="hi-IN" dirty="0"/>
              <a:t>था । तब यहाँ लोकनाट्य परंपरा तो थी किन्तु  आधुनिक हिंदी नाटक अथवा रंगमंच न के बराबर था । हरियाणा में प्रचलित्त लोकनाट्यो में सांग नौटंकी, </a:t>
            </a:r>
            <a:r>
              <a:rPr lang="hi-IN" dirty="0" smtClean="0"/>
              <a:t>रामलीला, </a:t>
            </a:r>
            <a:r>
              <a:rPr lang="hi-IN" dirty="0"/>
              <a:t>रामलीला घोडीवाला, भालू वानरों के नाटक प्रमुख हैं । </a:t>
            </a:r>
            <a:r>
              <a:rPr lang="hi-IN" dirty="0" smtClean="0"/>
              <a:t>इन </a:t>
            </a:r>
            <a:r>
              <a:rPr lang="hi-IN" dirty="0"/>
              <a:t>पारपरिक नाट्य शैलियों ने जनजीवन का भरपूर </a:t>
            </a:r>
            <a:r>
              <a:rPr lang="hi-IN" dirty="0" smtClean="0"/>
              <a:t>मनोरंजन </a:t>
            </a:r>
            <a:r>
              <a:rPr lang="hi-IN" dirty="0"/>
              <a:t>किया है । नाटक</a:t>
            </a:r>
            <a:r>
              <a:rPr lang="hi-IN" dirty="0" smtClean="0"/>
              <a:t> </a:t>
            </a:r>
            <a:r>
              <a:rPr lang="hi-IN" dirty="0"/>
              <a:t>साहित्य में </a:t>
            </a:r>
            <a:r>
              <a:rPr lang="hi-IN" dirty="0" smtClean="0"/>
              <a:t>एकाकी </a:t>
            </a:r>
            <a:r>
              <a:rPr lang="hi-IN" dirty="0"/>
              <a:t>नाटक की भी महत्त्वपूर्ण भूमिका है ।</a:t>
            </a:r>
            <a:r>
              <a:rPr lang="hi-IN" dirty="0" smtClean="0"/>
              <a:t> </a:t>
            </a:r>
            <a:r>
              <a:rPr lang="hi-IN" dirty="0"/>
              <a:t>नाट्य साहित्य का </a:t>
            </a:r>
            <a:r>
              <a:rPr lang="hi-IN" dirty="0" smtClean="0"/>
              <a:t>विवेचन</a:t>
            </a:r>
            <a:r>
              <a:rPr lang="en-GB" b="1" dirty="0" smtClean="0"/>
              <a:t> </a:t>
            </a:r>
            <a:r>
              <a:rPr lang="hi-IN" dirty="0" smtClean="0"/>
              <a:t>इस</a:t>
            </a:r>
            <a:r>
              <a:rPr lang="en-GB" dirty="0" smtClean="0"/>
              <a:t> </a:t>
            </a:r>
            <a:r>
              <a:rPr lang="hi-IN" dirty="0" smtClean="0"/>
              <a:t>प्रकार </a:t>
            </a:r>
            <a:r>
              <a:rPr lang="hi-IN" dirty="0"/>
              <a:t>है </a:t>
            </a:r>
            <a:r>
              <a:rPr lang="en-US" dirty="0" smtClean="0"/>
              <a:t>---</a:t>
            </a:r>
            <a:endParaRPr lang="en-US" dirty="0" smtClean="0"/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hi-IN" b="1" dirty="0"/>
              <a:t>विष्णु प्रभाकर</a:t>
            </a:r>
            <a:endParaRPr lang="en-US" b="1" dirty="0" smtClean="0"/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hi-IN" b="1" dirty="0"/>
              <a:t>डॉ० जयनाथ नलिन </a:t>
            </a:r>
            <a:endParaRPr lang="en-GB" b="1" dirty="0" smtClean="0"/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hi-IN" b="1" dirty="0"/>
              <a:t>डॉ० रत्नचंद्र शर्मा </a:t>
            </a:r>
            <a:endParaRPr lang="en-GB" b="1" dirty="0" smtClean="0"/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hi-IN" b="1" dirty="0"/>
              <a:t>डॉ० कंवल नयन कपूर </a:t>
            </a:r>
            <a:endParaRPr lang="en-GB" b="1" dirty="0" smtClean="0"/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hi-IN" b="1" dirty="0"/>
              <a:t>अमृतलाल </a:t>
            </a:r>
            <a:r>
              <a:rPr lang="hi-IN" b="1" dirty="0" smtClean="0"/>
              <a:t>मदान </a:t>
            </a:r>
            <a:endParaRPr lang="en-US" b="1" dirty="0" smtClean="0"/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hi-IN" b="1" dirty="0"/>
              <a:t>रघुबीर </a:t>
            </a:r>
            <a:r>
              <a:rPr lang="hi-IN" b="1" dirty="0" smtClean="0"/>
              <a:t>मथाना</a:t>
            </a:r>
            <a:endParaRPr lang="en-GB" b="1" dirty="0" smtClean="0"/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hi-IN" b="1" dirty="0"/>
              <a:t>डॉ० संजीव चौधरी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190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1" y="624110"/>
            <a:ext cx="9142412" cy="791033"/>
          </a:xfrm>
        </p:spPr>
        <p:txBody>
          <a:bodyPr>
            <a:normAutofit fontScale="90000"/>
          </a:bodyPr>
          <a:lstStyle/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b="1" dirty="0" smtClean="0"/>
              <a:t> </a:t>
            </a:r>
            <a:r>
              <a:rPr lang="hi-IN" b="1" dirty="0"/>
              <a:t>विष्णु प्रभाकर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362199" y="1665514"/>
            <a:ext cx="917665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i-IN" dirty="0"/>
              <a:t>विष्णु प्रभाकर एकांकी के सशक्त </a:t>
            </a:r>
            <a:r>
              <a:rPr lang="hi-IN" dirty="0" smtClean="0"/>
              <a:t>हस्ताक्षर </a:t>
            </a:r>
            <a:r>
              <a:rPr lang="hi-IN" dirty="0"/>
              <a:t>एवं साहित्यकार माने जाते हैं । उन्होंने रंगमंच की </a:t>
            </a:r>
            <a:r>
              <a:rPr lang="hi-IN" dirty="0" smtClean="0"/>
              <a:t>195</a:t>
            </a:r>
            <a:r>
              <a:rPr lang="en-GB" dirty="0" smtClean="0"/>
              <a:t>0</a:t>
            </a:r>
            <a:r>
              <a:rPr lang="hi-IN" dirty="0" smtClean="0"/>
              <a:t> </a:t>
            </a:r>
            <a:r>
              <a:rPr lang="hi-IN" dirty="0"/>
              <a:t>से 1970 तक सेवा की </a:t>
            </a:r>
            <a:r>
              <a:rPr lang="hi-IN" dirty="0" smtClean="0"/>
              <a:t>है </a:t>
            </a:r>
            <a:r>
              <a:rPr lang="hi-IN" dirty="0"/>
              <a:t>। उन्होंने </a:t>
            </a:r>
            <a:r>
              <a:rPr lang="hi-IN" dirty="0" smtClean="0"/>
              <a:t>अनेक </a:t>
            </a:r>
            <a:r>
              <a:rPr lang="hi-IN" dirty="0"/>
              <a:t>एकाँकी</a:t>
            </a:r>
            <a:r>
              <a:rPr lang="hi-IN" dirty="0" smtClean="0"/>
              <a:t> </a:t>
            </a:r>
            <a:r>
              <a:rPr lang="hi-IN" dirty="0"/>
              <a:t>एवं बाल नाटक लिखे हैं, जो इस प्रकार से </a:t>
            </a:r>
            <a:r>
              <a:rPr lang="hi-IN" dirty="0" smtClean="0"/>
              <a:t>हैं</a:t>
            </a:r>
            <a:r>
              <a:rPr lang="en-GB" dirty="0" smtClean="0"/>
              <a:t>:-</a:t>
            </a:r>
          </a:p>
          <a:p>
            <a:pPr algn="just">
              <a:lnSpc>
                <a:spcPct val="150000"/>
              </a:lnSpc>
            </a:pPr>
            <a:r>
              <a:rPr lang="hi-IN" b="1" dirty="0" smtClean="0"/>
              <a:t>एकाँकी</a:t>
            </a:r>
            <a:r>
              <a:rPr lang="en-GB" b="1" dirty="0" smtClean="0"/>
              <a:t> </a:t>
            </a:r>
            <a:r>
              <a:rPr lang="hi-IN" dirty="0" smtClean="0"/>
              <a:t>-</a:t>
            </a:r>
            <a:r>
              <a:rPr lang="en-GB" dirty="0" smtClean="0"/>
              <a:t> </a:t>
            </a:r>
            <a:r>
              <a:rPr lang="hi-IN" dirty="0" smtClean="0"/>
              <a:t>आँचल और आँसू</a:t>
            </a:r>
            <a:r>
              <a:rPr lang="en-GB" dirty="0" smtClean="0"/>
              <a:t>, </a:t>
            </a:r>
            <a:r>
              <a:rPr lang="hi-IN" dirty="0" smtClean="0"/>
              <a:t>डरे हुए </a:t>
            </a:r>
            <a:r>
              <a:rPr lang="hi-IN" dirty="0"/>
              <a:t>लोग, मीना कहाँ </a:t>
            </a:r>
            <a:r>
              <a:rPr lang="hi-IN" dirty="0" smtClean="0"/>
              <a:t>है</a:t>
            </a:r>
            <a:r>
              <a:rPr lang="en-GB" dirty="0" smtClean="0"/>
              <a:t> </a:t>
            </a:r>
            <a:r>
              <a:rPr lang="hi-IN" dirty="0" smtClean="0"/>
              <a:t>?, </a:t>
            </a:r>
            <a:r>
              <a:rPr lang="hi-IN" dirty="0"/>
              <a:t>मैं भी मानता </a:t>
            </a:r>
            <a:r>
              <a:rPr lang="hi-IN" dirty="0" smtClean="0"/>
              <a:t>हूँ</a:t>
            </a:r>
            <a:r>
              <a:rPr lang="en-GB" dirty="0" smtClean="0"/>
              <a:t>,</a:t>
            </a:r>
            <a:r>
              <a:rPr lang="hi-IN" dirty="0" smtClean="0"/>
              <a:t> </a:t>
            </a:r>
            <a:r>
              <a:rPr lang="hi-IN" dirty="0"/>
              <a:t>समरेखा-बिषम रेखा, </a:t>
            </a:r>
            <a:r>
              <a:rPr lang="hi-IN" dirty="0" smtClean="0"/>
              <a:t>सांवले,</a:t>
            </a:r>
            <a:r>
              <a:rPr lang="en-GB" dirty="0" smtClean="0"/>
              <a:t> </a:t>
            </a:r>
            <a:r>
              <a:rPr lang="hi-IN" dirty="0" smtClean="0"/>
              <a:t>लियाटिक </a:t>
            </a:r>
            <a:r>
              <a:rPr lang="hi-IN" dirty="0"/>
              <a:t>की मुस्कान आदि । </a:t>
            </a:r>
            <a:endParaRPr lang="en-GB" dirty="0" smtClean="0"/>
          </a:p>
          <a:p>
            <a:pPr algn="just">
              <a:lnSpc>
                <a:spcPct val="150000"/>
              </a:lnSpc>
            </a:pPr>
            <a:r>
              <a:rPr lang="hi-IN" b="1" dirty="0"/>
              <a:t>बाल</a:t>
            </a:r>
            <a:r>
              <a:rPr lang="hi-IN" b="1" dirty="0" smtClean="0"/>
              <a:t> नाटक</a:t>
            </a:r>
            <a:r>
              <a:rPr lang="en-GB" b="1" dirty="0" smtClean="0"/>
              <a:t> - </a:t>
            </a:r>
            <a:r>
              <a:rPr lang="hi-IN" dirty="0" smtClean="0"/>
              <a:t>कुहासा </a:t>
            </a:r>
            <a:r>
              <a:rPr lang="hi-IN" dirty="0"/>
              <a:t>और किरण, बंदिनी, सुनंदा आंदि </a:t>
            </a:r>
            <a:r>
              <a:rPr lang="hi-IN" dirty="0" smtClean="0"/>
              <a:t>।</a:t>
            </a:r>
            <a:endParaRPr lang="en-US" dirty="0"/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20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1" y="624110"/>
            <a:ext cx="9142412" cy="791033"/>
          </a:xfrm>
        </p:spPr>
        <p:txBody>
          <a:bodyPr/>
          <a:lstStyle/>
          <a:p>
            <a:r>
              <a:rPr lang="en-US" b="1" dirty="0"/>
              <a:t>2. </a:t>
            </a:r>
            <a:r>
              <a:rPr lang="hi-IN" b="1" dirty="0"/>
              <a:t>डॉ० जयनाथ नलिन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362199" y="1665514"/>
            <a:ext cx="91766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i-IN" dirty="0"/>
              <a:t>डॉ० जयनाथ नलिन हरियाणा के सुप्रसिद्ध नाटककार माने जाते हैं ।</a:t>
            </a:r>
            <a:r>
              <a:rPr lang="hi-IN" dirty="0" smtClean="0"/>
              <a:t> </a:t>
            </a:r>
            <a:r>
              <a:rPr lang="hi-IN" dirty="0"/>
              <a:t>इनके </a:t>
            </a:r>
            <a:r>
              <a:rPr lang="hi-IN" dirty="0" smtClean="0"/>
              <a:t>एकांकी</a:t>
            </a:r>
            <a:r>
              <a:rPr lang="en-GB" dirty="0" smtClean="0"/>
              <a:t> </a:t>
            </a:r>
            <a:r>
              <a:rPr lang="hi-IN" dirty="0" smtClean="0"/>
              <a:t>अधिकतर </a:t>
            </a:r>
            <a:r>
              <a:rPr lang="hi-IN" dirty="0"/>
              <a:t>रेडियो पर ध्वनि नाटकों के रूप में प्रसारित तथा लोकप्रिय हुए हैं । इनकी प्रमुख एकांकी </a:t>
            </a:r>
            <a:r>
              <a:rPr lang="hi-IN" dirty="0" smtClean="0"/>
              <a:t>संकलन</a:t>
            </a:r>
            <a:r>
              <a:rPr lang="en-GB" dirty="0" smtClean="0"/>
              <a:t> </a:t>
            </a:r>
            <a:r>
              <a:rPr lang="hi-IN" dirty="0" smtClean="0"/>
              <a:t>निम्नलिखित हैं</a:t>
            </a:r>
            <a:r>
              <a:rPr lang="en-GB" dirty="0" smtClean="0"/>
              <a:t>:-</a:t>
            </a:r>
          </a:p>
          <a:p>
            <a:pPr algn="just">
              <a:lnSpc>
                <a:spcPct val="150000"/>
              </a:lnSpc>
            </a:pPr>
            <a:r>
              <a:rPr lang="en-GB" dirty="0" smtClean="0"/>
              <a:t>	</a:t>
            </a:r>
            <a:r>
              <a:rPr lang="hi-IN" dirty="0" smtClean="0"/>
              <a:t>अवसान</a:t>
            </a:r>
            <a:r>
              <a:rPr lang="hi-IN" dirty="0"/>
              <a:t>, नये दृश्य, </a:t>
            </a:r>
            <a:r>
              <a:rPr lang="hi-IN" dirty="0" smtClean="0"/>
              <a:t>रंग</a:t>
            </a:r>
            <a:r>
              <a:rPr lang="en-GB" dirty="0" smtClean="0"/>
              <a:t>-</a:t>
            </a:r>
            <a:r>
              <a:rPr lang="hi-IN" dirty="0" smtClean="0"/>
              <a:t>बदरंग </a:t>
            </a:r>
            <a:r>
              <a:rPr lang="hi-IN" dirty="0"/>
              <a:t>नवाबी सनक, हाथी के दाँत आदि । नए दृश्य में संकलित सोने की </a:t>
            </a:r>
            <a:r>
              <a:rPr lang="hi-IN" dirty="0" smtClean="0"/>
              <a:t>हथकडियाँ</a:t>
            </a:r>
            <a:r>
              <a:rPr lang="en-GB" dirty="0" smtClean="0"/>
              <a:t> </a:t>
            </a:r>
            <a:r>
              <a:rPr lang="hi-IN" dirty="0" smtClean="0"/>
              <a:t>अनेक </a:t>
            </a:r>
            <a:r>
              <a:rPr lang="hi-IN" dirty="0"/>
              <a:t>स्थानों पर अभिनीत हुआ तथा इसे अनेक पुरस्कारों से सम्मानित किया जा चुका है 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94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1" y="624110"/>
            <a:ext cx="9142412" cy="791033"/>
          </a:xfrm>
        </p:spPr>
        <p:txBody>
          <a:bodyPr>
            <a:normAutofit/>
          </a:bodyPr>
          <a:lstStyle/>
          <a:p>
            <a:r>
              <a:rPr lang="en-GB" b="1" dirty="0" smtClean="0"/>
              <a:t>3. </a:t>
            </a:r>
            <a:r>
              <a:rPr lang="hi-IN" b="1" dirty="0"/>
              <a:t>डॉ० रत्नचंद्र शर्मा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362199" y="1665514"/>
            <a:ext cx="9176657" cy="1702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i-IN" dirty="0"/>
              <a:t>डॉ० रत्नचंद्र शर्मा</a:t>
            </a:r>
            <a:r>
              <a:rPr lang="hi-IN" dirty="0" smtClean="0"/>
              <a:t> </a:t>
            </a:r>
            <a:r>
              <a:rPr lang="hi-IN" dirty="0"/>
              <a:t>मूल रूप से रामकथा पर आधारित प्रबंध काव्यों के सुप्रसिद्ध </a:t>
            </a:r>
            <a:r>
              <a:rPr lang="hi-IN" dirty="0" smtClean="0"/>
              <a:t>एवं</a:t>
            </a:r>
            <a:r>
              <a:rPr lang="en-GB" dirty="0" smtClean="0"/>
              <a:t> </a:t>
            </a:r>
            <a:r>
              <a:rPr lang="hi-IN" dirty="0" smtClean="0"/>
              <a:t>लोकप्रिय </a:t>
            </a:r>
            <a:r>
              <a:rPr lang="hi-IN" dirty="0"/>
              <a:t>कवि माने जाते हैं । इसके साथ-साथ इन्होंने एकांकी नाटक भी लिखे थे जो अनेक स्थलों पर मंचित </a:t>
            </a:r>
            <a:r>
              <a:rPr lang="hi-IN" dirty="0" smtClean="0"/>
              <a:t>हुए</a:t>
            </a:r>
            <a:r>
              <a:rPr lang="en-GB" dirty="0" smtClean="0"/>
              <a:t> </a:t>
            </a:r>
            <a:r>
              <a:rPr lang="hi-IN" dirty="0" smtClean="0"/>
              <a:t>हैं </a:t>
            </a:r>
            <a:r>
              <a:rPr lang="hi-IN" dirty="0"/>
              <a:t>। इनका "</a:t>
            </a:r>
            <a:r>
              <a:rPr lang="hi-IN" dirty="0" smtClean="0"/>
              <a:t>बदला</a:t>
            </a:r>
            <a:r>
              <a:rPr lang="en-GB" dirty="0" smtClean="0"/>
              <a:t> </a:t>
            </a:r>
            <a:r>
              <a:rPr lang="hi-IN" dirty="0" smtClean="0"/>
              <a:t>तथा </a:t>
            </a:r>
            <a:r>
              <a:rPr lang="hi-IN" dirty="0"/>
              <a:t>अन्य </a:t>
            </a:r>
            <a:r>
              <a:rPr lang="hi-IN" dirty="0" smtClean="0"/>
              <a:t>एकांकी</a:t>
            </a:r>
            <a:r>
              <a:rPr lang="en-GB" dirty="0" smtClean="0"/>
              <a:t>”</a:t>
            </a:r>
            <a:r>
              <a:rPr lang="hi-IN" dirty="0" smtClean="0"/>
              <a:t> </a:t>
            </a:r>
            <a:r>
              <a:rPr lang="hi-IN" dirty="0"/>
              <a:t>संकलन प्रमुख है । इनकी एकांकी में सामाजिक व्यंग्य, राष्ट्र प्रेम तथा </a:t>
            </a:r>
            <a:r>
              <a:rPr lang="hi-IN" dirty="0" smtClean="0"/>
              <a:t>तत्कालीन</a:t>
            </a:r>
            <a:r>
              <a:rPr lang="en-GB" dirty="0" smtClean="0"/>
              <a:t> </a:t>
            </a:r>
            <a:r>
              <a:rPr lang="hi-IN" dirty="0" smtClean="0"/>
              <a:t>समाज </a:t>
            </a:r>
            <a:r>
              <a:rPr lang="hi-IN" dirty="0"/>
              <a:t>कां यथार्थ चित्रण हुआ है 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43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1" y="624110"/>
            <a:ext cx="9142412" cy="79103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4. </a:t>
            </a:r>
            <a:r>
              <a:rPr lang="hi-IN" b="1" dirty="0" smtClean="0"/>
              <a:t>डॉ० </a:t>
            </a:r>
            <a:r>
              <a:rPr lang="hi-IN" b="1" dirty="0"/>
              <a:t>कंवल नयन </a:t>
            </a:r>
            <a:r>
              <a:rPr lang="hi-IN" b="1" dirty="0" smtClean="0"/>
              <a:t>कपूर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362199" y="1665514"/>
            <a:ext cx="91766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i-IN" dirty="0"/>
              <a:t>डॉ० कंवल नयन</a:t>
            </a:r>
            <a:r>
              <a:rPr lang="hi-IN" dirty="0" smtClean="0"/>
              <a:t> </a:t>
            </a:r>
            <a:r>
              <a:rPr lang="hi-IN" dirty="0"/>
              <a:t>कपूर रंगमंच के समर्पित लेखक माने जाते हैं । ये हरियाणा </a:t>
            </a:r>
            <a:r>
              <a:rPr lang="hi-IN" dirty="0" smtClean="0"/>
              <a:t>के</a:t>
            </a:r>
            <a:r>
              <a:rPr lang="en-GB" dirty="0" smtClean="0"/>
              <a:t> </a:t>
            </a:r>
            <a:r>
              <a:rPr lang="hi-IN" dirty="0" smtClean="0"/>
              <a:t>नाट्य </a:t>
            </a:r>
            <a:r>
              <a:rPr lang="hi-IN" dirty="0"/>
              <a:t>साहित्य के लोकप्रिय साहित्यकार माने जाते हैं । इन्होंने अनेक एकांकी संग्रह तथा लघु नाटक लिखे हैं जो निम्नलिखित संकलनों </a:t>
            </a:r>
            <a:r>
              <a:rPr lang="hi-IN" dirty="0" smtClean="0"/>
              <a:t>मे</a:t>
            </a:r>
            <a:r>
              <a:rPr lang="en-GB" dirty="0" smtClean="0"/>
              <a:t> </a:t>
            </a:r>
            <a:r>
              <a:rPr lang="hi-IN" dirty="0" smtClean="0"/>
              <a:t>संगृहीत हैं</a:t>
            </a:r>
            <a:r>
              <a:rPr lang="en-GB" dirty="0" smtClean="0"/>
              <a:t>:-</a:t>
            </a:r>
          </a:p>
          <a:p>
            <a:pPr algn="just">
              <a:lnSpc>
                <a:spcPct val="150000"/>
              </a:lnSpc>
            </a:pPr>
            <a:r>
              <a:rPr lang="en-GB" dirty="0"/>
              <a:t>	</a:t>
            </a:r>
            <a:r>
              <a:rPr lang="hi-IN" dirty="0" smtClean="0"/>
              <a:t>कथा </a:t>
            </a:r>
            <a:r>
              <a:rPr lang="hi-IN" dirty="0"/>
              <a:t>लंका दहन की, जलधर, पंछी तीर्थक, यात्रा और यात्रा।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42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1" y="624110"/>
            <a:ext cx="9142412" cy="791033"/>
          </a:xfrm>
        </p:spPr>
        <p:txBody>
          <a:bodyPr/>
          <a:lstStyle/>
          <a:p>
            <a:r>
              <a:rPr lang="en-GB" b="1" dirty="0" smtClean="0"/>
              <a:t>5.</a:t>
            </a:r>
            <a:r>
              <a:rPr lang="en-US" b="1" dirty="0"/>
              <a:t> </a:t>
            </a:r>
            <a:r>
              <a:rPr lang="hi-IN" b="1" dirty="0"/>
              <a:t>अमृतलाल मदान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362199" y="1665514"/>
            <a:ext cx="9176657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i-IN" dirty="0"/>
              <a:t>अमृतलाल मदान</a:t>
            </a:r>
            <a:r>
              <a:rPr lang="hi-IN" b="1" dirty="0"/>
              <a:t> </a:t>
            </a:r>
            <a:r>
              <a:rPr lang="hi-IN" dirty="0" smtClean="0"/>
              <a:t>नाट्य </a:t>
            </a:r>
            <a:r>
              <a:rPr lang="hi-IN" dirty="0"/>
              <a:t>साहित्य के प्रमुख एवं लोकप्रिय नाटककार माने जाते है</a:t>
            </a:r>
            <a:r>
              <a:rPr lang="hi-IN" dirty="0" smtClean="0"/>
              <a:t> </a:t>
            </a:r>
            <a:r>
              <a:rPr lang="hi-IN" dirty="0"/>
              <a:t>। इन्होने अनेक बाल नाटक, लघुनाटक और एकाकियो की रचना की है जिसमें से प्रमुख </a:t>
            </a:r>
            <a:r>
              <a:rPr lang="hi-IN" dirty="0" smtClean="0"/>
              <a:t>है</a:t>
            </a:r>
            <a:r>
              <a:rPr lang="en-GB" dirty="0" smtClean="0"/>
              <a:t>:-</a:t>
            </a:r>
          </a:p>
          <a:p>
            <a:pPr algn="just">
              <a:lnSpc>
                <a:spcPct val="150000"/>
              </a:lnSpc>
            </a:pPr>
            <a:r>
              <a:rPr lang="hi-IN" b="1" dirty="0" smtClean="0"/>
              <a:t>(क)</a:t>
            </a:r>
            <a:r>
              <a:rPr lang="hi-IN" dirty="0" smtClean="0"/>
              <a:t> </a:t>
            </a:r>
            <a:r>
              <a:rPr lang="hi-IN" b="1" dirty="0"/>
              <a:t>बाल</a:t>
            </a:r>
            <a:r>
              <a:rPr lang="hi-IN" b="1" dirty="0" smtClean="0"/>
              <a:t> नाटक</a:t>
            </a:r>
            <a:r>
              <a:rPr lang="en-GB" b="1" dirty="0" smtClean="0"/>
              <a:t> - </a:t>
            </a:r>
            <a:r>
              <a:rPr lang="hi-IN" dirty="0" smtClean="0"/>
              <a:t>छुपन </a:t>
            </a:r>
            <a:r>
              <a:rPr lang="hi-IN" dirty="0"/>
              <a:t>छुपाई, अभिनेत ।</a:t>
            </a:r>
            <a:endParaRPr lang="en-GB" dirty="0" smtClean="0"/>
          </a:p>
          <a:p>
            <a:pPr algn="just">
              <a:lnSpc>
                <a:spcPct val="150000"/>
              </a:lnSpc>
            </a:pPr>
            <a:r>
              <a:rPr lang="hi-IN" b="1" dirty="0" smtClean="0"/>
              <a:t>(ख) </a:t>
            </a:r>
            <a:r>
              <a:rPr lang="hi-IN" b="1" dirty="0"/>
              <a:t>लघु </a:t>
            </a:r>
            <a:r>
              <a:rPr lang="hi-IN" b="1" dirty="0" smtClean="0"/>
              <a:t>नाटक</a:t>
            </a:r>
            <a:r>
              <a:rPr lang="en-GB" b="1" dirty="0" smtClean="0"/>
              <a:t> </a:t>
            </a:r>
            <a:r>
              <a:rPr lang="hi-IN" dirty="0" smtClean="0"/>
              <a:t>-</a:t>
            </a:r>
            <a:r>
              <a:rPr lang="en-GB" dirty="0" smtClean="0"/>
              <a:t> </a:t>
            </a:r>
            <a:r>
              <a:rPr lang="hi-IN" dirty="0" smtClean="0"/>
              <a:t>अशान्ति </a:t>
            </a:r>
            <a:r>
              <a:rPr lang="hi-IN" dirty="0"/>
              <a:t>के प्रेत, चौराहे पर, मठाधीश छतरी, कोख, अभिसारिका </a:t>
            </a:r>
            <a:r>
              <a:rPr lang="hi-IN" dirty="0" smtClean="0"/>
              <a:t>।</a:t>
            </a:r>
            <a:endParaRPr lang="en-GB" dirty="0" smtClean="0"/>
          </a:p>
          <a:p>
            <a:pPr algn="just">
              <a:lnSpc>
                <a:spcPct val="150000"/>
              </a:lnSpc>
            </a:pPr>
            <a:r>
              <a:rPr lang="hi-IN" b="1" dirty="0" smtClean="0"/>
              <a:t>(ग) एकांकी</a:t>
            </a:r>
            <a:r>
              <a:rPr lang="en-GB" b="1" dirty="0" smtClean="0"/>
              <a:t> - </a:t>
            </a:r>
            <a:r>
              <a:rPr lang="hi-IN" dirty="0"/>
              <a:t>छतरी, काला </a:t>
            </a:r>
            <a:r>
              <a:rPr lang="hi-IN" dirty="0" smtClean="0"/>
              <a:t>वरदान, </a:t>
            </a:r>
            <a:r>
              <a:rPr lang="hi-IN" dirty="0"/>
              <a:t>इंतजार, तलाश जारी है, टूटता हुआ आकाश, </a:t>
            </a:r>
            <a:r>
              <a:rPr lang="hi-IN" dirty="0" smtClean="0"/>
              <a:t>जिन्दगी </a:t>
            </a:r>
            <a:r>
              <a:rPr lang="hi-IN" dirty="0"/>
              <a:t>और </a:t>
            </a:r>
            <a:r>
              <a:rPr lang="hi-IN" dirty="0" smtClean="0"/>
              <a:t>नाटक,</a:t>
            </a:r>
            <a:r>
              <a:rPr lang="en-GB" dirty="0" smtClean="0"/>
              <a:t>   </a:t>
            </a:r>
            <a:r>
              <a:rPr lang="hi-IN" dirty="0" smtClean="0"/>
              <a:t>श्रेष्ठ </a:t>
            </a:r>
            <a:r>
              <a:rPr lang="hi-IN" dirty="0"/>
              <a:t>बाल एकांकी (संग्रह), आत्मा बाजार, तथास्तु माया मृग ढाई नाटक, नंगी </a:t>
            </a:r>
            <a:r>
              <a:rPr lang="hi-IN" dirty="0" smtClean="0"/>
              <a:t>तलवार</a:t>
            </a:r>
            <a:r>
              <a:rPr lang="en-GB" dirty="0" smtClean="0"/>
              <a:t> </a:t>
            </a:r>
            <a:r>
              <a:rPr lang="hi-IN" dirty="0"/>
              <a:t>।</a:t>
            </a:r>
            <a:endParaRPr lang="en-GB" dirty="0" smtClean="0"/>
          </a:p>
          <a:p>
            <a:pPr algn="just">
              <a:lnSpc>
                <a:spcPct val="150000"/>
              </a:lnSpc>
            </a:pPr>
            <a:r>
              <a:rPr lang="hi-IN" b="1" dirty="0" smtClean="0"/>
              <a:t>(घ) </a:t>
            </a:r>
            <a:r>
              <a:rPr lang="hi-IN" b="1" dirty="0"/>
              <a:t>काव्य </a:t>
            </a:r>
            <a:r>
              <a:rPr lang="hi-IN" b="1" dirty="0" smtClean="0"/>
              <a:t>नाटक</a:t>
            </a:r>
            <a:r>
              <a:rPr lang="en-GB" b="1" dirty="0" smtClean="0"/>
              <a:t> - </a:t>
            </a:r>
            <a:r>
              <a:rPr lang="hi-IN" dirty="0"/>
              <a:t>जय- पराजय</a:t>
            </a:r>
            <a:r>
              <a:rPr lang="hi-IN" dirty="0" smtClean="0"/>
              <a:t>, </a:t>
            </a:r>
            <a:r>
              <a:rPr lang="hi-IN" dirty="0"/>
              <a:t>मानुष-अमानुष </a:t>
            </a:r>
            <a:r>
              <a:rPr lang="hi-IN" dirty="0" smtClean="0"/>
              <a:t>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98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Override1.xml><?xml version="1.0" encoding="utf-8"?>
<a:themeOverride xmlns:a="http://schemas.openxmlformats.org/drawingml/2006/main">
  <a:clrScheme name="Wisp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</TotalTime>
  <Words>691</Words>
  <Application>Microsoft Office PowerPoint</Application>
  <PresentationFormat>Widescreen</PresentationFormat>
  <Paragraphs>43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inherit</vt:lpstr>
      <vt:lpstr>Mangal</vt:lpstr>
      <vt:lpstr>Arial</vt:lpstr>
      <vt:lpstr>Century Gothic</vt:lpstr>
      <vt:lpstr>Wingdings 3</vt:lpstr>
      <vt:lpstr>Wisp</vt:lpstr>
      <vt:lpstr>आई.बी. (पी.जी.) कॉलेज  पानीपत  कक्षा – बी. ए. (तृतीय वर्ष) विषय - हरियाणवी नाट्य साहित्य की विवेचना</vt:lpstr>
      <vt:lpstr>हार्दिक धन्यवाद:  डॉ  अजय कुमार गर्ग  (प्राचार्य - आई.बी. (पी.जी.) कॉलेज)   डॉ शशि प्रभा  (हिंदी विभागाध्यक्षा - आई.बी. (पी.जी.) कॉलेज)  </vt:lpstr>
      <vt:lpstr>हरियाणवी नाट्य साहित्य की विवेचना </vt:lpstr>
      <vt:lpstr>हरियाणवी नाट्य साहित्य की विवेचना</vt:lpstr>
      <vt:lpstr> विष्णु प्रभाकर</vt:lpstr>
      <vt:lpstr>2. डॉ० जयनाथ नलिन</vt:lpstr>
      <vt:lpstr>3. डॉ० रत्नचंद्र शर्मा </vt:lpstr>
      <vt:lpstr>4. डॉ० कंवल नयन कपूर</vt:lpstr>
      <vt:lpstr>5. अमृतलाल मदान</vt:lpstr>
      <vt:lpstr>6. रघुबीर मथाना </vt:lpstr>
      <vt:lpstr>7. डॉ० संजीव चौधरी </vt:lpstr>
      <vt:lpstr>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छायावाद की प्रवृत्तियां</dc:title>
  <dc:creator>Windows User</dc:creator>
  <cp:lastModifiedBy>rajeev nagpal</cp:lastModifiedBy>
  <cp:revision>54</cp:revision>
  <dcterms:created xsi:type="dcterms:W3CDTF">2020-04-01T09:22:49Z</dcterms:created>
  <dcterms:modified xsi:type="dcterms:W3CDTF">2020-04-03T05:51:16Z</dcterms:modified>
</cp:coreProperties>
</file>