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5" r:id="rId6"/>
    <p:sldId id="267" r:id="rId7"/>
    <p:sldId id="268" r:id="rId8"/>
    <p:sldId id="269" r:id="rId9"/>
    <p:sldId id="262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FA3DD-3C4B-46C5-8FB1-0820A70FA392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15F44-0A5D-4068-A4F9-42EB902FE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15F44-0A5D-4068-A4F9-42EB902FE1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2F5C38-ECC6-4EA9-A276-16B82227DA9C}" type="datetimeFigureOut">
              <a:rPr lang="en-US" smtClean="0"/>
              <a:pPr/>
              <a:t>4/4/2020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0601D3-3DC7-4FEE-AE6F-8340BD1B6C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ccountlearning.com/company-meaning-definition-characteristic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ccountlearning.com/company-meeting-features-kinds-mom-proxies/" TargetMode="External"/><Relationship Id="rId2" Type="http://schemas.openxmlformats.org/officeDocument/2006/relationships/hyperlink" Target="https://accountlearning.com/essential-elements-of-a-valid-contrac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ccountlearning.com/partnership-features-advantages-disadvantag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ccountlearning.com/agm-egm-objectives-notice-convening-of-meet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CLASS-BBA FINAL (VI SEMESTER)</a:t>
            </a:r>
          </a:p>
          <a:p>
            <a:pPr>
              <a:buNone/>
            </a:pPr>
            <a:r>
              <a:rPr lang="en-US" sz="3600" dirty="0" smtClean="0"/>
              <a:t>  SUBJECT-BUSINESS LAWS-II</a:t>
            </a:r>
          </a:p>
          <a:p>
            <a:pPr>
              <a:buNone/>
            </a:pPr>
            <a:r>
              <a:rPr lang="en-US" sz="3600" dirty="0" smtClean="0"/>
              <a:t>  TOPIC-MEMBERSHIP</a:t>
            </a:r>
          </a:p>
          <a:p>
            <a:pPr>
              <a:buNone/>
            </a:pPr>
            <a:r>
              <a:rPr lang="en-US" sz="3600" dirty="0" smtClean="0"/>
              <a:t>  DEPARTMENT-COMMERCE AND MANAGEMENT</a:t>
            </a:r>
          </a:p>
          <a:p>
            <a:pPr>
              <a:buNone/>
            </a:pPr>
            <a:r>
              <a:rPr lang="en-US" sz="3600" dirty="0" smtClean="0"/>
              <a:t>  COLLEGE-I.B. (PG) COLLEGE,PANIPAT</a:t>
            </a:r>
          </a:p>
          <a:p>
            <a:pPr>
              <a:buNone/>
            </a:pPr>
            <a:r>
              <a:rPr lang="en-US" sz="3600" dirty="0" smtClean="0"/>
              <a:t>  (AFFILIATED TO KURUKSHETRA UNIVERSITY, KURUKSHETRA)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2. </a:t>
            </a:r>
            <a:r>
              <a:rPr lang="en-US" b="1" u="sng" dirty="0" smtClean="0"/>
              <a:t>Documentary Rights</a:t>
            </a:r>
            <a:r>
              <a:rPr lang="en-US" dirty="0" smtClean="0"/>
              <a:t>: In addition to the statutory rights, there are certain rights that can be conferred upon the shareholders by the documents like the Memorandum and the Articles of Association.</a:t>
            </a:r>
          </a:p>
          <a:p>
            <a:pPr fontAlgn="base"/>
            <a:r>
              <a:rPr lang="en-US" dirty="0" smtClean="0"/>
              <a:t>3. </a:t>
            </a:r>
            <a:r>
              <a:rPr lang="en-US" b="1" u="sng" dirty="0" smtClean="0"/>
              <a:t>Legal Rights</a:t>
            </a:r>
            <a:r>
              <a:rPr lang="en-US" dirty="0" smtClean="0"/>
              <a:t>: These are the rights, which are given to the members by the General Law.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endParaRPr lang="en-US" dirty="0" smtClean="0"/>
          </a:p>
          <a:p>
            <a:pPr fontAlgn="base"/>
            <a:r>
              <a:rPr lang="en-US" b="1" dirty="0" smtClean="0"/>
              <a:t>1. </a:t>
            </a:r>
            <a:r>
              <a:rPr lang="en-US" dirty="0" smtClean="0"/>
              <a:t>Companies limited by shares: Companies limited by shares are the most common and may be a public company or a private company, where the liability of members of a company is limited to amount unpaid on the shares.</a:t>
            </a:r>
          </a:p>
          <a:p>
            <a:pPr fontAlgn="base"/>
            <a:r>
              <a:rPr lang="en-US" b="1" dirty="0" smtClean="0"/>
              <a:t>2. </a:t>
            </a:r>
            <a:r>
              <a:rPr lang="en-US" dirty="0" smtClean="0"/>
              <a:t>Companies limited by guarantee: In this type of companies liability of members of a company is limited to a fixed amount which members undertake to contribute to the assets of company in the event of its being would up.</a:t>
            </a:r>
          </a:p>
          <a:p>
            <a:pPr fontAlgn="base"/>
            <a:r>
              <a:rPr lang="en-US" b="1" dirty="0" smtClean="0"/>
              <a:t>3. </a:t>
            </a:r>
            <a:r>
              <a:rPr lang="en-US" dirty="0" smtClean="0"/>
              <a:t>Unlimited companies: Unlimited companies are those companies without limited liability. Section 3 specifically provides that any 7 or more persons (2 or more in case of a private company) may form an incorporated company, with or without limited liability.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Liabilities of a Member: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3124200"/>
            <a:ext cx="4876800" cy="144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9600" dirty="0" smtClean="0"/>
              <a:t>THANK U</a:t>
            </a:r>
            <a:endParaRPr lang="en-US" sz="9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2860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the ordinary commercial usage, the term ‘Member‘ denotes a person who holds shares in a company. The members or the shareholders are the real owners of a company. They </a:t>
            </a:r>
            <a:r>
              <a:rPr lang="en-US" sz="2400" u="sng" dirty="0" smtClean="0">
                <a:hlinkClick r:id="rId2"/>
              </a:rPr>
              <a:t>collectively constitute the company</a:t>
            </a:r>
            <a:r>
              <a:rPr lang="en-US" sz="2400" dirty="0" smtClean="0"/>
              <a:t> as a corporate body.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</a:t>
            </a:r>
            <a:r>
              <a:rPr lang="en-US" dirty="0" smtClean="0"/>
              <a:t> </a:t>
            </a:r>
            <a:r>
              <a:rPr lang="en-US" b="1" u="sng" dirty="0" smtClean="0"/>
              <a:t>Minors</a:t>
            </a:r>
            <a:r>
              <a:rPr lang="en-US" dirty="0" smtClean="0"/>
              <a:t>: A minor, is not a competent person to enter into a </a:t>
            </a:r>
            <a:r>
              <a:rPr lang="en-US" u="sng" dirty="0" smtClean="0">
                <a:hlinkClick r:id="rId2"/>
              </a:rPr>
              <a:t>valid contract</a:t>
            </a:r>
            <a:r>
              <a:rPr lang="en-US" dirty="0" smtClean="0"/>
              <a:t>. As such, he is disqualified to acquire membership. However, minors may be allotted shares. On attaining majority, the minor can avoid the contract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fontAlgn="base"/>
            <a:r>
              <a:rPr lang="en-US" dirty="0" smtClean="0"/>
              <a:t>2. </a:t>
            </a:r>
            <a:r>
              <a:rPr lang="en-US" b="1" u="sng" dirty="0" smtClean="0"/>
              <a:t>Lunatic and Insolvent</a:t>
            </a:r>
            <a:r>
              <a:rPr lang="en-US" dirty="0" smtClean="0"/>
              <a:t>: A lunatic cannot become a member. An insolvent, however, can become a member and is entitled to vote at the </a:t>
            </a:r>
            <a:r>
              <a:rPr lang="en-US" u="sng" dirty="0" smtClean="0">
                <a:hlinkClick r:id="rId3"/>
              </a:rPr>
              <a:t>meetings of the company</a:t>
            </a:r>
            <a:r>
              <a:rPr lang="en-US" dirty="0" smtClean="0"/>
              <a:t>. But his shares vest in the Official Receiver when he is adjudged insolvent.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Who can become a member?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9"/>
            <a:ext cx="9144000" cy="41574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0574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 smtClean="0"/>
              <a:t>3. </a:t>
            </a:r>
            <a:r>
              <a:rPr lang="en-US" b="1" u="sng" dirty="0" smtClean="0"/>
              <a:t>Partnership Firm</a:t>
            </a:r>
            <a:r>
              <a:rPr lang="en-US" dirty="0" smtClean="0"/>
              <a:t>: A </a:t>
            </a:r>
            <a:r>
              <a:rPr lang="en-US" u="sng" dirty="0" smtClean="0">
                <a:hlinkClick r:id="rId2"/>
              </a:rPr>
              <a:t>partnership firm</a:t>
            </a:r>
            <a:r>
              <a:rPr lang="en-US" dirty="0" smtClean="0"/>
              <a:t> may hold shares in a company in the individual name of partners as joint holders. But the shares cannot be issued in the name of the partnership firm, as it is not a legal person in the eye of law</a:t>
            </a:r>
            <a:r>
              <a:rPr lang="en-US" dirty="0" smtClean="0"/>
              <a:t>.</a:t>
            </a:r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4. </a:t>
            </a:r>
            <a:r>
              <a:rPr lang="en-US" b="1" dirty="0" smtClean="0"/>
              <a:t>Company</a:t>
            </a:r>
            <a:r>
              <a:rPr lang="en-US" dirty="0" smtClean="0"/>
              <a:t>: A company, being a legal person, can become the member of another company in its own name. But a company can subscribe for the shares of another company only when it is authorized by Memorandum. </a:t>
            </a:r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r>
              <a:rPr lang="en-US" b="1" u="sng" dirty="0" smtClean="0"/>
              <a:t>5.Foreigners</a:t>
            </a:r>
            <a:r>
              <a:rPr lang="en-US" dirty="0" smtClean="0"/>
              <a:t>: Foreign national can be members of companies registered in India. For that permission of RBI is mandatory. When he turns an alien enemy, his right as a member will be suspended.</a:t>
            </a:r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endParaRPr lang="en-US" dirty="0" smtClean="0"/>
          </a:p>
          <a:p>
            <a:pPr fontAlgn="base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buNone/>
            </a:pPr>
            <a:endParaRPr lang="en-US" b="1" dirty="0" smtClean="0"/>
          </a:p>
          <a:p>
            <a:pPr fontAlgn="base"/>
            <a:r>
              <a:rPr lang="en-US" dirty="0" smtClean="0"/>
              <a:t>As per Sec. 41 of the Companies Act, a person may acquire the membership of a company</a:t>
            </a:r>
          </a:p>
          <a:p>
            <a:pPr fontAlgn="base"/>
            <a:r>
              <a:rPr lang="en-US" dirty="0" smtClean="0"/>
              <a:t>B</a:t>
            </a:r>
            <a:r>
              <a:rPr lang="en-US" dirty="0" smtClean="0"/>
              <a:t>y </a:t>
            </a:r>
            <a:r>
              <a:rPr lang="en-US" dirty="0" smtClean="0"/>
              <a:t>subscribing to the Memorandum before the registration of the company.</a:t>
            </a:r>
          </a:p>
          <a:p>
            <a:pPr fontAlgn="base"/>
            <a:r>
              <a:rPr lang="en-US" dirty="0" smtClean="0"/>
              <a:t>B</a:t>
            </a:r>
            <a:r>
              <a:rPr lang="en-US" dirty="0" smtClean="0"/>
              <a:t>y </a:t>
            </a:r>
            <a:r>
              <a:rPr lang="en-US" dirty="0" smtClean="0"/>
              <a:t>agreeing to become a member</a:t>
            </a:r>
          </a:p>
          <a:p>
            <a:pPr fontAlgn="base"/>
            <a:r>
              <a:rPr lang="en-US" dirty="0" smtClean="0"/>
              <a:t>B</a:t>
            </a:r>
            <a:r>
              <a:rPr lang="en-US" dirty="0" smtClean="0"/>
              <a:t>y </a:t>
            </a:r>
            <a:r>
              <a:rPr lang="en-US" dirty="0" smtClean="0"/>
              <a:t>applying for the shares offered by a company.</a:t>
            </a:r>
          </a:p>
          <a:p>
            <a:pPr fontAlgn="base"/>
            <a:r>
              <a:rPr lang="en-US" dirty="0" smtClean="0"/>
              <a:t>B</a:t>
            </a:r>
            <a:r>
              <a:rPr lang="en-US" dirty="0" smtClean="0"/>
              <a:t>y </a:t>
            </a:r>
            <a:r>
              <a:rPr lang="en-US" dirty="0" smtClean="0"/>
              <a:t>becoming a transferee of a share or shares and being placed on the register of members.</a:t>
            </a:r>
          </a:p>
          <a:p>
            <a:pPr fontAlgn="base"/>
            <a:r>
              <a:rPr lang="en-US" dirty="0" smtClean="0"/>
              <a:t>B</a:t>
            </a:r>
            <a:r>
              <a:rPr lang="en-US" dirty="0" smtClean="0"/>
              <a:t>y </a:t>
            </a:r>
            <a:r>
              <a:rPr lang="en-US" dirty="0" smtClean="0"/>
              <a:t>transmission of shares on succession to a deceased or bankrupt member and the consequent registration in the register of the company.</a:t>
            </a:r>
          </a:p>
          <a:p>
            <a:pPr fontAlgn="base"/>
            <a:r>
              <a:rPr lang="en-US" dirty="0" smtClean="0"/>
              <a:t>B</a:t>
            </a:r>
            <a:r>
              <a:rPr lang="en-US" dirty="0" smtClean="0"/>
              <a:t>y </a:t>
            </a:r>
            <a:r>
              <a:rPr lang="en-US" dirty="0" smtClean="0"/>
              <a:t>holding out shares and by allowing his name to be retained on the register.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Modes of acquiring membership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person shall cease to be a member of a company when his name is removed from the register of member for a valid reason.</a:t>
            </a:r>
          </a:p>
          <a:p>
            <a:r>
              <a:rPr lang="en-US" dirty="0" smtClean="0"/>
              <a:t> The name of a member may be removed from the register of members under any of the following situations : </a:t>
            </a:r>
          </a:p>
          <a:p>
            <a:r>
              <a:rPr lang="en-US" dirty="0" smtClean="0"/>
              <a:t>1.When a member transfers all his shares to another person and the transfer is registered in the company, his name shall be removed.</a:t>
            </a:r>
          </a:p>
          <a:p>
            <a:r>
              <a:rPr lang="en-US" dirty="0" smtClean="0"/>
              <a:t> 2.When his shares have been validly forfeited, surrendered or sold by the company to enforce its lien for unpaid calls.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of membership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3. When the shares have been surrendered by the member, he shall cease to continue as a member of the company. </a:t>
            </a:r>
          </a:p>
          <a:p>
            <a:r>
              <a:rPr lang="en-US" dirty="0" smtClean="0"/>
              <a:t>4. If a member becomes insolvent, and his shares are transferred by the Official Assignee or are registered in his name or are disclaimed by him as property.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ont’d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When </a:t>
            </a:r>
            <a:r>
              <a:rPr lang="en-US" dirty="0" smtClean="0"/>
              <a:t>the members rescinds the contract of membership on the ground of fraud or misrepresentation or a mistake in the prospectus.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dirty="0" smtClean="0"/>
              <a:t>1. </a:t>
            </a:r>
            <a:r>
              <a:rPr lang="en-US" b="1" u="sng" dirty="0" smtClean="0"/>
              <a:t>Statutory Rights</a:t>
            </a:r>
            <a:r>
              <a:rPr lang="en-US" dirty="0" smtClean="0"/>
              <a:t>: These are the rights conferred upon the members by the Co</a:t>
            </a:r>
          </a:p>
          <a:p>
            <a:pPr fontAlgn="base"/>
            <a:r>
              <a:rPr lang="en-US" dirty="0" smtClean="0"/>
              <a:t>Right to receive </a:t>
            </a:r>
            <a:r>
              <a:rPr lang="en-US" u="sng" dirty="0" smtClean="0">
                <a:hlinkClick r:id="rId2"/>
              </a:rPr>
              <a:t>notice of meetings</a:t>
            </a:r>
            <a:r>
              <a:rPr lang="en-US" dirty="0" smtClean="0"/>
              <a:t>, attend, to take part in the discussion and vote at the meetings.</a:t>
            </a:r>
          </a:p>
          <a:p>
            <a:pPr fontAlgn="base"/>
            <a:r>
              <a:rPr lang="en-US" dirty="0" smtClean="0"/>
              <a:t>Right to transfer the shares [in case of public companies].</a:t>
            </a:r>
          </a:p>
          <a:p>
            <a:pPr fontAlgn="base"/>
            <a:r>
              <a:rPr lang="en-US" dirty="0" smtClean="0"/>
              <a:t>Right to receive copies of the Annual Accounts of the company.</a:t>
            </a:r>
          </a:p>
          <a:p>
            <a:pPr fontAlgn="base"/>
            <a:r>
              <a:rPr lang="en-US" dirty="0" smtClean="0"/>
              <a:t>Right to inspect the documents of the company such as register of members, annual returns, etc.</a:t>
            </a:r>
          </a:p>
          <a:p>
            <a:pPr fontAlgn="base"/>
            <a:r>
              <a:rPr lang="en-US" dirty="0" smtClean="0"/>
              <a:t>Right to participate in appointments of directors and auditors in the Annual General Meetings.</a:t>
            </a:r>
          </a:p>
          <a:p>
            <a:pPr fontAlgn="base"/>
            <a:r>
              <a:rPr lang="en-US" dirty="0" smtClean="0"/>
              <a:t>Rights to apply to the Government for ordering an investigation into the affairs of the company.</a:t>
            </a:r>
          </a:p>
          <a:p>
            <a:pPr fontAlgn="base"/>
            <a:r>
              <a:rPr lang="en-US" dirty="0" smtClean="0"/>
              <a:t>Right to apply to the Court for winding up of the company.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Rights of the Members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</TotalTime>
  <Words>332</Words>
  <Application>Microsoft Office PowerPoint</Application>
  <PresentationFormat>On-screen Show (4:3)</PresentationFormat>
  <Paragraphs>61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Meaning</vt:lpstr>
      <vt:lpstr>Who can become a member? </vt:lpstr>
      <vt:lpstr>Cont’d</vt:lpstr>
      <vt:lpstr>Modes of acquiring membership </vt:lpstr>
      <vt:lpstr>Termination of membership</vt:lpstr>
      <vt:lpstr>Cont’d</vt:lpstr>
      <vt:lpstr>Cont’d</vt:lpstr>
      <vt:lpstr>Rights of the Members </vt:lpstr>
      <vt:lpstr>Slide 10</vt:lpstr>
      <vt:lpstr>Liabilities of a Member: 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vishesh</dc:creator>
  <cp:lastModifiedBy>vishesh</cp:lastModifiedBy>
  <cp:revision>21</cp:revision>
  <dcterms:created xsi:type="dcterms:W3CDTF">2020-04-04T10:49:47Z</dcterms:created>
  <dcterms:modified xsi:type="dcterms:W3CDTF">2020-04-04T14:07:04Z</dcterms:modified>
</cp:coreProperties>
</file>