
<file path=[Content_Types].xml><?xml version="1.0" encoding="utf-8"?>
<Types xmlns="http://schemas.openxmlformats.org/package/2006/content-types">
  <Default ContentType="application/xml" Extension="xml"/>
  <Default ContentType="image/jpeg" Extension="jpe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13.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3.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6858000" cy="9144000"/>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3.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3.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3.xml"/><Relationship Id="rId3" Type="http://schemas.openxmlformats.org/officeDocument/2006/relationships/presProps" Target="presProps3.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4C3A72-E2A2-4B1B-BF86-D45799D3CD97}" type="datetimeFigureOut">
              <a:rPr lang="en-US" smtClean="0"/>
              <a:t>4/3/2020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6DAA1B-DB82-4480-9051-807BF85A2667}"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8F2C99F-D2C4-465D-BE98-5848DFF83349}" type="datetimeFigureOut">
              <a:rPr lang="en-US" smtClean="0"/>
              <a:pPr/>
              <a:t>4/3/2020</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DA56D690-98AA-4613-8289-9B8C52D0A1C5}" type="slidenum">
              <a:rPr lang="en-IN" smtClean="0"/>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F2C99F-D2C4-465D-BE98-5848DFF83349}" type="datetimeFigureOut">
              <a:rPr lang="en-US" smtClean="0"/>
              <a:pPr/>
              <a:t>4/3/2020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A56D690-98AA-4613-8289-9B8C52D0A1C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F2C99F-D2C4-465D-BE98-5848DFF83349}" type="datetimeFigureOut">
              <a:rPr lang="en-US" smtClean="0"/>
              <a:pPr/>
              <a:t>4/3/2020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A56D690-98AA-4613-8289-9B8C52D0A1C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F2C99F-D2C4-465D-BE98-5848DFF83349}" type="datetimeFigureOut">
              <a:rPr lang="en-US" smtClean="0"/>
              <a:pPr/>
              <a:t>4/3/2020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A56D690-98AA-4613-8289-9B8C52D0A1C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8F2C99F-D2C4-465D-BE98-5848DFF83349}" type="datetimeFigureOut">
              <a:rPr lang="en-US" smtClean="0"/>
              <a:pPr/>
              <a:t>4/3/2020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A56D690-98AA-4613-8289-9B8C52D0A1C5}" type="slidenum">
              <a:rPr lang="en-IN" smtClean="0"/>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8F2C99F-D2C4-465D-BE98-5848DFF83349}" type="datetimeFigureOut">
              <a:rPr lang="en-US" smtClean="0"/>
              <a:pPr/>
              <a:t>4/3/2020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A56D690-98AA-4613-8289-9B8C52D0A1C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8F2C99F-D2C4-465D-BE98-5848DFF83349}" type="datetimeFigureOut">
              <a:rPr lang="en-US" smtClean="0"/>
              <a:pPr/>
              <a:t>4/3/2020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DA56D690-98AA-4613-8289-9B8C52D0A1C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8F2C99F-D2C4-465D-BE98-5848DFF83349}" type="datetimeFigureOut">
              <a:rPr lang="en-US" smtClean="0"/>
              <a:pPr/>
              <a:t>4/3/2020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DA56D690-98AA-4613-8289-9B8C52D0A1C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8F2C99F-D2C4-465D-BE98-5848DFF83349}" type="datetimeFigureOut">
              <a:rPr lang="en-US" smtClean="0"/>
              <a:pPr/>
              <a:t>4/3/2020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DA56D690-98AA-4613-8289-9B8C52D0A1C5}" type="slidenum">
              <a:rPr lang="en-IN" smtClean="0"/>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8F2C99F-D2C4-465D-BE98-5848DFF83349}" type="datetimeFigureOut">
              <a:rPr lang="en-US" smtClean="0"/>
              <a:pPr/>
              <a:t>4/3/2020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A56D690-98AA-4613-8289-9B8C52D0A1C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8F2C99F-D2C4-465D-BE98-5848DFF83349}" type="datetimeFigureOut">
              <a:rPr lang="en-US" smtClean="0"/>
              <a:pPr/>
              <a:t>4/3/2020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A56D690-98AA-4613-8289-9B8C52D0A1C5}" type="slidenum">
              <a:rPr lang="en-IN" smtClean="0"/>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8F2C99F-D2C4-465D-BE98-5848DFF83349}" type="datetimeFigureOut">
              <a:rPr lang="en-US" smtClean="0"/>
              <a:pPr/>
              <a:t>4/3/2020</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A56D690-98AA-4613-8289-9B8C52D0A1C5}" type="slidenum">
              <a:rPr lang="en-IN" smtClean="0"/>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IN" sz="4800" u="sng" dirty="0" smtClean="0">
                <a:cs typeface="Lucida Sans Unicode" pitchFamily="34" charset="0"/>
              </a:rPr>
              <a:t>I.B.(P.G) COLLEGE, PANIPAT</a:t>
            </a:r>
            <a:endParaRPr lang="en-IN" sz="4800" u="sng" dirty="0">
              <a:cs typeface="Lucida Sans Unicode" pitchFamily="34" charset="0"/>
            </a:endParaRPr>
          </a:p>
        </p:txBody>
      </p:sp>
      <p:sp>
        <p:nvSpPr>
          <p:cNvPr id="3" name="Subtitle 2"/>
          <p:cNvSpPr>
            <a:spLocks noGrp="1"/>
          </p:cNvSpPr>
          <p:nvPr>
            <p:ph type="subTitle" idx="1"/>
          </p:nvPr>
        </p:nvSpPr>
        <p:spPr>
          <a:xfrm>
            <a:off x="1357290" y="2857496"/>
            <a:ext cx="7406640" cy="1752600"/>
          </a:xfrm>
        </p:spPr>
        <p:txBody>
          <a:bodyPr>
            <a:normAutofit/>
          </a:bodyPr>
          <a:lstStyle/>
          <a:p>
            <a:pPr algn="ctr"/>
            <a:r>
              <a:rPr lang="en-IN" sz="3600" dirty="0" smtClean="0"/>
              <a:t>SUBJECT : ENGLISH</a:t>
            </a:r>
          </a:p>
          <a:p>
            <a:pPr algn="ctr"/>
            <a:r>
              <a:rPr lang="en-IN" sz="3600" dirty="0" smtClean="0"/>
              <a:t>CLASS : B.A III</a:t>
            </a:r>
            <a:endParaRPr lang="en-IN"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sz="3600" dirty="0" smtClean="0"/>
              <a:t>GUIDELINES  FOR WRITING LETTER TO AN OFFICIAL</a:t>
            </a:r>
            <a:endParaRPr lang="en-IN" sz="3600" dirty="0"/>
          </a:p>
        </p:txBody>
      </p:sp>
      <p:sp>
        <p:nvSpPr>
          <p:cNvPr id="3" name="Content Placeholder 2"/>
          <p:cNvSpPr>
            <a:spLocks noGrp="1"/>
          </p:cNvSpPr>
          <p:nvPr>
            <p:ph idx="1"/>
          </p:nvPr>
        </p:nvSpPr>
        <p:spPr>
          <a:xfrm>
            <a:off x="1428728" y="1643050"/>
            <a:ext cx="7498080" cy="4800600"/>
          </a:xfrm>
        </p:spPr>
        <p:txBody>
          <a:bodyPr>
            <a:normAutofit fontScale="92500" lnSpcReduction="20000"/>
          </a:bodyPr>
          <a:lstStyle/>
          <a:p>
            <a:r>
              <a:rPr lang="en-IN" dirty="0" smtClean="0"/>
              <a:t>State the purpose of writing </a:t>
            </a:r>
            <a:r>
              <a:rPr lang="en-IN" dirty="0" smtClean="0"/>
              <a:t>directly. </a:t>
            </a:r>
            <a:r>
              <a:rPr lang="en-IN" dirty="0" smtClean="0"/>
              <a:t>F</a:t>
            </a:r>
            <a:r>
              <a:rPr lang="en-IN" dirty="0" smtClean="0"/>
              <a:t>or </a:t>
            </a:r>
            <a:r>
              <a:rPr lang="en-IN" dirty="0" smtClean="0"/>
              <a:t>instance complaint about frequent power break down, request to stop payment, applying for a new electricity connection, reporting a theft etc. </a:t>
            </a:r>
          </a:p>
          <a:p>
            <a:r>
              <a:rPr lang="en-IN" dirty="0" smtClean="0"/>
              <a:t>Use pleasing tone and polite </a:t>
            </a:r>
            <a:r>
              <a:rPr lang="en-IN" dirty="0" smtClean="0"/>
              <a:t>words </a:t>
            </a:r>
            <a:r>
              <a:rPr lang="en-IN" dirty="0" smtClean="0"/>
              <a:t>or </a:t>
            </a:r>
            <a:r>
              <a:rPr lang="en-IN" dirty="0" smtClean="0"/>
              <a:t>expressions.</a:t>
            </a:r>
            <a:endParaRPr lang="en-IN" dirty="0" smtClean="0"/>
          </a:p>
          <a:p>
            <a:r>
              <a:rPr lang="en-IN" dirty="0" smtClean="0"/>
              <a:t>Avoid being too </a:t>
            </a:r>
            <a:r>
              <a:rPr lang="en-IN" dirty="0" smtClean="0"/>
              <a:t>informal.</a:t>
            </a:r>
            <a:endParaRPr lang="en-IN" dirty="0" smtClean="0"/>
          </a:p>
          <a:p>
            <a:r>
              <a:rPr lang="en-IN" dirty="0" smtClean="0"/>
              <a:t>Give details of what you would like the concerned official to do for example, request for necessary action.</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LETTERS FOR PRACTICE </a:t>
            </a:r>
            <a:endParaRPr lang="en-IN" dirty="0"/>
          </a:p>
        </p:txBody>
      </p:sp>
      <p:sp>
        <p:nvSpPr>
          <p:cNvPr id="3" name="Content Placeholder 2"/>
          <p:cNvSpPr>
            <a:spLocks noGrp="1"/>
          </p:cNvSpPr>
          <p:nvPr>
            <p:ph idx="1"/>
          </p:nvPr>
        </p:nvSpPr>
        <p:spPr>
          <a:xfrm>
            <a:off x="1428728" y="1714488"/>
            <a:ext cx="7498080" cy="4800600"/>
          </a:xfrm>
        </p:spPr>
        <p:txBody>
          <a:bodyPr/>
          <a:lstStyle/>
          <a:p>
            <a:r>
              <a:rPr lang="en-IN" dirty="0" smtClean="0"/>
              <a:t>Write a letter of complaint to the SDO Telephone exchange as your landline phone has been out of order for the last week.</a:t>
            </a:r>
          </a:p>
          <a:p>
            <a:r>
              <a:rPr lang="en-IN" dirty="0" smtClean="0"/>
              <a:t>Write a letter to the chairperson of your Municipal Committee regarding the insanitary conditions in your locality, which are leading to </a:t>
            </a:r>
            <a:r>
              <a:rPr lang="en-IN" dirty="0" err="1" smtClean="0"/>
              <a:t>dengu</a:t>
            </a:r>
            <a:r>
              <a:rPr lang="en-IN" dirty="0" smtClean="0"/>
              <a:t>.</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1428728" y="785794"/>
            <a:ext cx="7497763" cy="4800600"/>
          </a:xfrm>
        </p:spPr>
        <p:txBody>
          <a:bodyPr/>
          <a:lstStyle/>
          <a:p>
            <a:r>
              <a:rPr lang="en-IN" dirty="0" smtClean="0"/>
              <a:t>Write a letter to the Superintendent of Police of your district, drawing his attention to incidents of thefts that have been taken place in the last one month and urging him to depute policeman for night time patrolling in your locality.</a:t>
            </a:r>
          </a:p>
          <a:p>
            <a:r>
              <a:rPr lang="en-IN" dirty="0" smtClean="0"/>
              <a:t> Write a letter to an insurance company making a claim for your stolen car.</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14" y="2285992"/>
            <a:ext cx="7498080" cy="1143000"/>
          </a:xfrm>
        </p:spPr>
        <p:txBody>
          <a:bodyPr>
            <a:noAutofit/>
          </a:bodyPr>
          <a:lstStyle/>
          <a:p>
            <a:pPr algn="ctr"/>
            <a:r>
              <a:rPr lang="en-IN" sz="8800" dirty="0" smtClean="0"/>
              <a:t>THANKS</a:t>
            </a:r>
            <a:endParaRPr lang="en-IN" sz="8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8" name="Shape 1038"/>
        <p:cNvGrpSpPr/>
        <p:nvPr/>
      </p:nvGrpSpPr>
      <p:grpSpPr>
        <a:xfrm>
          <a:off x="0" y="0"/>
          <a:ext cx="0" cy="0"/>
          <a:chOff x="0" y="0"/>
          <a:chExt cx="0" cy="0"/>
        </a:xfrm>
      </p:grpSpPr>
      <p:sp>
        <p:nvSpPr>
          <p:cNvPr id="1039" name="Google Shape;1039;p1"/>
          <p:cNvSpPr txBox="1"/>
          <p:nvPr>
            <p:ph type="title"/>
          </p:nvPr>
        </p:nvSpPr>
        <p:spPr>
          <a:xfrm>
            <a:off x="1357290" y="785794"/>
            <a:ext cx="74982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562214"/>
              </a:buClr>
              <a:buSzPts val="3870"/>
              <a:buFont typeface="Gill Sans"/>
              <a:buNone/>
            </a:pPr>
            <a:r>
              <a:rPr lang="en-IN" sz="3870"/>
              <a:t>TOPIC : LETTER TO AN OFFICIAL</a:t>
            </a:r>
            <a:endParaRPr sz="3870"/>
          </a:p>
        </p:txBody>
      </p:sp>
      <p:sp>
        <p:nvSpPr>
          <p:cNvPr id="1040" name="Google Shape;1040;p1"/>
          <p:cNvSpPr txBox="1"/>
          <p:nvPr>
            <p:ph idx="1" type="body"/>
          </p:nvPr>
        </p:nvSpPr>
        <p:spPr>
          <a:xfrm>
            <a:off x="1357290" y="2428868"/>
            <a:ext cx="7498200" cy="3657600"/>
          </a:xfrm>
          <a:prstGeom prst="rect">
            <a:avLst/>
          </a:prstGeom>
          <a:noFill/>
          <a:ln>
            <a:noFill/>
          </a:ln>
        </p:spPr>
        <p:txBody>
          <a:bodyPr anchorCtr="0" anchor="t" bIns="45700" lIns="91425" spcFirstLastPara="1" rIns="91425" wrap="square" tIns="45700">
            <a:noAutofit/>
          </a:bodyPr>
          <a:lstStyle/>
          <a:p>
            <a:pPr indent="-283464" lvl="0" marL="365760" rtl="0" algn="ctr">
              <a:lnSpc>
                <a:spcPct val="100000"/>
              </a:lnSpc>
              <a:spcBef>
                <a:spcPts val="0"/>
              </a:spcBef>
              <a:spcAft>
                <a:spcPts val="0"/>
              </a:spcAft>
              <a:buSzPts val="2560"/>
              <a:buNone/>
            </a:pPr>
            <a:r>
              <a:rPr lang="en-IN"/>
              <a:t>PRESENTED BY :</a:t>
            </a:r>
            <a:endParaRPr/>
          </a:p>
          <a:p>
            <a:pPr indent="-283464" lvl="0" marL="365760" rtl="0" algn="ctr">
              <a:lnSpc>
                <a:spcPct val="100000"/>
              </a:lnSpc>
              <a:spcBef>
                <a:spcPts val="600"/>
              </a:spcBef>
              <a:spcAft>
                <a:spcPts val="0"/>
              </a:spcAft>
              <a:buSzPts val="2560"/>
              <a:buNone/>
            </a:pPr>
            <a:r>
              <a:rPr lang="en-IN"/>
              <a:t>NEELAM</a:t>
            </a:r>
            <a:endParaRPr/>
          </a:p>
          <a:p>
            <a:pPr indent="-283464" lvl="0" marL="365760" rtl="0" algn="ctr">
              <a:lnSpc>
                <a:spcPct val="100000"/>
              </a:lnSpc>
              <a:spcBef>
                <a:spcPts val="600"/>
              </a:spcBef>
              <a:spcAft>
                <a:spcPts val="0"/>
              </a:spcAft>
              <a:buSzPts val="2560"/>
              <a:buNone/>
            </a:pPr>
            <a:r>
              <a:rPr lang="en-IN"/>
              <a:t>ASSOCIATE PROFESSSOR</a:t>
            </a:r>
            <a:endParaRPr/>
          </a:p>
          <a:p>
            <a:pPr indent="-283464" lvl="0" marL="365760" rtl="0" algn="ctr">
              <a:lnSpc>
                <a:spcPct val="100000"/>
              </a:lnSpc>
              <a:spcBef>
                <a:spcPts val="600"/>
              </a:spcBef>
              <a:spcAft>
                <a:spcPts val="0"/>
              </a:spcAft>
              <a:buSzPts val="2560"/>
              <a:buNone/>
            </a:pPr>
            <a:r>
              <a:rPr lang="en-IN"/>
              <a:t>I.B(P.G) COLLEGE, PANIPAT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MAIN POINTS</a:t>
            </a:r>
            <a:endParaRPr lang="en-IN" dirty="0"/>
          </a:p>
        </p:txBody>
      </p:sp>
      <p:sp>
        <p:nvSpPr>
          <p:cNvPr id="3" name="Content Placeholder 2"/>
          <p:cNvSpPr>
            <a:spLocks noGrp="1"/>
          </p:cNvSpPr>
          <p:nvPr>
            <p:ph idx="1"/>
          </p:nvPr>
        </p:nvSpPr>
        <p:spPr>
          <a:xfrm>
            <a:off x="1428728" y="2000240"/>
            <a:ext cx="7498080" cy="4214842"/>
          </a:xfrm>
        </p:spPr>
        <p:txBody>
          <a:bodyPr/>
          <a:lstStyle/>
          <a:p>
            <a:r>
              <a:rPr lang="en-IN" dirty="0" smtClean="0"/>
              <a:t>Official letter</a:t>
            </a:r>
          </a:p>
          <a:p>
            <a:r>
              <a:rPr lang="en-IN" dirty="0" smtClean="0"/>
              <a:t>Letter to an official </a:t>
            </a:r>
          </a:p>
          <a:p>
            <a:r>
              <a:rPr lang="en-IN" dirty="0" smtClean="0"/>
              <a:t>Components of letter to an official </a:t>
            </a:r>
          </a:p>
          <a:p>
            <a:r>
              <a:rPr lang="en-IN" dirty="0" smtClean="0"/>
              <a:t>Format of letter to an official </a:t>
            </a:r>
          </a:p>
          <a:p>
            <a:r>
              <a:rPr lang="en-IN" dirty="0" smtClean="0"/>
              <a:t>Guidelines for writing letter to an official</a:t>
            </a:r>
          </a:p>
          <a:p>
            <a:r>
              <a:rPr lang="en-IN" dirty="0" smtClean="0"/>
              <a:t>Letters for Practice </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28" y="285728"/>
            <a:ext cx="7498080" cy="1143000"/>
          </a:xfrm>
        </p:spPr>
        <p:txBody>
          <a:bodyPr/>
          <a:lstStyle/>
          <a:p>
            <a:pPr algn="ctr"/>
            <a:r>
              <a:rPr lang="en-IN" dirty="0" smtClean="0"/>
              <a:t>OFFICIAL LETTERS</a:t>
            </a:r>
            <a:endParaRPr lang="en-IN" dirty="0"/>
          </a:p>
        </p:txBody>
      </p:sp>
      <p:sp>
        <p:nvSpPr>
          <p:cNvPr id="3" name="Content Placeholder 2"/>
          <p:cNvSpPr>
            <a:spLocks noGrp="1"/>
          </p:cNvSpPr>
          <p:nvPr>
            <p:ph idx="1"/>
          </p:nvPr>
        </p:nvSpPr>
        <p:spPr>
          <a:xfrm>
            <a:off x="1285852" y="1500174"/>
            <a:ext cx="7498080" cy="3552836"/>
          </a:xfrm>
        </p:spPr>
        <p:txBody>
          <a:bodyPr/>
          <a:lstStyle/>
          <a:p>
            <a:pPr>
              <a:buNone/>
            </a:pPr>
            <a:r>
              <a:rPr lang="en-IN" dirty="0" smtClean="0"/>
              <a:t>Official letters can be understood under the following sub headings :</a:t>
            </a:r>
          </a:p>
          <a:p>
            <a:pPr>
              <a:buNone/>
            </a:pPr>
            <a:endParaRPr lang="en-IN" dirty="0" smtClean="0"/>
          </a:p>
          <a:p>
            <a:pPr marL="596646" indent="-514350">
              <a:buFont typeface="+mj-lt"/>
              <a:buAutoNum type="arabicPeriod"/>
            </a:pPr>
            <a:r>
              <a:rPr lang="en-IN" dirty="0" smtClean="0"/>
              <a:t>Letter to an official</a:t>
            </a:r>
          </a:p>
          <a:p>
            <a:pPr marL="596646" indent="-514350">
              <a:buFont typeface="+mj-lt"/>
              <a:buAutoNum type="arabicPeriod"/>
            </a:pPr>
            <a:r>
              <a:rPr lang="en-IN" dirty="0" smtClean="0"/>
              <a:t>Letter to an editor </a:t>
            </a:r>
          </a:p>
          <a:p>
            <a:pPr marL="596646" indent="-514350">
              <a:buFont typeface="+mj-lt"/>
              <a:buAutoNum type="arabicPeriod"/>
            </a:pPr>
            <a:r>
              <a:rPr lang="en-IN" dirty="0" smtClean="0"/>
              <a:t>Application for a job</a:t>
            </a:r>
          </a:p>
          <a:p>
            <a:pPr marL="596646" indent="-514350">
              <a:buNone/>
            </a:pP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LETTER TO AN OFFICIAL</a:t>
            </a:r>
            <a:endParaRPr lang="en-IN" dirty="0"/>
          </a:p>
        </p:txBody>
      </p:sp>
      <p:sp>
        <p:nvSpPr>
          <p:cNvPr id="3" name="Content Placeholder 2"/>
          <p:cNvSpPr>
            <a:spLocks noGrp="1"/>
          </p:cNvSpPr>
          <p:nvPr>
            <p:ph idx="1"/>
          </p:nvPr>
        </p:nvSpPr>
        <p:spPr>
          <a:xfrm>
            <a:off x="1357290" y="1857364"/>
            <a:ext cx="7498080" cy="4214842"/>
          </a:xfrm>
        </p:spPr>
        <p:txBody>
          <a:bodyPr/>
          <a:lstStyle/>
          <a:p>
            <a:pPr>
              <a:buNone/>
            </a:pPr>
            <a:r>
              <a:rPr lang="en-IN" dirty="0" smtClean="0"/>
              <a:t>A letter to an official is written by an individual or on behalf of a local association to government officers or different organisations such as telephone department, electricity board, gas company, bank, municipal committee etc.</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1" name="Shape 1041"/>
        <p:cNvGrpSpPr/>
        <p:nvPr/>
      </p:nvGrpSpPr>
      <p:grpSpPr>
        <a:xfrm>
          <a:off x="0" y="0"/>
          <a:ext cx="0" cy="0"/>
          <a:chOff x="0" y="0"/>
          <a:chExt cx="0" cy="0"/>
        </a:xfrm>
      </p:grpSpPr>
      <p:sp>
        <p:nvSpPr>
          <p:cNvPr id="1042" name="Google Shape;1042;p2"/>
          <p:cNvSpPr txBox="1"/>
          <p:nvPr>
            <p:ph type="title"/>
          </p:nvPr>
        </p:nvSpPr>
        <p:spPr>
          <a:xfrm>
            <a:off x="1435608" y="274638"/>
            <a:ext cx="74982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562214"/>
              </a:buClr>
              <a:buSzPts val="3870"/>
              <a:buFont typeface="Gill Sans"/>
              <a:buNone/>
            </a:pPr>
            <a:r>
              <a:rPr lang="en-IN" sz="3870"/>
              <a:t>COMPONENTS OF LETTER TO AN OFFICIAL</a:t>
            </a:r>
            <a:endParaRPr sz="3870"/>
          </a:p>
        </p:txBody>
      </p:sp>
      <p:sp>
        <p:nvSpPr>
          <p:cNvPr id="1043" name="Google Shape;1043;p2"/>
          <p:cNvSpPr txBox="1"/>
          <p:nvPr>
            <p:ph idx="1" type="body"/>
          </p:nvPr>
        </p:nvSpPr>
        <p:spPr>
          <a:xfrm>
            <a:off x="1142976" y="1447800"/>
            <a:ext cx="7858200" cy="4800600"/>
          </a:xfrm>
          <a:prstGeom prst="rect">
            <a:avLst/>
          </a:prstGeom>
          <a:noFill/>
          <a:ln>
            <a:noFill/>
          </a:ln>
        </p:spPr>
        <p:txBody>
          <a:bodyPr anchorCtr="0" anchor="t" bIns="45700" lIns="91425" spcFirstLastPara="1" rIns="91425" wrap="square" tIns="45700">
            <a:normAutofit/>
          </a:bodyPr>
          <a:lstStyle/>
          <a:p>
            <a:pPr indent="-283464" lvl="0" marL="365760" rtl="0" algn="l">
              <a:lnSpc>
                <a:spcPct val="100000"/>
              </a:lnSpc>
              <a:spcBef>
                <a:spcPts val="0"/>
              </a:spcBef>
              <a:spcAft>
                <a:spcPts val="0"/>
              </a:spcAft>
              <a:buSzPts val="1920"/>
              <a:buNone/>
            </a:pPr>
            <a:r>
              <a:rPr lang="en-IN" sz="2400"/>
              <a:t>Sender’s Address :  It is an important part of the letter as it 		       indicates the place from where the </a:t>
            </a:r>
            <a:endParaRPr/>
          </a:p>
          <a:p>
            <a:pPr indent="-283464" lvl="0" marL="365760" rtl="0" algn="l">
              <a:lnSpc>
                <a:spcPct val="100000"/>
              </a:lnSpc>
              <a:spcBef>
                <a:spcPts val="600"/>
              </a:spcBef>
              <a:spcAft>
                <a:spcPts val="0"/>
              </a:spcAft>
              <a:buSzPts val="1920"/>
              <a:buNone/>
            </a:pPr>
            <a:r>
              <a:rPr lang="en-IN" sz="2400"/>
              <a:t>                            letter comes. Each part of the address 			       should be on a seperate line.</a:t>
            </a:r>
            <a:endParaRPr/>
          </a:p>
          <a:p>
            <a:pPr indent="-283464" lvl="0" marL="365760" rtl="0" algn="l">
              <a:lnSpc>
                <a:spcPct val="100000"/>
              </a:lnSpc>
              <a:spcBef>
                <a:spcPts val="600"/>
              </a:spcBef>
              <a:spcAft>
                <a:spcPts val="0"/>
              </a:spcAft>
              <a:buSzPts val="1920"/>
              <a:buNone/>
            </a:pPr>
            <a:r>
              <a:rPr lang="en-IN" sz="2400"/>
              <a:t>Date                  :  It is always correct to write the date in full    </a:t>
            </a:r>
            <a:endParaRPr/>
          </a:p>
          <a:p>
            <a:pPr indent="-283464" lvl="0" marL="365760" rtl="0" algn="l">
              <a:lnSpc>
                <a:spcPct val="100000"/>
              </a:lnSpc>
              <a:spcBef>
                <a:spcPts val="600"/>
              </a:spcBef>
              <a:spcAft>
                <a:spcPts val="0"/>
              </a:spcAft>
              <a:buSzPts val="1920"/>
              <a:buNone/>
            </a:pPr>
            <a:r>
              <a:rPr lang="en-IN" sz="2400"/>
              <a:t>                            indicating the date, month and year in </a:t>
            </a:r>
            <a:endParaRPr/>
          </a:p>
          <a:p>
            <a:pPr indent="-283464" lvl="0" marL="365760" rtl="0" algn="l">
              <a:lnSpc>
                <a:spcPct val="100000"/>
              </a:lnSpc>
              <a:spcBef>
                <a:spcPts val="600"/>
              </a:spcBef>
              <a:spcAft>
                <a:spcPts val="0"/>
              </a:spcAft>
              <a:buSzPts val="1920"/>
              <a:buNone/>
            </a:pPr>
            <a:r>
              <a:rPr lang="en-IN" sz="2400"/>
              <a:t>                            any one of the following ways :</a:t>
            </a:r>
            <a:endParaRPr/>
          </a:p>
          <a:p>
            <a:pPr indent="-283464" lvl="0" marL="365760" rtl="0" algn="l">
              <a:lnSpc>
                <a:spcPct val="100000"/>
              </a:lnSpc>
              <a:spcBef>
                <a:spcPts val="600"/>
              </a:spcBef>
              <a:spcAft>
                <a:spcPts val="0"/>
              </a:spcAft>
              <a:buSzPts val="1920"/>
              <a:buNone/>
            </a:pPr>
            <a:r>
              <a:rPr lang="en-IN" sz="2400"/>
              <a:t>				2 April,  2020</a:t>
            </a:r>
            <a:endParaRPr/>
          </a:p>
          <a:p>
            <a:pPr indent="-283464" lvl="0" marL="365760" rtl="0" algn="l">
              <a:lnSpc>
                <a:spcPct val="100000"/>
              </a:lnSpc>
              <a:spcBef>
                <a:spcPts val="600"/>
              </a:spcBef>
              <a:spcAft>
                <a:spcPts val="0"/>
              </a:spcAft>
              <a:buSzPts val="1920"/>
              <a:buNone/>
            </a:pPr>
            <a:r>
              <a:rPr lang="en-IN" sz="2400"/>
              <a:t>				April 2, 2020</a:t>
            </a:r>
            <a:endParaRPr/>
          </a:p>
          <a:p>
            <a:pPr indent="-283464" lvl="0" marL="365760" rtl="0" algn="l">
              <a:lnSpc>
                <a:spcPct val="100000"/>
              </a:lnSpc>
              <a:spcBef>
                <a:spcPts val="600"/>
              </a:spcBef>
              <a:spcAft>
                <a:spcPts val="0"/>
              </a:spcAft>
              <a:buSzPts val="1920"/>
              <a:buNone/>
            </a:pPr>
            <a:r>
              <a:rPr lang="en-IN" sz="2400"/>
              <a:t>				2</a:t>
            </a:r>
            <a:r>
              <a:rPr baseline="30000" lang="en-IN" sz="2400"/>
              <a:t>nd</a:t>
            </a:r>
            <a:r>
              <a:rPr lang="en-IN" sz="2400"/>
              <a:t> April 2020</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5" name="Shape 1045"/>
        <p:cNvGrpSpPr/>
        <p:nvPr/>
      </p:nvGrpSpPr>
      <p:grpSpPr>
        <a:xfrm>
          <a:off x="0" y="0"/>
          <a:ext cx="0" cy="0"/>
          <a:chOff x="0" y="0"/>
          <a:chExt cx="0" cy="0"/>
        </a:xfrm>
      </p:grpSpPr>
      <p:sp>
        <p:nvSpPr>
          <p:cNvPr id="1046" name="Google Shape;1046;p1"/>
          <p:cNvSpPr txBox="1"/>
          <p:nvPr>
            <p:ph idx="1" type="body"/>
          </p:nvPr>
        </p:nvSpPr>
        <p:spPr>
          <a:xfrm>
            <a:off x="1142976" y="714332"/>
            <a:ext cx="7783800" cy="6143700"/>
          </a:xfrm>
          <a:prstGeom prst="rect">
            <a:avLst/>
          </a:prstGeom>
          <a:noFill/>
          <a:ln>
            <a:noFill/>
          </a:ln>
        </p:spPr>
        <p:txBody>
          <a:bodyPr anchorCtr="0" anchor="t" bIns="45700" lIns="91425" spcFirstLastPara="1" rIns="91425" wrap="square" tIns="45700">
            <a:normAutofit/>
          </a:bodyPr>
          <a:lstStyle/>
          <a:p>
            <a:pPr indent="-283464" lvl="0" marL="365760" rtl="0" algn="l">
              <a:lnSpc>
                <a:spcPct val="100000"/>
              </a:lnSpc>
              <a:spcBef>
                <a:spcPts val="0"/>
              </a:spcBef>
              <a:spcAft>
                <a:spcPts val="0"/>
              </a:spcAft>
              <a:buSzPts val="1920"/>
              <a:buNone/>
            </a:pPr>
            <a:r>
              <a:rPr lang="en-IN" sz="2400"/>
              <a:t>Receiver’s Address :  Write the designation of the receiver 			           followed by his/her complete address.</a:t>
            </a:r>
            <a:endParaRPr/>
          </a:p>
          <a:p>
            <a:pPr indent="-283464" lvl="0" marL="365760" rtl="0" algn="l">
              <a:lnSpc>
                <a:spcPct val="100000"/>
              </a:lnSpc>
              <a:spcBef>
                <a:spcPts val="600"/>
              </a:spcBef>
              <a:spcAft>
                <a:spcPts val="0"/>
              </a:spcAft>
              <a:buSzPts val="1920"/>
              <a:buNone/>
            </a:pPr>
            <a:r>
              <a:rPr lang="en-IN" sz="2400"/>
              <a:t>				Do not indent the address.</a:t>
            </a:r>
            <a:endParaRPr/>
          </a:p>
          <a:p>
            <a:pPr indent="-283464" lvl="0" marL="365760" rtl="0" algn="l">
              <a:lnSpc>
                <a:spcPct val="100000"/>
              </a:lnSpc>
              <a:spcBef>
                <a:spcPts val="600"/>
              </a:spcBef>
              <a:spcAft>
                <a:spcPts val="0"/>
              </a:spcAft>
              <a:buSzPts val="1920"/>
              <a:buNone/>
            </a:pPr>
            <a:r>
              <a:rPr lang="en-IN" sz="2400"/>
              <a:t>Subject    	        : It is a concise statement of the topic of 			the letter to draw reader’s attention to 			the main focus of the message.</a:t>
            </a:r>
            <a:endParaRPr/>
          </a:p>
          <a:p>
            <a:pPr indent="-283464" lvl="0" marL="365760" rtl="0" algn="l">
              <a:lnSpc>
                <a:spcPct val="100000"/>
              </a:lnSpc>
              <a:spcBef>
                <a:spcPts val="600"/>
              </a:spcBef>
              <a:spcAft>
                <a:spcPts val="0"/>
              </a:spcAft>
              <a:buSzPts val="1920"/>
              <a:buNone/>
            </a:pPr>
            <a:r>
              <a:rPr lang="en-IN" sz="2400"/>
              <a:t>Salutation 	        : The salutation varies according to the 			person/s addressed. It may be 				Respected Madam, Dear sir, Dear 				Madam, Dear sirs etc. </a:t>
            </a:r>
            <a:endParaRPr/>
          </a:p>
          <a:p>
            <a:pPr indent="-283464" lvl="0" marL="365760" rtl="0" algn="l">
              <a:lnSpc>
                <a:spcPct val="100000"/>
              </a:lnSpc>
              <a:spcBef>
                <a:spcPts val="600"/>
              </a:spcBef>
              <a:spcAft>
                <a:spcPts val="0"/>
              </a:spcAft>
              <a:buSzPts val="1920"/>
              <a:buNone/>
            </a:pPr>
            <a:r>
              <a:rPr lang="en-IN" sz="2400"/>
              <a:t>Body of the Letter : It forms the very soul of a letter. Divide 			your letter into paragraphs using clear 			and straight forward language.</a:t>
            </a:r>
            <a:endParaRPr/>
          </a:p>
          <a:p>
            <a:pPr indent="-283464" lvl="0" marL="365760" rtl="0" algn="l">
              <a:lnSpc>
                <a:spcPct val="100000"/>
              </a:lnSpc>
              <a:spcBef>
                <a:spcPts val="600"/>
              </a:spcBef>
              <a:spcAft>
                <a:spcPts val="0"/>
              </a:spcAft>
              <a:buSzPts val="1920"/>
              <a:buNone/>
            </a:pPr>
            <a:r>
              <a:rPr lang="en-IN" sz="2400"/>
              <a:t> </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1142984"/>
            <a:ext cx="7786742" cy="3786214"/>
          </a:xfrm>
        </p:spPr>
        <p:txBody>
          <a:bodyPr>
            <a:normAutofit/>
          </a:bodyPr>
          <a:lstStyle/>
          <a:p>
            <a:pPr>
              <a:buNone/>
            </a:pPr>
            <a:r>
              <a:rPr lang="en-IN" sz="2400" dirty="0" smtClean="0"/>
              <a:t>Concluding Sentence        :  Yours faithfully or Yours sincerely 				are the usual subscriptions.  Any 				one can be used.</a:t>
            </a:r>
          </a:p>
          <a:p>
            <a:pPr>
              <a:buNone/>
            </a:pPr>
            <a:r>
              <a:rPr lang="en-IN" sz="2400" dirty="0" smtClean="0"/>
              <a:t>Signature or Name           : Signature should be followed by 				legibly written name as it would 				enable the recipient to know to 				whom he/she should direct the 				reply.</a:t>
            </a:r>
          </a:p>
          <a:p>
            <a:pPr>
              <a:buNone/>
            </a:pPr>
            <a:endParaRPr lang="en-IN"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642918"/>
            <a:ext cx="7498080" cy="642918"/>
          </a:xfrm>
        </p:spPr>
        <p:txBody>
          <a:bodyPr>
            <a:noAutofit/>
          </a:bodyPr>
          <a:lstStyle/>
          <a:p>
            <a:r>
              <a:rPr lang="en-GB" sz="2400" b="1" dirty="0" smtClean="0">
                <a:latin typeface="Lucida Sans Unicode" pitchFamily="34" charset="0"/>
                <a:cs typeface="Lucida Sans Unicode" pitchFamily="34" charset="0"/>
              </a:rPr>
              <a:t>   FORMAT OF LETTER TO AN OFFICIAL</a:t>
            </a:r>
            <a:r>
              <a:rPr lang="en-IN" sz="3200" dirty="0" smtClean="0">
                <a:latin typeface="Lucida Sans Unicode" pitchFamily="34" charset="0"/>
                <a:cs typeface="Lucida Sans Unicode" pitchFamily="34" charset="0"/>
              </a:rPr>
              <a:t/>
            </a:r>
            <a:br>
              <a:rPr lang="en-IN" sz="3200" dirty="0" smtClean="0">
                <a:latin typeface="Lucida Sans Unicode" pitchFamily="34" charset="0"/>
                <a:cs typeface="Lucida Sans Unicode" pitchFamily="34" charset="0"/>
              </a:rPr>
            </a:br>
            <a:r>
              <a:rPr lang="en-GB" sz="3200" b="1" dirty="0" smtClean="0">
                <a:latin typeface="Lucida Sans Unicode" pitchFamily="34" charset="0"/>
                <a:cs typeface="Lucida Sans Unicode" pitchFamily="34" charset="0"/>
              </a:rPr>
              <a:t> </a:t>
            </a:r>
            <a:r>
              <a:rPr lang="en-IN" sz="3200" dirty="0" smtClean="0">
                <a:latin typeface="Lucida Sans Unicode" pitchFamily="34" charset="0"/>
                <a:cs typeface="Lucida Sans Unicode" pitchFamily="34" charset="0"/>
              </a:rPr>
              <a:t/>
            </a:r>
            <a:br>
              <a:rPr lang="en-IN" sz="3200" dirty="0" smtClean="0">
                <a:latin typeface="Lucida Sans Unicode" pitchFamily="34" charset="0"/>
                <a:cs typeface="Lucida Sans Unicode" pitchFamily="34" charset="0"/>
              </a:rPr>
            </a:br>
            <a:r>
              <a:rPr lang="en-GB" sz="3200" dirty="0" smtClean="0">
                <a:latin typeface="Lucida Sans Unicode" pitchFamily="34" charset="0"/>
                <a:cs typeface="Lucida Sans Unicode" pitchFamily="34" charset="0"/>
              </a:rPr>
              <a:t> </a:t>
            </a:r>
            <a:r>
              <a:rPr lang="en-IN" sz="3200" dirty="0" smtClean="0">
                <a:latin typeface="Lucida Sans Unicode" pitchFamily="34" charset="0"/>
                <a:cs typeface="Lucida Sans Unicode" pitchFamily="34" charset="0"/>
              </a:rPr>
              <a:t/>
            </a:r>
            <a:br>
              <a:rPr lang="en-IN" sz="3200" dirty="0" smtClean="0">
                <a:latin typeface="Lucida Sans Unicode" pitchFamily="34" charset="0"/>
                <a:cs typeface="Lucida Sans Unicode" pitchFamily="34" charset="0"/>
              </a:rPr>
            </a:br>
            <a:endParaRPr lang="en-IN" sz="3200" b="1" u="sng" dirty="0">
              <a:latin typeface="Lucida Sans Unicode" pitchFamily="34" charset="0"/>
              <a:cs typeface="Lucida Sans Unicode" pitchFamily="34" charset="0"/>
            </a:endParaRPr>
          </a:p>
        </p:txBody>
      </p:sp>
      <p:sp>
        <p:nvSpPr>
          <p:cNvPr id="1025" name="Rectangle 1"/>
          <p:cNvSpPr>
            <a:spLocks noChangeArrowheads="1"/>
          </p:cNvSpPr>
          <p:nvPr/>
        </p:nvSpPr>
        <p:spPr bwMode="auto">
          <a:xfrm>
            <a:off x="5429256" y="642918"/>
            <a:ext cx="3500430" cy="5847755"/>
          </a:xfrm>
          <a:prstGeom prst="rect">
            <a:avLst/>
          </a:prstGeom>
          <a:noFill/>
          <a:ln w="9525">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400" dirty="0" smtClean="0">
                <a:latin typeface="Calibri" pitchFamily="34" charset="0"/>
                <a:cs typeface="Times New Roman" pitchFamily="18" charset="0"/>
              </a:rPr>
              <a:t>439L</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Model Town</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Panipat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Haryana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400" dirty="0" smtClean="0">
                <a:latin typeface="Calibri" pitchFamily="34" charset="0"/>
                <a:ea typeface="Times New Roman" pitchFamily="18" charset="0"/>
                <a:cs typeface="Times New Roman" pitchFamily="18" charset="0"/>
              </a:rPr>
              <a:t>1</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April 2020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The </a:t>
            </a:r>
            <a:r>
              <a:rPr lang="en-US" sz="1400" dirty="0" smtClean="0">
                <a:latin typeface="Calibri" pitchFamily="34" charset="0"/>
                <a:ea typeface="Times New Roman" pitchFamily="18" charset="0"/>
                <a:cs typeface="Times New Roman" pitchFamily="18" charset="0"/>
              </a:rPr>
              <a:t> General Manager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400" dirty="0" smtClean="0">
                <a:latin typeface="Calibri" pitchFamily="34" charset="0"/>
                <a:cs typeface="Times New Roman" pitchFamily="18" charset="0"/>
              </a:rPr>
              <a:t>Haryana State Transport Corporation</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Chandigarh</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Subject:…………………………………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400" dirty="0" smtClean="0">
                <a:latin typeface="Calibri" pitchFamily="34" charset="0"/>
                <a:cs typeface="Times New Roman" pitchFamily="18" charset="0"/>
              </a:rPr>
              <a:t>Respected Sir</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r>
              <a:rPr kumimoji="0" lang="en-GB"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Yours truly</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Speech Bubble: Rectangle with Corners Rounded 5"/>
          <p:cNvSpPr>
            <a:spLocks noChangeArrowheads="1"/>
          </p:cNvSpPr>
          <p:nvPr/>
        </p:nvSpPr>
        <p:spPr bwMode="auto">
          <a:xfrm>
            <a:off x="1785918" y="642918"/>
            <a:ext cx="1598613" cy="571504"/>
          </a:xfrm>
          <a:prstGeom prst="wedgeRoundRectCallout">
            <a:avLst>
              <a:gd name="adj1" fmla="val 54282"/>
              <a:gd name="adj2" fmla="val 101171"/>
              <a:gd name="adj3" fmla="val 16667"/>
            </a:avLst>
          </a:prstGeom>
          <a:solidFill>
            <a:srgbClr val="4472C4"/>
          </a:solidFill>
          <a:ln w="12700">
            <a:solidFill>
              <a:srgbClr val="1F376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dirty="0" smtClean="0">
                <a:ln>
                  <a:noFill/>
                </a:ln>
                <a:solidFill>
                  <a:schemeClr val="bg1"/>
                </a:solidFill>
                <a:effectLst/>
                <a:latin typeface="Calibri" pitchFamily="34" charset="0"/>
                <a:cs typeface="Arial" pitchFamily="34" charset="0"/>
              </a:rPr>
              <a:t>Sender's Address</a:t>
            </a:r>
            <a:endParaRPr kumimoji="0" lang="en-US"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27" name="Rectangle 3"/>
          <p:cNvSpPr>
            <a:spLocks noChangeArrowheads="1"/>
          </p:cNvSpPr>
          <p:nvPr/>
        </p:nvSpPr>
        <p:spPr bwMode="auto">
          <a:xfrm>
            <a:off x="3500430" y="642918"/>
            <a:ext cx="1000132" cy="954107"/>
          </a:xfrm>
          <a:prstGeom prst="rect">
            <a:avLst/>
          </a:prstGeom>
          <a:noFill/>
          <a:ln w="9525">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1"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H.No</a:t>
            </a:r>
            <a:r>
              <a:rPr kumimoji="0" lang="en-GB"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Locality</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City</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State</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Left Arrow 10"/>
          <p:cNvSpPr/>
          <p:nvPr/>
        </p:nvSpPr>
        <p:spPr>
          <a:xfrm>
            <a:off x="4714876" y="785794"/>
            <a:ext cx="642942"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Left Arrow 11"/>
          <p:cNvSpPr/>
          <p:nvPr/>
        </p:nvSpPr>
        <p:spPr>
          <a:xfrm>
            <a:off x="4714876" y="1000108"/>
            <a:ext cx="642942"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Left Arrow 12"/>
          <p:cNvSpPr/>
          <p:nvPr/>
        </p:nvSpPr>
        <p:spPr>
          <a:xfrm>
            <a:off x="4714876" y="1214422"/>
            <a:ext cx="642942"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Left Arrow 14"/>
          <p:cNvSpPr/>
          <p:nvPr/>
        </p:nvSpPr>
        <p:spPr>
          <a:xfrm>
            <a:off x="4714876" y="1428736"/>
            <a:ext cx="642942"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Left Arrow 15"/>
          <p:cNvSpPr/>
          <p:nvPr/>
        </p:nvSpPr>
        <p:spPr>
          <a:xfrm>
            <a:off x="4714876" y="2071678"/>
            <a:ext cx="642942"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Left Arrow 16"/>
          <p:cNvSpPr/>
          <p:nvPr/>
        </p:nvSpPr>
        <p:spPr>
          <a:xfrm>
            <a:off x="4714876" y="2500306"/>
            <a:ext cx="642942"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Left Arrow 17"/>
          <p:cNvSpPr/>
          <p:nvPr/>
        </p:nvSpPr>
        <p:spPr>
          <a:xfrm>
            <a:off x="4714876" y="2285992"/>
            <a:ext cx="642942"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31" name="Speech Bubble: Rectangle with Corners Rounded 2"/>
          <p:cNvSpPr>
            <a:spLocks noChangeArrowheads="1"/>
          </p:cNvSpPr>
          <p:nvPr/>
        </p:nvSpPr>
        <p:spPr bwMode="auto">
          <a:xfrm>
            <a:off x="4572000" y="1643050"/>
            <a:ext cx="571504" cy="285752"/>
          </a:xfrm>
          <a:prstGeom prst="wedgeRoundRectCallout">
            <a:avLst>
              <a:gd name="adj1" fmla="val 103514"/>
              <a:gd name="adj2" fmla="val 5463"/>
              <a:gd name="adj3" fmla="val 16667"/>
            </a:avLst>
          </a:prstGeom>
          <a:solidFill>
            <a:srgbClr val="4472C4"/>
          </a:solidFill>
          <a:ln w="12700">
            <a:solidFill>
              <a:srgbClr val="1F376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dirty="0" smtClean="0">
                <a:ln>
                  <a:noFill/>
                </a:ln>
                <a:solidFill>
                  <a:schemeClr val="bg1"/>
                </a:solidFill>
                <a:effectLst/>
                <a:latin typeface="Calibri" pitchFamily="34" charset="0"/>
                <a:cs typeface="Arial" pitchFamily="34" charset="0"/>
              </a:rPr>
              <a:t>Date</a:t>
            </a:r>
            <a:endParaRPr kumimoji="0" lang="en-US"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2" name="Text Box 34"/>
          <p:cNvSpPr txBox="1">
            <a:spLocks noChangeArrowheads="1"/>
          </p:cNvSpPr>
          <p:nvPr/>
        </p:nvSpPr>
        <p:spPr bwMode="auto">
          <a:xfrm>
            <a:off x="2214546" y="2000240"/>
            <a:ext cx="2428892" cy="78581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IN" sz="1400" b="1" i="0" u="none" strike="noStrike" cap="none" normalizeH="0" baseline="0" dirty="0" smtClean="0">
                <a:ln>
                  <a:noFill/>
                </a:ln>
                <a:solidFill>
                  <a:schemeClr val="tx1"/>
                </a:solidFill>
                <a:effectLst/>
                <a:latin typeface="Calibri" pitchFamily="34" charset="0"/>
                <a:cs typeface="Arial" pitchFamily="34" charset="0"/>
              </a:rPr>
              <a:t>Designation</a:t>
            </a:r>
            <a:r>
              <a:rPr kumimoji="0" lang="en-IN" sz="1400" b="1" i="0" u="none" strike="noStrike" cap="none" normalizeH="0" dirty="0" smtClean="0">
                <a:ln>
                  <a:noFill/>
                </a:ln>
                <a:solidFill>
                  <a:schemeClr val="tx1"/>
                </a:solidFill>
                <a:effectLst/>
                <a:latin typeface="Calibri" pitchFamily="34" charset="0"/>
                <a:cs typeface="Arial" pitchFamily="34" charset="0"/>
              </a:rPr>
              <a:t> of the officer</a:t>
            </a:r>
            <a:r>
              <a:rPr kumimoji="0" lang="en-IN" sz="1400" b="1" i="0" u="none" strike="noStrike" cap="none" normalizeH="0" baseline="0" dirty="0" smtClean="0">
                <a:ln>
                  <a:noFill/>
                </a:ln>
                <a:solidFill>
                  <a:schemeClr val="tx1"/>
                </a:solidFill>
                <a:effectLst/>
                <a:latin typeface="Calibri" pitchFamily="34" charset="0"/>
                <a:cs typeface="Arial" pitchFamily="34" charset="0"/>
              </a:rPr>
              <a:t> </a:t>
            </a:r>
          </a:p>
          <a:p>
            <a:pPr marL="0" marR="0" lvl="0" indent="0" algn="r" defTabSz="914400" rtl="0" eaLnBrk="1" fontAlgn="base" latinLnBrk="0" hangingPunct="1">
              <a:lnSpc>
                <a:spcPct val="100000"/>
              </a:lnSpc>
              <a:spcBef>
                <a:spcPct val="0"/>
              </a:spcBef>
              <a:spcAft>
                <a:spcPct val="0"/>
              </a:spcAft>
              <a:buClrTx/>
              <a:buSzTx/>
              <a:buFontTx/>
              <a:buNone/>
              <a:tabLst/>
            </a:pPr>
            <a:r>
              <a:rPr kumimoji="0" lang="en-IN" sz="1400" b="1" i="0" u="none" strike="noStrike" cap="none" normalizeH="0" baseline="0" dirty="0" smtClean="0">
                <a:ln>
                  <a:noFill/>
                </a:ln>
                <a:solidFill>
                  <a:schemeClr val="tx1"/>
                </a:solidFill>
                <a:effectLst/>
                <a:latin typeface="Calibri" pitchFamily="34" charset="0"/>
                <a:cs typeface="Arial" pitchFamily="34" charset="0"/>
              </a:rPr>
              <a:t>Name</a:t>
            </a:r>
            <a:r>
              <a:rPr kumimoji="0" lang="en-IN" sz="1400" b="1" i="0" u="none" strike="noStrike" cap="none" normalizeH="0" dirty="0" smtClean="0">
                <a:ln>
                  <a:noFill/>
                </a:ln>
                <a:solidFill>
                  <a:schemeClr val="tx1"/>
                </a:solidFill>
                <a:effectLst/>
                <a:latin typeface="Calibri" pitchFamily="34" charset="0"/>
                <a:cs typeface="Arial" pitchFamily="34" charset="0"/>
              </a:rPr>
              <a:t> of the office</a:t>
            </a:r>
            <a:endParaRPr kumimoji="0" lang="en-IN" sz="1400" b="1" i="0" u="none" strike="noStrike" cap="none" normalizeH="0" baseline="0" dirty="0" smtClean="0">
              <a:ln>
                <a:noFill/>
              </a:ln>
              <a:solidFill>
                <a:schemeClr val="tx1"/>
              </a:solidFill>
              <a:effectLst/>
              <a:latin typeface="Calibri" pitchFamily="34" charset="0"/>
              <a:cs typeface="Arial" pitchFamily="34" charset="0"/>
            </a:endParaRPr>
          </a:p>
          <a:p>
            <a:pPr marL="0" marR="0" lvl="0" indent="0" algn="r" defTabSz="914400" rtl="0" eaLnBrk="1" fontAlgn="base" latinLnBrk="0" hangingPunct="1">
              <a:lnSpc>
                <a:spcPct val="100000"/>
              </a:lnSpc>
              <a:spcBef>
                <a:spcPct val="0"/>
              </a:spcBef>
              <a:spcAft>
                <a:spcPts val="1000"/>
              </a:spcAft>
              <a:buClrTx/>
              <a:buSzTx/>
              <a:buFontTx/>
              <a:buNone/>
              <a:tabLst/>
            </a:pPr>
            <a:r>
              <a:rPr kumimoji="0" lang="en-IN" sz="1400" b="1" i="0" u="none" strike="noStrike" cap="none" normalizeH="0" baseline="0" dirty="0" smtClean="0">
                <a:ln>
                  <a:noFill/>
                </a:ln>
                <a:solidFill>
                  <a:schemeClr val="tx1"/>
                </a:solidFill>
                <a:effectLst/>
                <a:latin typeface="Calibri" pitchFamily="34" charset="0"/>
                <a:cs typeface="Arial" pitchFamily="34" charset="0"/>
              </a:rPr>
              <a:t>Place </a:t>
            </a:r>
            <a:r>
              <a:rPr lang="en-IN" sz="1400" b="1" dirty="0" smtClean="0">
                <a:latin typeface="Calibri" pitchFamily="34" charset="0"/>
                <a:cs typeface="Arial" pitchFamily="34" charset="0"/>
              </a:rPr>
              <a:t>where office is situated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3" name="Speech Bubble: Rectangle with Corners Rounded 7"/>
          <p:cNvSpPr>
            <a:spLocks noChangeArrowheads="1"/>
          </p:cNvSpPr>
          <p:nvPr/>
        </p:nvSpPr>
        <p:spPr bwMode="auto">
          <a:xfrm>
            <a:off x="571472" y="1357298"/>
            <a:ext cx="1785950" cy="357190"/>
          </a:xfrm>
          <a:prstGeom prst="wedgeRoundRectCallout">
            <a:avLst>
              <a:gd name="adj1" fmla="val 47528"/>
              <a:gd name="adj2" fmla="val 133991"/>
              <a:gd name="adj3" fmla="val 16667"/>
            </a:avLst>
          </a:prstGeom>
          <a:solidFill>
            <a:srgbClr val="4472C4"/>
          </a:solidFill>
          <a:ln w="12700">
            <a:solidFill>
              <a:srgbClr val="1F3763"/>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400" b="1" i="0" u="none" strike="noStrike" cap="none" normalizeH="0" baseline="0" dirty="0" smtClean="0">
                <a:ln>
                  <a:noFill/>
                </a:ln>
                <a:solidFill>
                  <a:schemeClr val="bg1"/>
                </a:solidFill>
                <a:effectLst/>
                <a:latin typeface="Calibri" pitchFamily="34" charset="0"/>
                <a:cs typeface="Arial" pitchFamily="34" charset="0"/>
              </a:rPr>
              <a:t>Receiver's Address</a:t>
            </a:r>
            <a:endParaRPr kumimoji="0" lang="en-US"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5" name="Speech Bubble: Rectangle with Corners Rounded 6"/>
          <p:cNvSpPr>
            <a:spLocks noChangeArrowheads="1"/>
          </p:cNvSpPr>
          <p:nvPr/>
        </p:nvSpPr>
        <p:spPr bwMode="auto">
          <a:xfrm>
            <a:off x="2857488" y="4071942"/>
            <a:ext cx="2038350" cy="1100135"/>
          </a:xfrm>
          <a:prstGeom prst="wedgeRoundRectCallout">
            <a:avLst>
              <a:gd name="adj1" fmla="val 74681"/>
              <a:gd name="adj2" fmla="val -34755"/>
              <a:gd name="adj3" fmla="val 16667"/>
            </a:avLst>
          </a:prstGeom>
          <a:solidFill>
            <a:srgbClr val="4472C4"/>
          </a:solidFill>
          <a:ln w="12700">
            <a:solidFill>
              <a:srgbClr val="1F3763"/>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800" b="1" i="0" u="none" strike="noStrike" cap="none" normalizeH="0" baseline="0" smtClean="0">
                <a:ln>
                  <a:noFill/>
                </a:ln>
                <a:solidFill>
                  <a:schemeClr val="bg1"/>
                </a:solidFill>
                <a:effectLst/>
                <a:latin typeface="Calibri" pitchFamily="34" charset="0"/>
                <a:cs typeface="Arial" pitchFamily="34" charset="0"/>
              </a:rPr>
              <a:t>Body of the letter</a:t>
            </a:r>
            <a:endParaRPr kumimoji="0" lang="en-US" sz="1800" b="0" i="0" u="none" strike="noStrike" cap="none" normalizeH="0" baseline="0" smtClean="0">
              <a:ln>
                <a:noFill/>
              </a:ln>
              <a:solidFill>
                <a:schemeClr val="bg1"/>
              </a:solidFill>
              <a:effectLst/>
              <a:latin typeface="Arial" pitchFamily="34" charset="0"/>
              <a:cs typeface="Arial" pitchFamily="34" charset="0"/>
            </a:endParaRPr>
          </a:p>
        </p:txBody>
      </p:sp>
      <p:sp>
        <p:nvSpPr>
          <p:cNvPr id="1036" name="Speech Bubble: Rectangle with Corners Rounded 6"/>
          <p:cNvSpPr>
            <a:spLocks noChangeArrowheads="1"/>
          </p:cNvSpPr>
          <p:nvPr/>
        </p:nvSpPr>
        <p:spPr bwMode="auto">
          <a:xfrm>
            <a:off x="3786182" y="3429000"/>
            <a:ext cx="1303318" cy="420700"/>
          </a:xfrm>
          <a:prstGeom prst="wedgeRoundRectCallout">
            <a:avLst>
              <a:gd name="adj1" fmla="val 74681"/>
              <a:gd name="adj2" fmla="val -34755"/>
              <a:gd name="adj3" fmla="val 16667"/>
            </a:avLst>
          </a:prstGeom>
          <a:solidFill>
            <a:srgbClr val="4472C4"/>
          </a:solidFill>
          <a:ln w="12700">
            <a:solidFill>
              <a:srgbClr val="1F3763"/>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800" b="1" i="0" u="none" strike="noStrike" cap="none" normalizeH="0" baseline="0" dirty="0" smtClean="0">
                <a:ln>
                  <a:noFill/>
                </a:ln>
                <a:solidFill>
                  <a:schemeClr val="bg1"/>
                </a:solidFill>
                <a:effectLst/>
                <a:latin typeface="Calibri" pitchFamily="34" charset="0"/>
                <a:cs typeface="Arial" pitchFamily="34" charset="0"/>
              </a:rPr>
              <a:t>Salutation</a:t>
            </a:r>
            <a:endParaRPr kumimoji="0" lang="en-US"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27" name="Speech Bubble: Rectangle with Corners Rounded 6"/>
          <p:cNvSpPr>
            <a:spLocks noChangeArrowheads="1"/>
          </p:cNvSpPr>
          <p:nvPr/>
        </p:nvSpPr>
        <p:spPr bwMode="auto">
          <a:xfrm>
            <a:off x="4214810" y="3000372"/>
            <a:ext cx="1000132" cy="357190"/>
          </a:xfrm>
          <a:prstGeom prst="wedgeRoundRectCallout">
            <a:avLst>
              <a:gd name="adj1" fmla="val 74681"/>
              <a:gd name="adj2" fmla="val -34755"/>
              <a:gd name="adj3" fmla="val 16667"/>
            </a:avLst>
          </a:prstGeom>
          <a:solidFill>
            <a:srgbClr val="4472C4"/>
          </a:solidFill>
          <a:ln w="12700">
            <a:solidFill>
              <a:srgbClr val="1F3763"/>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800" b="1" i="0" u="none" strike="noStrike" cap="none" normalizeH="0" baseline="0" dirty="0" smtClean="0">
                <a:ln>
                  <a:noFill/>
                </a:ln>
                <a:solidFill>
                  <a:schemeClr val="bg1"/>
                </a:solidFill>
                <a:effectLst/>
                <a:latin typeface="Calibri" pitchFamily="34" charset="0"/>
                <a:cs typeface="Arial" pitchFamily="34" charset="0"/>
              </a:rPr>
              <a:t>Subject</a:t>
            </a:r>
            <a:endParaRPr kumimoji="0" lang="en-US"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28" name="Speech Bubble: Rectangle with Corners Rounded 6"/>
          <p:cNvSpPr>
            <a:spLocks noChangeArrowheads="1"/>
          </p:cNvSpPr>
          <p:nvPr/>
        </p:nvSpPr>
        <p:spPr bwMode="auto">
          <a:xfrm>
            <a:off x="2857488" y="6215082"/>
            <a:ext cx="2071702" cy="420700"/>
          </a:xfrm>
          <a:prstGeom prst="wedgeRoundRectCallout">
            <a:avLst>
              <a:gd name="adj1" fmla="val 74681"/>
              <a:gd name="adj2" fmla="val -34755"/>
              <a:gd name="adj3" fmla="val 16667"/>
            </a:avLst>
          </a:prstGeom>
          <a:solidFill>
            <a:srgbClr val="4472C4"/>
          </a:solidFill>
          <a:ln w="12700">
            <a:solidFill>
              <a:srgbClr val="1F3763"/>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800" b="1" i="0" u="none" strike="noStrike" cap="none" normalizeH="0" baseline="0" dirty="0" smtClean="0">
                <a:ln>
                  <a:noFill/>
                </a:ln>
                <a:solidFill>
                  <a:schemeClr val="bg1"/>
                </a:solidFill>
                <a:effectLst/>
                <a:latin typeface="Calibri" pitchFamily="34" charset="0"/>
                <a:cs typeface="Arial" pitchFamily="34" charset="0"/>
              </a:rPr>
              <a:t>Signature</a:t>
            </a:r>
            <a:r>
              <a:rPr kumimoji="0" lang="en-US" sz="1800" b="1" i="0" u="none" strike="noStrike" cap="none" normalizeH="0" dirty="0" smtClean="0">
                <a:ln>
                  <a:noFill/>
                </a:ln>
                <a:solidFill>
                  <a:schemeClr val="bg1"/>
                </a:solidFill>
                <a:effectLst/>
                <a:latin typeface="Calibri" pitchFamily="34" charset="0"/>
                <a:cs typeface="Arial" pitchFamily="34" charset="0"/>
              </a:rPr>
              <a:t> &amp; Name</a:t>
            </a:r>
            <a:endParaRPr kumimoji="0" lang="en-US"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29" name="Speech Bubble: Rectangle with Corners Rounded 7"/>
          <p:cNvSpPr>
            <a:spLocks noChangeArrowheads="1"/>
          </p:cNvSpPr>
          <p:nvPr/>
        </p:nvSpPr>
        <p:spPr bwMode="auto">
          <a:xfrm>
            <a:off x="3857620" y="5429264"/>
            <a:ext cx="1500197" cy="357190"/>
          </a:xfrm>
          <a:prstGeom prst="wedgeRoundRectCallout">
            <a:avLst>
              <a:gd name="adj1" fmla="val 47528"/>
              <a:gd name="adj2" fmla="val 133991"/>
              <a:gd name="adj3" fmla="val 16667"/>
            </a:avLst>
          </a:prstGeom>
          <a:solidFill>
            <a:srgbClr val="4472C4"/>
          </a:solidFill>
          <a:ln w="12700">
            <a:solidFill>
              <a:srgbClr val="1F3763"/>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en-IN" sz="1400" b="1" dirty="0" smtClean="0">
                <a:solidFill>
                  <a:schemeClr val="bg1"/>
                </a:solidFill>
                <a:latin typeface="Calibri" pitchFamily="34" charset="0"/>
                <a:cs typeface="Arial" pitchFamily="34" charset="0"/>
              </a:rPr>
              <a:t>Subscription</a:t>
            </a:r>
            <a:endParaRPr kumimoji="0" lang="en-US" sz="18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