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3" Type="http://schemas.openxmlformats.org/officeDocument/2006/relationships/slide" Target="slides/slide2.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tableStyles" Target="tableStyles.xml" /><Relationship Id="rId2" Type="http://schemas.openxmlformats.org/officeDocument/2006/relationships/slide" Target="slides/slide1.xml" /><Relationship Id="rId16" Type="http://schemas.openxmlformats.org/officeDocument/2006/relationships/theme" Target="theme/theme1.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5" Type="http://schemas.openxmlformats.org/officeDocument/2006/relationships/slide" Target="slides/slide4.xml" /><Relationship Id="rId15" Type="http://schemas.openxmlformats.org/officeDocument/2006/relationships/viewProps" Target="viewProps.xml" /><Relationship Id="rId10" Type="http://schemas.openxmlformats.org/officeDocument/2006/relationships/slide" Target="slides/slide9.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presProps" Target="presProps.xml" /></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 /><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en-US"/>
              <a:t>Click to edit Master title style</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48A87A34-81AB-432B-8DAE-1953F412C126}" type="datetimeFigureOut">
              <a:rPr lang="en-US" dirty="0"/>
              <a:t>4/12/2020</a:t>
            </a:fld>
            <a:endParaRPr lang="en-US" dirty="0"/>
          </a:p>
        </p:txBody>
      </p:sp>
      <p:sp>
        <p:nvSpPr>
          <p:cNvPr id="5" name="Footer Placeholder 4"/>
          <p:cNvSpPr>
            <a:spLocks noGrp="1"/>
          </p:cNvSpPr>
          <p:nvPr>
            <p:ph type="ftr" sz="quarter" idx="11"/>
          </p:nvPr>
        </p:nvSpPr>
        <p:spPr>
          <a:xfrm>
            <a:off x="1876424" y="5410201"/>
            <a:ext cx="5124886" cy="365125"/>
          </a:xfrm>
        </p:spPr>
        <p:txBody>
          <a:bodyPr/>
          <a:lstStyle/>
          <a:p>
            <a:endParaRPr lang="en-US" dirty="0"/>
          </a:p>
        </p:txBody>
      </p:sp>
      <p:sp>
        <p:nvSpPr>
          <p:cNvPr id="6" name="Slide Number Placeholder 5"/>
          <p:cNvSpPr>
            <a:spLocks noGrp="1"/>
          </p:cNvSpPr>
          <p:nvPr>
            <p:ph type="sldNum" sz="quarter" idx="12"/>
          </p:nvPr>
        </p:nvSpPr>
        <p:spPr>
          <a:xfrm>
            <a:off x="9896911" y="5410199"/>
            <a:ext cx="771089"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en-US"/>
              <a:t>Click icon to add picture</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4/12/2020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4/12/2020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4/12/2020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4/12/2020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en-US"/>
              <a:t>Click to edit Master title style</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4/12/2020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4/12/2020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4/12/2020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4/12/2020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4/12/2020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4/12/2020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4/12/2020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en-US"/>
              <a:t>Click to edit Master title style</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41410" y="3073397"/>
            <a:ext cx="4878391" cy="27178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3073397"/>
            <a:ext cx="4875210" cy="27178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4/12/2020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4/12/2020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4/12/2020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4/12/2020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4/12/2020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13" Type="http://schemas.openxmlformats.org/officeDocument/2006/relationships/slideLayout" Target="../slideLayouts/slideLayout13.xml" /><Relationship Id="rId18" Type="http://schemas.openxmlformats.org/officeDocument/2006/relationships/theme" Target="../theme/theme1.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slideLayout" Target="../slideLayouts/slideLayout12.xml" /><Relationship Id="rId17" Type="http://schemas.openxmlformats.org/officeDocument/2006/relationships/slideLayout" Target="../slideLayouts/slideLayout17.xml" /><Relationship Id="rId2" Type="http://schemas.openxmlformats.org/officeDocument/2006/relationships/slideLayout" Target="../slideLayouts/slideLayout2.xml" /><Relationship Id="rId16" Type="http://schemas.openxmlformats.org/officeDocument/2006/relationships/slideLayout" Target="../slideLayouts/slideLayout16.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5" Type="http://schemas.openxmlformats.org/officeDocument/2006/relationships/slideLayout" Target="../slideLayouts/slideLayout15.xml" /><Relationship Id="rId10" Type="http://schemas.openxmlformats.org/officeDocument/2006/relationships/slideLayout" Target="../slideLayouts/slideLayout10.xml" /><Relationship Id="rId19" Type="http://schemas.openxmlformats.org/officeDocument/2006/relationships/image" Target="../media/image2.png" /><Relationship Id="rId4" Type="http://schemas.openxmlformats.org/officeDocument/2006/relationships/slideLayout" Target="../slideLayouts/slideLayout4.xml" /><Relationship Id="rId9" Type="http://schemas.openxmlformats.org/officeDocument/2006/relationships/slideLayout" Target="../slideLayouts/slideLayout9.xml" /><Relationship Id="rId14" Type="http://schemas.openxmlformats.org/officeDocument/2006/relationships/slideLayout" Target="../slideLayouts/slideLayout14.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4/12/2020</a:t>
            </a:fld>
            <a:endParaRPr lang="en-US" dirty="0"/>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6857B3-971E-8E43-A8C4-AA8D8F38D18E}"/>
              </a:ext>
            </a:extLst>
          </p:cNvPr>
          <p:cNvSpPr>
            <a:spLocks noGrp="1"/>
          </p:cNvSpPr>
          <p:nvPr>
            <p:ph type="ctrTitle"/>
          </p:nvPr>
        </p:nvSpPr>
        <p:spPr/>
        <p:txBody>
          <a:bodyPr/>
          <a:lstStyle/>
          <a:p>
            <a:r>
              <a:rPr lang="en-US"/>
              <a:t>         I. B. PG College </a:t>
            </a:r>
            <a:br>
              <a:rPr lang="en-US"/>
            </a:br>
            <a:r>
              <a:rPr lang="en-US"/>
              <a:t>               Panipat </a:t>
            </a:r>
          </a:p>
        </p:txBody>
      </p:sp>
    </p:spTree>
    <p:extLst>
      <p:ext uri="{BB962C8B-B14F-4D97-AF65-F5344CB8AC3E}">
        <p14:creationId xmlns:p14="http://schemas.microsoft.com/office/powerpoint/2010/main" val="8386776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BCC5A90-5650-934B-8C19-0C838EE44FCF}"/>
              </a:ext>
            </a:extLst>
          </p:cNvPr>
          <p:cNvSpPr>
            <a:spLocks noGrp="1"/>
          </p:cNvSpPr>
          <p:nvPr>
            <p:ph idx="1"/>
          </p:nvPr>
        </p:nvSpPr>
        <p:spPr>
          <a:xfrm>
            <a:off x="0" y="0"/>
            <a:ext cx="12192000" cy="6858000"/>
          </a:xfrm>
        </p:spPr>
        <p:txBody>
          <a:bodyPr>
            <a:normAutofit/>
          </a:bodyPr>
          <a:lstStyle/>
          <a:p>
            <a:pPr fontAlgn="base"/>
            <a:r>
              <a:rPr lang="en-US" sz="4000">
                <a:effectLst/>
                <a:latin typeface="inherit"/>
                <a:ea typeface="Times New Roman" panose="02020603050405020304" pitchFamily="18" charset="0"/>
                <a:cs typeface="Arial" panose="020B0604020202020204" pitchFamily="34" charset="0"/>
              </a:rPr>
              <a:t>But when the beloved kills the flea despite the speaker’s protestations (and probably as a deliberate move to squash his argument, as well), he turns his argument on its head and claims that despite the high-minded and sacred ideals he has just been invoking, killing the flea did not really impugn his beloved’s honor—and despite the high-minded and sacred ideals she has invoked in refusing to sleep with him, doing so would not impugn her honor either.</a:t>
            </a:r>
            <a:endParaRPr lang="en-US" sz="400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7344059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8DD050D-246B-0E46-96B1-80D31A55AFAB}"/>
              </a:ext>
            </a:extLst>
          </p:cNvPr>
          <p:cNvSpPr>
            <a:spLocks noGrp="1"/>
          </p:cNvSpPr>
          <p:nvPr>
            <p:ph idx="1"/>
          </p:nvPr>
        </p:nvSpPr>
        <p:spPr>
          <a:xfrm>
            <a:off x="0" y="0"/>
            <a:ext cx="12192000" cy="6858000"/>
          </a:xfrm>
        </p:spPr>
        <p:txBody>
          <a:bodyPr>
            <a:noAutofit/>
          </a:bodyPr>
          <a:lstStyle/>
          <a:p>
            <a:pPr fontAlgn="base"/>
            <a:r>
              <a:rPr lang="en-US" sz="3200">
                <a:effectLst/>
                <a:latin typeface="Arial" panose="020B0604020202020204" pitchFamily="34" charset="0"/>
                <a:ea typeface="Times New Roman" panose="02020603050405020304" pitchFamily="18" charset="0"/>
              </a:rPr>
              <a:t>This poem is the cleverest of a long line of sixteenth-century love poems using the flea as an erotic image, a genre derived from an older poem of Ovid. Donne’s poise of hinting at the erotic without ever explicitly referring to sex, while at the same time leaving no doubt as to exactly what he means, is as much a source of the poem’s humor as the silly image of the flea is; the idea that being bitten by a flea would represent “sin, or shame, or loss of maidenhead” gets the point across with a neat conciseness and clarity that Donne’s later religious lyrics never attained.</a:t>
            </a:r>
            <a:endParaRPr lang="en-US" sz="320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0485297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ACC4D84-6EA3-9245-B601-B13B60FC6CA8}"/>
              </a:ext>
            </a:extLst>
          </p:cNvPr>
          <p:cNvSpPr>
            <a:spLocks noGrp="1"/>
          </p:cNvSpPr>
          <p:nvPr>
            <p:ph idx="1"/>
          </p:nvPr>
        </p:nvSpPr>
        <p:spPr>
          <a:xfrm>
            <a:off x="0" y="134697"/>
            <a:ext cx="12192000" cy="6908030"/>
          </a:xfrm>
        </p:spPr>
        <p:txBody>
          <a:bodyPr>
            <a:normAutofit/>
          </a:bodyPr>
          <a:lstStyle/>
          <a:p>
            <a:endParaRPr lang="en-US" sz="4400"/>
          </a:p>
          <a:p>
            <a:pPr marL="0" indent="0">
              <a:buNone/>
            </a:pPr>
            <a:endParaRPr lang="en-US" sz="4400"/>
          </a:p>
          <a:p>
            <a:pPr marL="0" indent="0">
              <a:buNone/>
            </a:pPr>
            <a:r>
              <a:rPr lang="en-US" sz="4400"/>
              <a:t>                       Thanks For Watching</a:t>
            </a:r>
          </a:p>
        </p:txBody>
      </p:sp>
    </p:spTree>
    <p:extLst>
      <p:ext uri="{BB962C8B-B14F-4D97-AF65-F5344CB8AC3E}">
        <p14:creationId xmlns:p14="http://schemas.microsoft.com/office/powerpoint/2010/main" val="21704937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9B15E2-19A5-4549-9FE1-ECEDB5E67947}"/>
              </a:ext>
            </a:extLst>
          </p:cNvPr>
          <p:cNvSpPr>
            <a:spLocks noGrp="1"/>
          </p:cNvSpPr>
          <p:nvPr>
            <p:ph type="title"/>
          </p:nvPr>
        </p:nvSpPr>
        <p:spPr/>
        <p:txBody>
          <a:bodyPr/>
          <a:lstStyle/>
          <a:p>
            <a:r>
              <a:rPr lang="en-US"/>
              <a:t>Presented by </a:t>
            </a:r>
          </a:p>
        </p:txBody>
      </p:sp>
      <p:sp>
        <p:nvSpPr>
          <p:cNvPr id="3" name="Content Placeholder 2">
            <a:extLst>
              <a:ext uri="{FF2B5EF4-FFF2-40B4-BE49-F238E27FC236}">
                <a16:creationId xmlns:a16="http://schemas.microsoft.com/office/drawing/2014/main" id="{1EC4DB7C-4BA2-7645-B8CC-1FFC2B32BACF}"/>
              </a:ext>
            </a:extLst>
          </p:cNvPr>
          <p:cNvSpPr>
            <a:spLocks noGrp="1"/>
          </p:cNvSpPr>
          <p:nvPr>
            <p:ph idx="1"/>
          </p:nvPr>
        </p:nvSpPr>
        <p:spPr/>
        <p:txBody>
          <a:bodyPr>
            <a:normAutofit/>
          </a:bodyPr>
          <a:lstStyle/>
          <a:p>
            <a:pPr marL="0" indent="0">
              <a:buNone/>
            </a:pPr>
            <a:r>
              <a:rPr lang="en-US" sz="4400"/>
              <a:t>          Professor Priya Bareja </a:t>
            </a:r>
          </a:p>
          <a:p>
            <a:pPr marL="0" indent="0">
              <a:buNone/>
            </a:pPr>
            <a:r>
              <a:rPr lang="en-US" sz="4400"/>
              <a:t>          Department of English </a:t>
            </a:r>
          </a:p>
          <a:p>
            <a:pPr marL="0" indent="0">
              <a:buNone/>
            </a:pPr>
            <a:r>
              <a:rPr lang="en-US" sz="4400"/>
              <a:t>          I. B. PG College ,Panipat </a:t>
            </a:r>
          </a:p>
          <a:p>
            <a:pPr marL="0" indent="0">
              <a:buNone/>
            </a:pPr>
            <a:endParaRPr lang="en-US" sz="4400"/>
          </a:p>
        </p:txBody>
      </p:sp>
    </p:spTree>
    <p:extLst>
      <p:ext uri="{BB962C8B-B14F-4D97-AF65-F5344CB8AC3E}">
        <p14:creationId xmlns:p14="http://schemas.microsoft.com/office/powerpoint/2010/main" val="34830790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0961AC-A509-0D40-BC57-91757A94ED46}"/>
              </a:ext>
            </a:extLst>
          </p:cNvPr>
          <p:cNvSpPr>
            <a:spLocks noGrp="1"/>
          </p:cNvSpPr>
          <p:nvPr>
            <p:ph type="title"/>
          </p:nvPr>
        </p:nvSpPr>
        <p:spPr>
          <a:xfrm>
            <a:off x="192424" y="618518"/>
            <a:ext cx="11814849" cy="5423603"/>
          </a:xfrm>
        </p:spPr>
        <p:txBody>
          <a:bodyPr>
            <a:normAutofit/>
          </a:bodyPr>
          <a:lstStyle/>
          <a:p>
            <a:r>
              <a:rPr lang="en-US" sz="4000"/>
              <a:t>Class – M. A. English ( previous year )</a:t>
            </a:r>
            <a:br>
              <a:rPr lang="en-US" sz="4000"/>
            </a:br>
            <a:br>
              <a:rPr lang="en-US" sz="4000"/>
            </a:br>
            <a:r>
              <a:rPr lang="en-US" sz="4000"/>
              <a:t>subject – literature in English 1550-1660(II)</a:t>
            </a:r>
            <a:br>
              <a:rPr lang="en-US" sz="4000"/>
            </a:br>
            <a:br>
              <a:rPr lang="en-US" sz="4000"/>
            </a:br>
            <a:r>
              <a:rPr lang="en-US" sz="4000"/>
              <a:t>Topic – the flea by john Donne </a:t>
            </a:r>
            <a:br>
              <a:rPr lang="en-US" sz="4000"/>
            </a:br>
            <a:br>
              <a:rPr lang="en-US" sz="4000"/>
            </a:br>
            <a:br>
              <a:rPr lang="en-US" sz="4000"/>
            </a:br>
            <a:br>
              <a:rPr lang="en-US" sz="4000"/>
            </a:br>
            <a:endParaRPr lang="en-US" sz="4000"/>
          </a:p>
        </p:txBody>
      </p:sp>
    </p:spTree>
    <p:extLst>
      <p:ext uri="{BB962C8B-B14F-4D97-AF65-F5344CB8AC3E}">
        <p14:creationId xmlns:p14="http://schemas.microsoft.com/office/powerpoint/2010/main" val="13829377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ED11D6C-5124-334D-8E27-9B176B31E936}"/>
              </a:ext>
            </a:extLst>
          </p:cNvPr>
          <p:cNvSpPr>
            <a:spLocks noGrp="1"/>
          </p:cNvSpPr>
          <p:nvPr>
            <p:ph idx="1"/>
          </p:nvPr>
        </p:nvSpPr>
        <p:spPr>
          <a:xfrm>
            <a:off x="153939" y="0"/>
            <a:ext cx="12038061" cy="6858000"/>
          </a:xfrm>
        </p:spPr>
        <p:txBody>
          <a:bodyPr>
            <a:normAutofit/>
          </a:bodyPr>
          <a:lstStyle/>
          <a:p>
            <a:pPr fontAlgn="base"/>
            <a:r>
              <a:rPr lang="en-US" sz="4000" b="1">
                <a:effectLst/>
                <a:latin typeface="inherit"/>
                <a:ea typeface="Times New Roman" panose="02020603050405020304" pitchFamily="18" charset="0"/>
                <a:cs typeface="Times New Roman" panose="02020603050405020304" pitchFamily="18" charset="0"/>
              </a:rPr>
              <a:t>“The Flea”</a:t>
            </a:r>
            <a:endParaRPr lang="en-US" sz="4000" b="1">
              <a:effectLst/>
              <a:latin typeface="Calibri Light" panose="020F0302020204030204" pitchFamily="34" charset="0"/>
              <a:ea typeface="Times New Roman" panose="02020603050405020304" pitchFamily="18" charset="0"/>
              <a:cs typeface="Times New Roman" panose="02020603050405020304" pitchFamily="18" charset="0"/>
            </a:endParaRPr>
          </a:p>
          <a:p>
            <a:pPr fontAlgn="base"/>
            <a:r>
              <a:rPr lang="en-US" sz="4000" b="1" cap="all">
                <a:effectLst/>
                <a:latin typeface="inherit"/>
                <a:ea typeface="Times New Roman" panose="02020603050405020304" pitchFamily="18" charset="0"/>
                <a:cs typeface="Arial" panose="020B0604020202020204" pitchFamily="34" charset="0"/>
              </a:rPr>
              <a:t>SUMMARY</a:t>
            </a:r>
            <a:r>
              <a:rPr lang="en-US" sz="4000" cap="all">
                <a:effectLst/>
                <a:latin typeface="inherit"/>
                <a:ea typeface="Times New Roman" panose="02020603050405020304" pitchFamily="18" charset="0"/>
                <a:cs typeface="Arial" panose="020B0604020202020204" pitchFamily="34" charset="0"/>
              </a:rPr>
              <a:t> </a:t>
            </a:r>
            <a:r>
              <a:rPr lang="en-US" sz="4000">
                <a:effectLst/>
                <a:latin typeface="Times New Roman" panose="02020603050405020304" pitchFamily="18" charset="0"/>
                <a:ea typeface="Times New Roman" panose="02020603050405020304" pitchFamily="18" charset="0"/>
              </a:rPr>
              <a:t> </a:t>
            </a:r>
            <a:r>
              <a:rPr lang="en-US" sz="4000">
                <a:effectLst/>
                <a:latin typeface="inherit"/>
                <a:ea typeface="Times New Roman" panose="02020603050405020304" pitchFamily="18" charset="0"/>
                <a:cs typeface="Arial" panose="020B0604020202020204" pitchFamily="34" charset="0"/>
              </a:rPr>
              <a:t>The speaker tells his beloved to look at the flea before them and to note “how little” is that thing that she denies him. For the flea, he says, has sucked first his blood, then her blood, so that now, inside the flea, they are mingled; and that mingling cannot be called “sin, or shame, or loss of maidenhead.” The flea has joined them together in a way that, “alas, is more than we would do.”</a:t>
            </a:r>
            <a:endParaRPr lang="en-US" sz="400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5975666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D2280F2-E523-D54F-A16A-A51EDBFF54EB}"/>
              </a:ext>
            </a:extLst>
          </p:cNvPr>
          <p:cNvSpPr>
            <a:spLocks noGrp="1"/>
          </p:cNvSpPr>
          <p:nvPr>
            <p:ph idx="1"/>
          </p:nvPr>
        </p:nvSpPr>
        <p:spPr>
          <a:xfrm>
            <a:off x="0" y="0"/>
            <a:ext cx="12192000" cy="6858000"/>
          </a:xfrm>
        </p:spPr>
        <p:txBody>
          <a:bodyPr>
            <a:noAutofit/>
          </a:bodyPr>
          <a:lstStyle/>
          <a:p>
            <a:pPr fontAlgn="base"/>
            <a:r>
              <a:rPr lang="en-US" sz="3200">
                <a:effectLst/>
                <a:latin typeface="inherit"/>
                <a:ea typeface="Times New Roman" panose="02020603050405020304" pitchFamily="18" charset="0"/>
                <a:cs typeface="Arial" panose="020B0604020202020204" pitchFamily="34" charset="0"/>
              </a:rPr>
              <a:t>As his beloved moves to kill the flea, the speaker stays her hand, asking her to spare the three lives in the flea: his life, her life, and the flea’s own life. In the flea, he says, where their blood is mingled, they are almost married—no, more than married—and the flea is their marriage bed and marriage temple mixed into one. Though their parents grudge their romance and though she will not make love to him, they are nevertheless united and cloistered in the living walls of the flea. She is apt to kill him, he says, but he asks that she not kill herself by killing the flea that contains her blood; he says that to kill the flea would be sacrilege, “three sins in killing three.”</a:t>
            </a:r>
            <a:endParaRPr lang="en-US" sz="320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1985856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A09F9A0-9673-0740-B459-5549BF83B90F}"/>
              </a:ext>
            </a:extLst>
          </p:cNvPr>
          <p:cNvSpPr>
            <a:spLocks noGrp="1"/>
          </p:cNvSpPr>
          <p:nvPr>
            <p:ph idx="1"/>
          </p:nvPr>
        </p:nvSpPr>
        <p:spPr>
          <a:xfrm>
            <a:off x="0" y="0"/>
            <a:ext cx="12192000" cy="7088909"/>
          </a:xfrm>
        </p:spPr>
        <p:txBody>
          <a:bodyPr>
            <a:noAutofit/>
          </a:bodyPr>
          <a:lstStyle/>
          <a:p>
            <a:pPr fontAlgn="base"/>
            <a:r>
              <a:rPr lang="en-US" sz="3600">
                <a:effectLst/>
                <a:latin typeface="inherit"/>
                <a:ea typeface="Times New Roman" panose="02020603050405020304" pitchFamily="18" charset="0"/>
                <a:cs typeface="Arial" panose="020B0604020202020204" pitchFamily="34" charset="0"/>
              </a:rPr>
              <a:t>“Cruel and sudden,” the speaker calls his lover, who has now killed the flea, “purpling” her fingernail with the “blood of innocence.” The speaker asks his lover what the flea’s sin was, other than having sucked from each of them a drop of blood. He says that his lover replies that neither of them is less noble for having killed the flea. It is true, he says, and it is this very fact that proves that her fears are false: If she were to sleep with him (“yield to me”), she would lose no more honor than she lost when she killed the flea.</a:t>
            </a:r>
            <a:endParaRPr lang="en-US" sz="360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9403626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762628C-8EBD-234C-923D-158ADD026345}"/>
              </a:ext>
            </a:extLst>
          </p:cNvPr>
          <p:cNvSpPr>
            <a:spLocks noGrp="1"/>
          </p:cNvSpPr>
          <p:nvPr>
            <p:ph idx="1"/>
          </p:nvPr>
        </p:nvSpPr>
        <p:spPr>
          <a:xfrm>
            <a:off x="0" y="0"/>
            <a:ext cx="12192000" cy="6858000"/>
          </a:xfrm>
        </p:spPr>
        <p:txBody>
          <a:bodyPr>
            <a:normAutofit/>
          </a:bodyPr>
          <a:lstStyle/>
          <a:p>
            <a:pPr fontAlgn="base"/>
            <a:r>
              <a:rPr lang="en-US" sz="4000" b="1">
                <a:effectLst/>
                <a:latin typeface="inherit"/>
                <a:ea typeface="Times New Roman" panose="02020603050405020304" pitchFamily="18" charset="0"/>
                <a:cs typeface="Arial" panose="020B0604020202020204" pitchFamily="34" charset="0"/>
              </a:rPr>
              <a:t>Form</a:t>
            </a:r>
            <a:endParaRPr lang="en-US" sz="4000" b="1">
              <a:effectLst/>
              <a:latin typeface="Calibri Light" panose="020F0302020204030204" pitchFamily="34" charset="0"/>
              <a:ea typeface="Times New Roman" panose="02020603050405020304" pitchFamily="18" charset="0"/>
              <a:cs typeface="Times New Roman" panose="02020603050405020304" pitchFamily="18" charset="0"/>
            </a:endParaRPr>
          </a:p>
          <a:p>
            <a:pPr fontAlgn="base"/>
            <a:r>
              <a:rPr lang="en-US" sz="4000">
                <a:effectLst/>
                <a:latin typeface="inherit"/>
                <a:ea typeface="Times New Roman" panose="02020603050405020304" pitchFamily="18" charset="0"/>
                <a:cs typeface="Arial" panose="020B0604020202020204" pitchFamily="34" charset="0"/>
              </a:rPr>
              <a:t>This poem alternates metrically between lines in iambic tetrameter and lines in iambic pentameter, a 4-5 stress pattern ending with two pentameter lines at the end of each stanza. Thus, the stress pattern in each of the nine-line stanzas is 454545455. The rhyme scheme in each stanza is similarly regular, in couplets, with the final line rhyming with the final couplet: AABBCCDDD.</a:t>
            </a:r>
            <a:endParaRPr lang="en-US" sz="400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1950645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6938D70-18A2-3245-812B-D36D462B5BBB}"/>
              </a:ext>
            </a:extLst>
          </p:cNvPr>
          <p:cNvSpPr>
            <a:spLocks noGrp="1"/>
          </p:cNvSpPr>
          <p:nvPr>
            <p:ph idx="1"/>
          </p:nvPr>
        </p:nvSpPr>
        <p:spPr>
          <a:xfrm>
            <a:off x="0" y="0"/>
            <a:ext cx="12192000" cy="6858000"/>
          </a:xfrm>
        </p:spPr>
        <p:txBody>
          <a:bodyPr>
            <a:normAutofit/>
          </a:bodyPr>
          <a:lstStyle/>
          <a:p>
            <a:pPr fontAlgn="base"/>
            <a:r>
              <a:rPr lang="en-US" sz="4000" b="1">
                <a:effectLst/>
                <a:latin typeface="inherit"/>
                <a:ea typeface="Times New Roman" panose="02020603050405020304" pitchFamily="18" charset="0"/>
                <a:cs typeface="Arial" panose="020B0604020202020204" pitchFamily="34" charset="0"/>
              </a:rPr>
              <a:t>Commentary</a:t>
            </a:r>
            <a:endParaRPr lang="en-US" sz="4000" b="1">
              <a:effectLst/>
              <a:latin typeface="Calibri Light" panose="020F0302020204030204" pitchFamily="34" charset="0"/>
              <a:ea typeface="Times New Roman" panose="02020603050405020304" pitchFamily="18" charset="0"/>
              <a:cs typeface="Times New Roman" panose="02020603050405020304" pitchFamily="18" charset="0"/>
            </a:endParaRPr>
          </a:p>
          <a:p>
            <a:r>
              <a:rPr lang="en-US" sz="4000">
                <a:effectLst/>
                <a:latin typeface="inherit"/>
                <a:ea typeface="Times New Roman" panose="02020603050405020304" pitchFamily="18" charset="0"/>
                <a:cs typeface="Arial" panose="020B0604020202020204" pitchFamily="34" charset="0"/>
              </a:rPr>
              <a:t>This funny little poem again exhibits Donne’s metaphysical love-poem mode, his aptitude for turning even the least likely images into elaborate symbols of love and romance. This poem uses the image of a flea that has just bitten the speaker and his beloved to sketch an amusing conflict over whether the two will engage in premarital sex. </a:t>
            </a:r>
            <a:endParaRPr lang="en-US" sz="4000"/>
          </a:p>
        </p:txBody>
      </p:sp>
    </p:spTree>
    <p:extLst>
      <p:ext uri="{BB962C8B-B14F-4D97-AF65-F5344CB8AC3E}">
        <p14:creationId xmlns:p14="http://schemas.microsoft.com/office/powerpoint/2010/main" val="7903698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D45FCB5-C5ED-514F-9A8A-3A02CC89DD31}"/>
              </a:ext>
            </a:extLst>
          </p:cNvPr>
          <p:cNvSpPr>
            <a:spLocks noGrp="1"/>
          </p:cNvSpPr>
          <p:nvPr>
            <p:ph idx="1"/>
          </p:nvPr>
        </p:nvSpPr>
        <p:spPr>
          <a:xfrm>
            <a:off x="0" y="0"/>
            <a:ext cx="12192000" cy="6858000"/>
          </a:xfrm>
        </p:spPr>
        <p:txBody>
          <a:bodyPr>
            <a:normAutofit/>
          </a:bodyPr>
          <a:lstStyle/>
          <a:p>
            <a:pPr fontAlgn="base"/>
            <a:r>
              <a:rPr lang="en-US" sz="4000">
                <a:effectLst/>
                <a:latin typeface="inherit"/>
                <a:ea typeface="Times New Roman" panose="02020603050405020304" pitchFamily="18" charset="0"/>
                <a:cs typeface="Arial" panose="020B0604020202020204" pitchFamily="34" charset="0"/>
              </a:rPr>
              <a:t>The speaker wants to, the beloved does not, and so the speaker, highly clever but grasping at straws, uses the flea, in whose body his blood mingles with his beloved’s, to show how innocuous such mingling can be—he reasons that if mingling in the flea is so innocuous, sexual mingling would be equally innocuous, for they are really the same thing. By the second stanza, the speaker is trying to save the flea’s life, holding it up as “our marriage bed and marriage temple.”</a:t>
            </a:r>
            <a:endParaRPr lang="en-US" sz="400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81634088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 /></Relationships>
</file>

<file path=ppt/theme/theme1.xml><?xml version="1.0" encoding="utf-8"?>
<a:theme xmlns:a="http://schemas.openxmlformats.org/drawingml/2006/main" name="Circuit">
  <a:themeElements>
    <a:clrScheme name="Circuit">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12</Slides>
  <Notes>0</Notes>
  <HiddenSlides>0</HiddenSlide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Circuit</vt:lpstr>
      <vt:lpstr>         I. B. PG College                 Panipat </vt:lpstr>
      <vt:lpstr>Presented by </vt:lpstr>
      <vt:lpstr>Class – M. A. English ( previous year )  subject – literature in English 1550-1660(II)  Topic – the flea by john Donne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I. B. PG College                 Panipat </dc:title>
  <dc:creator>Unknown User</dc:creator>
  <cp:lastModifiedBy>Unknown User</cp:lastModifiedBy>
  <cp:revision>3</cp:revision>
  <dcterms:created xsi:type="dcterms:W3CDTF">2020-04-12T09:01:23Z</dcterms:created>
  <dcterms:modified xsi:type="dcterms:W3CDTF">2020-04-12T09:16:24Z</dcterms:modified>
</cp:coreProperties>
</file>