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3" r:id="rId1"/>
  </p:sldMasterIdLst>
  <p:notesMasterIdLst>
    <p:notesMasterId r:id="rId18"/>
  </p:notesMasterIdLst>
  <p:sldIdLst>
    <p:sldId id="276" r:id="rId2"/>
    <p:sldId id="275" r:id="rId3"/>
    <p:sldId id="257" r:id="rId4"/>
    <p:sldId id="258" r:id="rId5"/>
    <p:sldId id="259" r:id="rId6"/>
    <p:sldId id="263" r:id="rId7"/>
    <p:sldId id="264" r:id="rId8"/>
    <p:sldId id="265" r:id="rId9"/>
    <p:sldId id="266" r:id="rId10"/>
    <p:sldId id="267" r:id="rId11"/>
    <p:sldId id="268" r:id="rId12"/>
    <p:sldId id="262" r:id="rId13"/>
    <p:sldId id="260" r:id="rId14"/>
    <p:sldId id="271" r:id="rId15"/>
    <p:sldId id="261" r:id="rId16"/>
    <p:sldId id="273"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242" y="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Arial" charset="0"/>
              </a:defRPr>
            </a:lvl1pPr>
          </a:lstStyle>
          <a:p>
            <a:pPr>
              <a:defRPr/>
            </a:pPr>
            <a:fld id="{D7768354-9CFF-4A4A-B763-C82C644FAE77}" type="datetimeFigureOut">
              <a:rPr lang="en-US"/>
              <a:pPr>
                <a:defRPr/>
              </a:pPr>
              <a:t>07-Apr-20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Arial" charset="0"/>
              </a:defRPr>
            </a:lvl1pPr>
          </a:lstStyle>
          <a:p>
            <a:pPr>
              <a:defRPr/>
            </a:pPr>
            <a:fld id="{9CC1BAAF-AA3F-43B4-A59D-D2EC91D5DE6F}" type="slidenum">
              <a:rPr lang="en-US"/>
              <a:pPr>
                <a:defRPr/>
              </a:pPr>
              <a:t>‹#›</a:t>
            </a:fld>
            <a:endParaRPr lang="en-US"/>
          </a:p>
        </p:txBody>
      </p:sp>
    </p:spTree>
    <p:extLst>
      <p:ext uri="{BB962C8B-B14F-4D97-AF65-F5344CB8AC3E}">
        <p14:creationId xmlns:p14="http://schemas.microsoft.com/office/powerpoint/2010/main" val="21592810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A11E53BE-1D5B-4A78-A64D-0FF248B3FC95}" type="slidenum">
              <a:rPr lang="en-US" smtClean="0"/>
              <a:pPr/>
              <a:t>2</a:t>
            </a:fld>
            <a:endParaRPr lang="en-US"/>
          </a:p>
        </p:txBody>
      </p:sp>
      <p:sp>
        <p:nvSpPr>
          <p:cNvPr id="296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97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pPr>
              <a:defRPr/>
            </a:pPr>
            <a:endParaRPr lang="en-US"/>
          </a:p>
        </p:txBody>
      </p:sp>
      <p:sp>
        <p:nvSpPr>
          <p:cNvPr id="5" name="Footer Placeholder 4"/>
          <p:cNvSpPr>
            <a:spLocks noGrp="1"/>
          </p:cNvSpPr>
          <p:nvPr>
            <p:ph type="ftr" sz="quarter" idx="11"/>
          </p:nvPr>
        </p:nvSpPr>
        <p:spPr>
          <a:xfrm>
            <a:off x="533401" y="5936189"/>
            <a:ext cx="4021666" cy="365125"/>
          </a:xfrm>
        </p:spPr>
        <p:txBody>
          <a:bodyPr/>
          <a:lstStyle/>
          <a:p>
            <a:pPr>
              <a:defRPr/>
            </a:pPr>
            <a:endParaRPr lang="en-US"/>
          </a:p>
        </p:txBody>
      </p:sp>
      <p:sp>
        <p:nvSpPr>
          <p:cNvPr id="6" name="Slide Number Placeholder 5"/>
          <p:cNvSpPr>
            <a:spLocks noGrp="1"/>
          </p:cNvSpPr>
          <p:nvPr>
            <p:ph type="sldNum" sz="quarter" idx="12"/>
          </p:nvPr>
        </p:nvSpPr>
        <p:spPr>
          <a:xfrm>
            <a:off x="7010399" y="2750337"/>
            <a:ext cx="1370293" cy="1356442"/>
          </a:xfrm>
        </p:spPr>
        <p:txBody>
          <a:bodyPr/>
          <a:lstStyle/>
          <a:p>
            <a:pPr>
              <a:defRPr/>
            </a:pPr>
            <a:fld id="{FE93BA56-541A-4675-8BA9-B9F9AAE95199}" type="slidenum">
              <a:rPr lang="en-US" smtClean="0"/>
              <a:pPr>
                <a:defRPr/>
              </a:pPr>
              <a:t>‹#›</a:t>
            </a:fld>
            <a:endParaRPr lang="en-US"/>
          </a:p>
        </p:txBody>
      </p:sp>
    </p:spTree>
    <p:extLst>
      <p:ext uri="{BB962C8B-B14F-4D97-AF65-F5344CB8AC3E}">
        <p14:creationId xmlns:p14="http://schemas.microsoft.com/office/powerpoint/2010/main" val="2012891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7856438" y="4711310"/>
            <a:ext cx="1149836" cy="1090789"/>
          </a:xfrm>
        </p:spPr>
        <p:txBody>
          <a:bodyPr/>
          <a:lstStyle/>
          <a:p>
            <a:pPr>
              <a:defRPr/>
            </a:pPr>
            <a:fld id="{9EFE83B1-F5D3-4EA0-B120-A8EA5AB1846F}" type="slidenum">
              <a:rPr lang="en-US" smtClean="0"/>
              <a:pPr>
                <a:defRPr/>
              </a:pPr>
              <a:t>‹#›</a:t>
            </a:fld>
            <a:endParaRPr lang="en-US"/>
          </a:p>
        </p:txBody>
      </p:sp>
    </p:spTree>
    <p:extLst>
      <p:ext uri="{BB962C8B-B14F-4D97-AF65-F5344CB8AC3E}">
        <p14:creationId xmlns:p14="http://schemas.microsoft.com/office/powerpoint/2010/main" val="3876259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7856438" y="4711616"/>
            <a:ext cx="1149836" cy="1090789"/>
          </a:xfrm>
        </p:spPr>
        <p:txBody>
          <a:bodyPr/>
          <a:lstStyle/>
          <a:p>
            <a:pPr>
              <a:defRPr/>
            </a:pPr>
            <a:fld id="{9EFE83B1-F5D3-4EA0-B120-A8EA5AB1846F}" type="slidenum">
              <a:rPr lang="en-US" smtClean="0"/>
              <a:pPr>
                <a:defRPr/>
              </a:pPr>
              <a:t>‹#›</a:t>
            </a:fld>
            <a:endParaRPr lang="en-US"/>
          </a:p>
        </p:txBody>
      </p:sp>
    </p:spTree>
    <p:extLst>
      <p:ext uri="{BB962C8B-B14F-4D97-AF65-F5344CB8AC3E}">
        <p14:creationId xmlns:p14="http://schemas.microsoft.com/office/powerpoint/2010/main" val="480695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7856438" y="4709926"/>
            <a:ext cx="1149836" cy="1090789"/>
          </a:xfrm>
        </p:spPr>
        <p:txBody>
          <a:bodyPr/>
          <a:lstStyle/>
          <a:p>
            <a:pPr>
              <a:defRPr/>
            </a:pPr>
            <a:fld id="{9EFE83B1-F5D3-4EA0-B120-A8EA5AB1846F}" type="slidenum">
              <a:rPr lang="en-US" smtClean="0"/>
              <a:pPr>
                <a:defRPr/>
              </a:pPr>
              <a:t>‹#›</a:t>
            </a:fld>
            <a:endParaRPr lang="en-US"/>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9524169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7856438" y="4709926"/>
            <a:ext cx="1149836" cy="1090789"/>
          </a:xfrm>
        </p:spPr>
        <p:txBody>
          <a:bodyPr/>
          <a:lstStyle/>
          <a:p>
            <a:pPr>
              <a:defRPr/>
            </a:pPr>
            <a:fld id="{9EFE83B1-F5D3-4EA0-B120-A8EA5AB1846F}" type="slidenum">
              <a:rPr lang="en-US" smtClean="0"/>
              <a:pPr>
                <a:defRPr/>
              </a:pPr>
              <a:t>‹#›</a:t>
            </a:fld>
            <a:endParaRPr lang="en-US"/>
          </a:p>
        </p:txBody>
      </p:sp>
    </p:spTree>
    <p:extLst>
      <p:ext uri="{BB962C8B-B14F-4D97-AF65-F5344CB8AC3E}">
        <p14:creationId xmlns:p14="http://schemas.microsoft.com/office/powerpoint/2010/main" val="10101833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EFE83B1-F5D3-4EA0-B120-A8EA5AB1846F}" type="slidenum">
              <a:rPr lang="en-US" smtClean="0"/>
              <a:pPr>
                <a:defRPr/>
              </a:pPr>
              <a:t>‹#›</a:t>
            </a:fld>
            <a:endParaRPr lang="en-US"/>
          </a:p>
        </p:txBody>
      </p:sp>
    </p:spTree>
    <p:extLst>
      <p:ext uri="{BB962C8B-B14F-4D97-AF65-F5344CB8AC3E}">
        <p14:creationId xmlns:p14="http://schemas.microsoft.com/office/powerpoint/2010/main" val="13704789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EFE83B1-F5D3-4EA0-B120-A8EA5AB1846F}" type="slidenum">
              <a:rPr lang="en-US" smtClean="0"/>
              <a:pPr>
                <a:defRPr/>
              </a:pPr>
              <a:t>‹#›</a:t>
            </a:fld>
            <a:endParaRPr lang="en-US"/>
          </a:p>
        </p:txBody>
      </p:sp>
    </p:spTree>
    <p:extLst>
      <p:ext uri="{BB962C8B-B14F-4D97-AF65-F5344CB8AC3E}">
        <p14:creationId xmlns:p14="http://schemas.microsoft.com/office/powerpoint/2010/main" val="13375992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28814C8-1780-40F0-98BF-54515B238A00}" type="slidenum">
              <a:rPr lang="en-US" smtClean="0"/>
              <a:pPr>
                <a:defRPr/>
              </a:pPr>
              <a:t>‹#›</a:t>
            </a:fld>
            <a:endParaRPr lang="en-US"/>
          </a:p>
        </p:txBody>
      </p:sp>
    </p:spTree>
    <p:extLst>
      <p:ext uri="{BB962C8B-B14F-4D97-AF65-F5344CB8AC3E}">
        <p14:creationId xmlns:p14="http://schemas.microsoft.com/office/powerpoint/2010/main" val="17296077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pPr>
              <a:defRPr/>
            </a:pPr>
            <a:endParaRPr lang="en-US"/>
          </a:p>
        </p:txBody>
      </p:sp>
      <p:sp>
        <p:nvSpPr>
          <p:cNvPr id="5" name="Footer Placeholder 4"/>
          <p:cNvSpPr>
            <a:spLocks noGrp="1"/>
          </p:cNvSpPr>
          <p:nvPr>
            <p:ph type="ftr" sz="quarter" idx="11"/>
          </p:nvPr>
        </p:nvSpPr>
        <p:spPr>
          <a:xfrm>
            <a:off x="510241" y="5936189"/>
            <a:ext cx="4518959" cy="365125"/>
          </a:xfrm>
        </p:spPr>
        <p:txBody>
          <a:bodyPr/>
          <a:lstStyle/>
          <a:p>
            <a:pPr>
              <a:defRPr/>
            </a:pPr>
            <a:endParaRPr lang="en-US"/>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pPr>
              <a:defRPr/>
            </a:pPr>
            <a:fld id="{04683975-210A-4DA0-BA5A-0DA093691972}" type="slidenum">
              <a:rPr lang="en-US" smtClean="0"/>
              <a:pPr>
                <a:defRPr/>
              </a:pPr>
              <a:t>‹#›</a:t>
            </a:fld>
            <a:endParaRPr lang="en-US"/>
          </a:p>
        </p:txBody>
      </p:sp>
    </p:spTree>
    <p:extLst>
      <p:ext uri="{BB962C8B-B14F-4D97-AF65-F5344CB8AC3E}">
        <p14:creationId xmlns:p14="http://schemas.microsoft.com/office/powerpoint/2010/main" val="390951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9CBE303-A913-4586-8F6A-6E5D5E4E05A5}" type="slidenum">
              <a:rPr lang="en-US" smtClean="0"/>
              <a:pPr>
                <a:defRPr/>
              </a:pPr>
              <a:t>‹#›</a:t>
            </a:fld>
            <a:endParaRPr lang="en-US"/>
          </a:p>
        </p:txBody>
      </p:sp>
    </p:spTree>
    <p:extLst>
      <p:ext uri="{BB962C8B-B14F-4D97-AF65-F5344CB8AC3E}">
        <p14:creationId xmlns:p14="http://schemas.microsoft.com/office/powerpoint/2010/main" val="1385857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65810" y="5936188"/>
            <a:ext cx="2057400" cy="365125"/>
          </a:xfrm>
        </p:spPr>
        <p:txBody>
          <a:bodyPr/>
          <a:lstStyle/>
          <a:p>
            <a:pPr>
              <a:defRPr/>
            </a:pPr>
            <a:endParaRPr lang="en-US"/>
          </a:p>
        </p:txBody>
      </p:sp>
      <p:sp>
        <p:nvSpPr>
          <p:cNvPr id="5" name="Footer Placeholder 4"/>
          <p:cNvSpPr>
            <a:spLocks noGrp="1"/>
          </p:cNvSpPr>
          <p:nvPr>
            <p:ph type="ftr" sz="quarter" idx="11"/>
          </p:nvPr>
        </p:nvSpPr>
        <p:spPr>
          <a:xfrm>
            <a:off x="533400" y="5936189"/>
            <a:ext cx="4834673" cy="365125"/>
          </a:xfrm>
        </p:spPr>
        <p:txBody>
          <a:bodyPr/>
          <a:lstStyle/>
          <a:p>
            <a:pPr>
              <a:defRPr/>
            </a:pPr>
            <a:endParaRPr lang="en-US"/>
          </a:p>
        </p:txBody>
      </p:sp>
      <p:sp>
        <p:nvSpPr>
          <p:cNvPr id="6" name="Slide Number Placeholder 5"/>
          <p:cNvSpPr>
            <a:spLocks noGrp="1"/>
          </p:cNvSpPr>
          <p:nvPr>
            <p:ph type="sldNum" sz="quarter" idx="12"/>
          </p:nvPr>
        </p:nvSpPr>
        <p:spPr>
          <a:xfrm>
            <a:off x="7856438" y="2869896"/>
            <a:ext cx="1149836" cy="1090789"/>
          </a:xfrm>
        </p:spPr>
        <p:txBody>
          <a:bodyPr/>
          <a:lstStyle/>
          <a:p>
            <a:pPr>
              <a:defRPr/>
            </a:pPr>
            <a:fld id="{9F0684B5-C5B9-4BA4-A96F-F3D66BD4F9A7}" type="slidenum">
              <a:rPr lang="en-US" smtClean="0"/>
              <a:pPr>
                <a:defRPr/>
              </a:pPr>
              <a:t>‹#›</a:t>
            </a:fld>
            <a:endParaRPr lang="en-US"/>
          </a:p>
        </p:txBody>
      </p:sp>
    </p:spTree>
    <p:extLst>
      <p:ext uri="{BB962C8B-B14F-4D97-AF65-F5344CB8AC3E}">
        <p14:creationId xmlns:p14="http://schemas.microsoft.com/office/powerpoint/2010/main" val="2617731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4FC6BBA-3EB4-4F66-B98F-5798752ACA35}" type="slidenum">
              <a:rPr lang="en-US" smtClean="0"/>
              <a:pPr>
                <a:defRPr/>
              </a:pPr>
              <a:t>‹#›</a:t>
            </a:fld>
            <a:endParaRPr lang="en-US"/>
          </a:p>
        </p:txBody>
      </p:sp>
    </p:spTree>
    <p:extLst>
      <p:ext uri="{BB962C8B-B14F-4D97-AF65-F5344CB8AC3E}">
        <p14:creationId xmlns:p14="http://schemas.microsoft.com/office/powerpoint/2010/main" val="3458401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601AE54-054E-4923-ADDD-4207DC574AD2}" type="slidenum">
              <a:rPr lang="en-US" smtClean="0"/>
              <a:pPr>
                <a:defRPr/>
              </a:pPr>
              <a:t>‹#›</a:t>
            </a:fld>
            <a:endParaRPr lang="en-US"/>
          </a:p>
        </p:txBody>
      </p:sp>
    </p:spTree>
    <p:extLst>
      <p:ext uri="{BB962C8B-B14F-4D97-AF65-F5344CB8AC3E}">
        <p14:creationId xmlns:p14="http://schemas.microsoft.com/office/powerpoint/2010/main" val="1444366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C1DDCB44-3CD0-48EC-A5C8-FDF1004AE7EE}" type="slidenum">
              <a:rPr lang="en-US" smtClean="0"/>
              <a:pPr>
                <a:defRPr/>
              </a:pPr>
              <a:t>‹#›</a:t>
            </a:fld>
            <a:endParaRPr lang="en-US"/>
          </a:p>
        </p:txBody>
      </p:sp>
    </p:spTree>
    <p:extLst>
      <p:ext uri="{BB962C8B-B14F-4D97-AF65-F5344CB8AC3E}">
        <p14:creationId xmlns:p14="http://schemas.microsoft.com/office/powerpoint/2010/main" val="1533830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cstate="print">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E5CBF5F7-4908-4AAF-A4C0-F3F71BFE203F}" type="slidenum">
              <a:rPr lang="en-US" smtClean="0"/>
              <a:pPr>
                <a:defRPr/>
              </a:pPr>
              <a:t>‹#›</a:t>
            </a:fld>
            <a:endParaRPr lang="en-US"/>
          </a:p>
        </p:txBody>
      </p:sp>
    </p:spTree>
    <p:extLst>
      <p:ext uri="{BB962C8B-B14F-4D97-AF65-F5344CB8AC3E}">
        <p14:creationId xmlns:p14="http://schemas.microsoft.com/office/powerpoint/2010/main" val="805359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3A9015A-72EB-43E0-BDA1-B0B12729A0E8}" type="slidenum">
              <a:rPr lang="en-US" smtClean="0"/>
              <a:pPr>
                <a:defRPr/>
              </a:pPr>
              <a:t>‹#›</a:t>
            </a:fld>
            <a:endParaRPr lang="en-US"/>
          </a:p>
        </p:txBody>
      </p:sp>
    </p:spTree>
    <p:extLst>
      <p:ext uri="{BB962C8B-B14F-4D97-AF65-F5344CB8AC3E}">
        <p14:creationId xmlns:p14="http://schemas.microsoft.com/office/powerpoint/2010/main" val="4130089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E5954F4-B0FE-4043-A2E9-EE7D73E9714F}" type="slidenum">
              <a:rPr lang="en-US" smtClean="0"/>
              <a:pPr>
                <a:defRPr/>
              </a:pPr>
              <a:t>‹#›</a:t>
            </a:fld>
            <a:endParaRPr lang="en-US"/>
          </a:p>
        </p:txBody>
      </p:sp>
    </p:spTree>
    <p:extLst>
      <p:ext uri="{BB962C8B-B14F-4D97-AF65-F5344CB8AC3E}">
        <p14:creationId xmlns:p14="http://schemas.microsoft.com/office/powerpoint/2010/main" val="3804850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pPr>
              <a:defRPr/>
            </a:pPr>
            <a:fld id="{9EFE83B1-F5D3-4EA0-B120-A8EA5AB1846F}" type="slidenum">
              <a:rPr lang="en-US" smtClean="0"/>
              <a:pPr>
                <a:defRPr/>
              </a:pPr>
              <a:t>‹#›</a:t>
            </a:fld>
            <a:endParaRPr lang="en-US"/>
          </a:p>
        </p:txBody>
      </p:sp>
    </p:spTree>
    <p:extLst>
      <p:ext uri="{BB962C8B-B14F-4D97-AF65-F5344CB8AC3E}">
        <p14:creationId xmlns:p14="http://schemas.microsoft.com/office/powerpoint/2010/main" val="1864067610"/>
      </p:ext>
    </p:extLst>
  </p:cSld>
  <p:clrMap bg1="dk1" tx1="lt1" bg2="dk2" tx2="lt2" accent1="accent1" accent2="accent2" accent3="accent3" accent4="accent4" accent5="accent5" accent6="accent6" hlink="hlink" folHlink="folHlink"/>
  <p:sldLayoutIdLst>
    <p:sldLayoutId id="2147484014" r:id="rId1"/>
    <p:sldLayoutId id="2147484015" r:id="rId2"/>
    <p:sldLayoutId id="2147484016" r:id="rId3"/>
    <p:sldLayoutId id="2147484017" r:id="rId4"/>
    <p:sldLayoutId id="2147484018" r:id="rId5"/>
    <p:sldLayoutId id="2147484019" r:id="rId6"/>
    <p:sldLayoutId id="2147484020" r:id="rId7"/>
    <p:sldLayoutId id="2147484021" r:id="rId8"/>
    <p:sldLayoutId id="2147484022" r:id="rId9"/>
    <p:sldLayoutId id="2147484023" r:id="rId10"/>
    <p:sldLayoutId id="2147484024" r:id="rId11"/>
    <p:sldLayoutId id="2147484025" r:id="rId12"/>
    <p:sldLayoutId id="2147484026" r:id="rId13"/>
    <p:sldLayoutId id="2147484027" r:id="rId14"/>
    <p:sldLayoutId id="2147484028" r:id="rId15"/>
    <p:sldLayoutId id="2147484029" r:id="rId16"/>
    <p:sldLayoutId id="2147484030"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838200"/>
            <a:ext cx="8153400" cy="2800767"/>
          </a:xfrm>
          <a:prstGeom prst="rect">
            <a:avLst/>
          </a:prstGeom>
          <a:noFill/>
        </p:spPr>
        <p:txBody>
          <a:bodyPr wrap="square" rtlCol="0">
            <a:spAutoFit/>
          </a:bodyPr>
          <a:lstStyle/>
          <a:p>
            <a:pPr algn="ctr"/>
            <a:r>
              <a:rPr lang="en-US" sz="4800" b="1" dirty="0" smtClean="0"/>
              <a:t>I.B.(PG) College, Panipat</a:t>
            </a:r>
          </a:p>
          <a:p>
            <a:pPr algn="ctr"/>
            <a:endParaRPr lang="en-US" sz="3200" b="1" dirty="0" smtClean="0"/>
          </a:p>
          <a:p>
            <a:pPr algn="ctr"/>
            <a:r>
              <a:rPr lang="en-US" sz="3200" b="1" dirty="0" smtClean="0"/>
              <a:t>Class : </a:t>
            </a:r>
            <a:r>
              <a:rPr lang="en-US" sz="3200" b="1" dirty="0" err="1" smtClean="0"/>
              <a:t>M.Com</a:t>
            </a:r>
            <a:r>
              <a:rPr lang="en-US" sz="3200" b="1" dirty="0" smtClean="0"/>
              <a:t>. </a:t>
            </a:r>
            <a:r>
              <a:rPr lang="en-US" sz="3200" b="1" dirty="0" err="1" smtClean="0"/>
              <a:t>IVth</a:t>
            </a:r>
            <a:r>
              <a:rPr lang="en-US" sz="3200" b="1" dirty="0" smtClean="0"/>
              <a:t> Sem.</a:t>
            </a:r>
          </a:p>
          <a:p>
            <a:pPr algn="ctr"/>
            <a:endParaRPr lang="en-US" sz="3200" b="1" dirty="0" smtClean="0"/>
          </a:p>
          <a:p>
            <a:pPr algn="ctr"/>
            <a:r>
              <a:rPr lang="en-US" sz="3200" b="1" dirty="0" smtClean="0"/>
              <a:t>Subject : IT &amp; E-Commerce </a:t>
            </a:r>
            <a:endParaRPr lang="en-US" sz="3200" b="1" dirty="0"/>
          </a:p>
        </p:txBody>
      </p:sp>
    </p:spTree>
    <p:extLst>
      <p:ext uri="{BB962C8B-B14F-4D97-AF65-F5344CB8AC3E}">
        <p14:creationId xmlns:p14="http://schemas.microsoft.com/office/powerpoint/2010/main" val="3773080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fontAlgn="auto" hangingPunct="1">
              <a:spcAft>
                <a:spcPts val="0"/>
              </a:spcAft>
              <a:defRPr/>
            </a:pPr>
            <a:r>
              <a:rPr lang="en-US" b="1"/>
              <a:t>Private cloud</a:t>
            </a:r>
            <a:r>
              <a:rPr lang="en-US"/>
              <a:t> </a:t>
            </a:r>
          </a:p>
        </p:txBody>
      </p:sp>
      <p:sp>
        <p:nvSpPr>
          <p:cNvPr id="17411" name="Rectangle 3"/>
          <p:cNvSpPr>
            <a:spLocks noGrp="1" noChangeArrowheads="1"/>
          </p:cNvSpPr>
          <p:nvPr>
            <p:ph idx="1"/>
          </p:nvPr>
        </p:nvSpPr>
        <p:spPr>
          <a:xfrm>
            <a:off x="304800" y="2133600"/>
            <a:ext cx="8229600" cy="4876800"/>
          </a:xfrm>
        </p:spPr>
        <p:txBody>
          <a:bodyPr/>
          <a:lstStyle/>
          <a:p>
            <a:pPr algn="just" eaLnBrk="1" hangingPunct="1">
              <a:lnSpc>
                <a:spcPct val="90000"/>
              </a:lnSpc>
            </a:pPr>
            <a:r>
              <a:rPr lang="en-US" dirty="0"/>
              <a:t>Private cloud is cloud infrastructure dedicated to a particular organization. Private clouds allow businesses to host applications in the cloud, while addressing concerns regarding data security and control, which is often lacking in a public cloud environment.  It is not shared with other organizations, whether managed internally or by a third-party, and it can be hosted internally or externally.</a:t>
            </a:r>
          </a:p>
        </p:txBody>
      </p:sp>
      <p:pic>
        <p:nvPicPr>
          <p:cNvPr id="17412" name="Picture 4" descr="images"/>
          <p:cNvPicPr>
            <a:picLocks noChangeAspect="1" noChangeArrowheads="1"/>
          </p:cNvPicPr>
          <p:nvPr/>
        </p:nvPicPr>
        <p:blipFill>
          <a:blip r:embed="rId2" cstate="print"/>
          <a:srcRect/>
          <a:stretch>
            <a:fillRect/>
          </a:stretch>
        </p:blipFill>
        <p:spPr bwMode="auto">
          <a:xfrm>
            <a:off x="9098" y="4876800"/>
            <a:ext cx="9134901" cy="1981200"/>
          </a:xfrm>
          <a:prstGeom prst="rect">
            <a:avLst/>
          </a:prstGeom>
          <a:noFill/>
          <a:ln w="9525">
            <a:noFill/>
            <a:miter lim="800000"/>
            <a:headEnd/>
            <a:tailEnd/>
          </a:ln>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fontAlgn="auto" hangingPunct="1">
              <a:spcAft>
                <a:spcPts val="0"/>
              </a:spcAft>
              <a:defRPr/>
            </a:pPr>
            <a:r>
              <a:rPr lang="en-US"/>
              <a:t> </a:t>
            </a:r>
            <a:r>
              <a:rPr lang="en-US" b="1"/>
              <a:t>Hybrid cloud</a:t>
            </a:r>
          </a:p>
        </p:txBody>
      </p:sp>
      <p:sp>
        <p:nvSpPr>
          <p:cNvPr id="14339" name="Rectangle 3"/>
          <p:cNvSpPr>
            <a:spLocks noGrp="1" noChangeArrowheads="1"/>
          </p:cNvSpPr>
          <p:nvPr>
            <p:ph idx="1"/>
          </p:nvPr>
        </p:nvSpPr>
        <p:spPr>
          <a:xfrm>
            <a:off x="431800" y="2068779"/>
            <a:ext cx="8229600" cy="4114800"/>
          </a:xfrm>
        </p:spPr>
        <p:txBody>
          <a:bodyPr>
            <a:normAutofit/>
          </a:bodyPr>
          <a:lstStyle/>
          <a:p>
            <a:pPr>
              <a:defRPr/>
            </a:pPr>
            <a:r>
              <a:rPr lang="en-US" dirty="0"/>
              <a:t>Hybrid Clouds are a composition of two or more clouds (private, community or public) that remain unique entities but are bound together offering the advantages of multiple deployment models. In a hybrid cloud, you can leverage third party cloud providers in either a full or partial manner; increasing the flexibility of computing. Augmenting a traditional private cloud with the resources of a public cloud can be used to manage any unexpected surges in workload. </a:t>
            </a:r>
          </a:p>
        </p:txBody>
      </p:sp>
      <p:pic>
        <p:nvPicPr>
          <p:cNvPr id="18436" name="Picture 4" descr="HybridCloudLarge"/>
          <p:cNvPicPr>
            <a:picLocks noChangeAspect="1" noChangeArrowheads="1"/>
          </p:cNvPicPr>
          <p:nvPr/>
        </p:nvPicPr>
        <p:blipFill>
          <a:blip r:embed="rId2" cstate="print"/>
          <a:srcRect/>
          <a:stretch>
            <a:fillRect/>
          </a:stretch>
        </p:blipFill>
        <p:spPr bwMode="auto">
          <a:xfrm>
            <a:off x="0" y="5257800"/>
            <a:ext cx="9144000" cy="1600200"/>
          </a:xfrm>
          <a:prstGeom prst="rect">
            <a:avLst/>
          </a:prstGeom>
          <a:noFill/>
          <a:ln w="9525">
            <a:noFill/>
            <a:miter lim="800000"/>
            <a:headEnd/>
            <a:tailEnd/>
          </a:ln>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fontAlgn="auto" hangingPunct="1">
              <a:spcAft>
                <a:spcPts val="0"/>
              </a:spcAft>
              <a:defRPr/>
            </a:pPr>
            <a:r>
              <a:rPr lang="en-US"/>
              <a:t> </a:t>
            </a:r>
            <a:r>
              <a:rPr lang="en-US" b="1"/>
              <a:t>Components</a:t>
            </a:r>
            <a:r>
              <a:rPr lang="en-US"/>
              <a:t> </a:t>
            </a:r>
          </a:p>
        </p:txBody>
      </p:sp>
      <p:sp>
        <p:nvSpPr>
          <p:cNvPr id="19459" name="Rectangle 3"/>
          <p:cNvSpPr>
            <a:spLocks noGrp="1" noChangeArrowheads="1"/>
          </p:cNvSpPr>
          <p:nvPr>
            <p:ph idx="1"/>
          </p:nvPr>
        </p:nvSpPr>
        <p:spPr>
          <a:xfrm>
            <a:off x="304800" y="2133600"/>
            <a:ext cx="8151639" cy="5105400"/>
          </a:xfrm>
        </p:spPr>
        <p:txBody>
          <a:bodyPr>
            <a:normAutofit/>
          </a:bodyPr>
          <a:lstStyle/>
          <a:p>
            <a:pPr algn="just" eaLnBrk="1" hangingPunct="1">
              <a:lnSpc>
                <a:spcPct val="80000"/>
              </a:lnSpc>
            </a:pPr>
            <a:r>
              <a:rPr lang="en-US" sz="1900" dirty="0"/>
              <a:t> </a:t>
            </a:r>
            <a:r>
              <a:rPr lang="en-US" sz="1900" b="1" u="sng" dirty="0">
                <a:latin typeface="Times New Roman" pitchFamily="18" charset="0"/>
              </a:rPr>
              <a:t>SaaS (software as a service):</a:t>
            </a:r>
            <a:r>
              <a:rPr lang="en-US" sz="1900" dirty="0">
                <a:latin typeface="Times New Roman" pitchFamily="18" charset="0"/>
              </a:rPr>
              <a:t> SaaS refers to software that’s made available as a web-based service. </a:t>
            </a:r>
          </a:p>
          <a:p>
            <a:pPr algn="just" eaLnBrk="1" hangingPunct="1">
              <a:lnSpc>
                <a:spcPct val="80000"/>
              </a:lnSpc>
            </a:pPr>
            <a:endParaRPr lang="en-US" sz="1900" dirty="0">
              <a:latin typeface="Times New Roman" pitchFamily="18" charset="0"/>
            </a:endParaRPr>
          </a:p>
          <a:p>
            <a:pPr algn="just" eaLnBrk="1" hangingPunct="1">
              <a:lnSpc>
                <a:spcPct val="80000"/>
              </a:lnSpc>
            </a:pPr>
            <a:r>
              <a:rPr lang="en-US" sz="1900" b="1" u="sng" dirty="0">
                <a:latin typeface="Times New Roman" pitchFamily="18" charset="0"/>
              </a:rPr>
              <a:t>Utility computing:</a:t>
            </a:r>
            <a:r>
              <a:rPr lang="en-US" sz="1900" dirty="0">
                <a:latin typeface="Times New Roman" pitchFamily="18" charset="0"/>
              </a:rPr>
              <a:t> The predecessor of cloud computing, utility computing provides the ability to access storage and virtual servers on demand.</a:t>
            </a:r>
          </a:p>
          <a:p>
            <a:pPr algn="just" eaLnBrk="1" hangingPunct="1">
              <a:lnSpc>
                <a:spcPct val="80000"/>
              </a:lnSpc>
            </a:pPr>
            <a:endParaRPr lang="en-US" sz="1900" b="1" u="sng" dirty="0">
              <a:latin typeface="Times New Roman" pitchFamily="18" charset="0"/>
            </a:endParaRPr>
          </a:p>
          <a:p>
            <a:pPr algn="just" eaLnBrk="1" hangingPunct="1">
              <a:lnSpc>
                <a:spcPct val="80000"/>
              </a:lnSpc>
            </a:pPr>
            <a:r>
              <a:rPr lang="en-US" sz="1900" b="1" u="sng" dirty="0">
                <a:latin typeface="Times New Roman" pitchFamily="18" charset="0"/>
              </a:rPr>
              <a:t>Cloud-based web services:</a:t>
            </a:r>
            <a:r>
              <a:rPr lang="en-US" sz="1900" dirty="0">
                <a:latin typeface="Times New Roman" pitchFamily="18" charset="0"/>
              </a:rPr>
              <a:t> Similar to </a:t>
            </a:r>
            <a:r>
              <a:rPr lang="en-US" sz="1900" dirty="0" err="1">
                <a:latin typeface="Times New Roman" pitchFamily="18" charset="0"/>
              </a:rPr>
              <a:t>Saas</a:t>
            </a:r>
            <a:r>
              <a:rPr lang="en-US" sz="1900" dirty="0">
                <a:latin typeface="Times New Roman" pitchFamily="18" charset="0"/>
              </a:rPr>
              <a:t>, web services in the cloud allow you to offer services online, such as credit card processing services, employee payroll processing or viewing an interactive map.</a:t>
            </a:r>
          </a:p>
          <a:p>
            <a:pPr algn="just" eaLnBrk="1" hangingPunct="1">
              <a:lnSpc>
                <a:spcPct val="80000"/>
              </a:lnSpc>
            </a:pPr>
            <a:endParaRPr lang="en-US" sz="1900" b="1" u="sng" dirty="0">
              <a:latin typeface="Times New Roman" pitchFamily="18" charset="0"/>
            </a:endParaRPr>
          </a:p>
          <a:p>
            <a:pPr algn="just" eaLnBrk="1" hangingPunct="1">
              <a:lnSpc>
                <a:spcPct val="80000"/>
              </a:lnSpc>
            </a:pPr>
            <a:r>
              <a:rPr lang="en-US" sz="1900" b="1" u="sng" dirty="0">
                <a:latin typeface="Times New Roman" pitchFamily="18" charset="0"/>
              </a:rPr>
              <a:t>MSP (managed service providers):</a:t>
            </a:r>
            <a:r>
              <a:rPr lang="en-US" sz="1900" dirty="0">
                <a:latin typeface="Times New Roman" pitchFamily="18" charset="0"/>
              </a:rPr>
              <a:t> The grandfather of cloud computing, an MSP delivers applications to IT instead of end-users.</a:t>
            </a:r>
          </a:p>
          <a:p>
            <a:pPr algn="just" eaLnBrk="1" hangingPunct="1">
              <a:lnSpc>
                <a:spcPct val="80000"/>
              </a:lnSpc>
            </a:pPr>
            <a:endParaRPr lang="en-US" sz="1900" dirty="0">
              <a:latin typeface="Times New Roman" pitchFamily="18" charset="0"/>
            </a:endParaRPr>
          </a:p>
          <a:p>
            <a:pPr algn="just" eaLnBrk="1" hangingPunct="1">
              <a:lnSpc>
                <a:spcPct val="80000"/>
              </a:lnSpc>
            </a:pPr>
            <a:r>
              <a:rPr lang="en-US" sz="1900" dirty="0">
                <a:latin typeface="Times New Roman" pitchFamily="18" charset="0"/>
              </a:rPr>
              <a:t> </a:t>
            </a:r>
            <a:r>
              <a:rPr lang="en-US" sz="1900" b="1" u="sng" dirty="0">
                <a:latin typeface="Times New Roman" pitchFamily="18" charset="0"/>
              </a:rPr>
              <a:t>IaaS (infrastructure as a service):</a:t>
            </a:r>
            <a:r>
              <a:rPr lang="en-US" sz="1900" dirty="0">
                <a:latin typeface="Times New Roman" pitchFamily="18" charset="0"/>
              </a:rPr>
              <a:t> IaaS refers to computer infrastructure (e.g., virtualization) that’s delivered as a service.</a:t>
            </a:r>
            <a:r>
              <a:rPr lang="en-US" sz="1900" dirty="0"/>
              <a:t> </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b="1" dirty="0"/>
              <a:t>Advantages of Cloud Computing</a:t>
            </a:r>
          </a:p>
        </p:txBody>
      </p:sp>
      <p:sp>
        <p:nvSpPr>
          <p:cNvPr id="21507" name="Rectangle 3"/>
          <p:cNvSpPr>
            <a:spLocks noGrp="1" noChangeArrowheads="1"/>
          </p:cNvSpPr>
          <p:nvPr>
            <p:ph idx="1"/>
          </p:nvPr>
        </p:nvSpPr>
        <p:spPr>
          <a:xfrm>
            <a:off x="228600" y="2286000"/>
            <a:ext cx="8229600" cy="4876800"/>
          </a:xfrm>
        </p:spPr>
        <p:txBody>
          <a:bodyPr/>
          <a:lstStyle/>
          <a:p>
            <a:pPr algn="just" eaLnBrk="1" hangingPunct="1">
              <a:lnSpc>
                <a:spcPct val="90000"/>
              </a:lnSpc>
            </a:pPr>
            <a:r>
              <a:rPr lang="en-US" b="1" dirty="0"/>
              <a:t> </a:t>
            </a:r>
            <a:r>
              <a:rPr lang="en-US" b="1" u="sng" dirty="0" err="1"/>
              <a:t>Flexibility:</a:t>
            </a:r>
            <a:r>
              <a:rPr lang="en-US" dirty="0" err="1"/>
              <a:t>There</a:t>
            </a:r>
            <a:r>
              <a:rPr lang="en-US" dirty="0"/>
              <a:t> is a high rate of flexibility. </a:t>
            </a:r>
          </a:p>
          <a:p>
            <a:pPr algn="just" eaLnBrk="1" hangingPunct="1">
              <a:lnSpc>
                <a:spcPct val="90000"/>
              </a:lnSpc>
            </a:pPr>
            <a:r>
              <a:rPr lang="en-US" dirty="0"/>
              <a:t> Low </a:t>
            </a:r>
            <a:r>
              <a:rPr lang="en-US" dirty="0" err="1"/>
              <a:t>Cost:Companies</a:t>
            </a:r>
            <a:r>
              <a:rPr lang="en-US" dirty="0"/>
              <a:t> can save big by employing cloud computing as it eliminates cost for hardware and software. </a:t>
            </a:r>
          </a:p>
          <a:p>
            <a:pPr algn="just" eaLnBrk="1" hangingPunct="1">
              <a:lnSpc>
                <a:spcPct val="90000"/>
              </a:lnSpc>
            </a:pPr>
            <a:r>
              <a:rPr lang="en-US" b="1" u="sng" dirty="0"/>
              <a:t>Speed &amp;</a:t>
            </a:r>
            <a:r>
              <a:rPr lang="en-US" u="sng" dirty="0"/>
              <a:t> </a:t>
            </a:r>
            <a:r>
              <a:rPr lang="en-US" b="1" u="sng" dirty="0"/>
              <a:t>Scales</a:t>
            </a:r>
            <a:r>
              <a:rPr lang="en-US" b="1" dirty="0"/>
              <a:t> </a:t>
            </a:r>
            <a:r>
              <a:rPr lang="en-US" dirty="0"/>
              <a:t>:Traditional methods to buy and configure hardware and software are time consuming. </a:t>
            </a:r>
            <a:endParaRPr lang="en-US" sz="2800" dirty="0"/>
          </a:p>
          <a:p>
            <a:pPr algn="just" eaLnBrk="1" hangingPunct="1">
              <a:lnSpc>
                <a:spcPct val="90000"/>
              </a:lnSpc>
            </a:pPr>
            <a:r>
              <a:rPr lang="en-US" b="1" u="sng" dirty="0"/>
              <a:t>Easier Management of Data and </a:t>
            </a:r>
            <a:r>
              <a:rPr lang="en-US" b="1" u="sng" dirty="0" err="1"/>
              <a:t>Information:</a:t>
            </a:r>
            <a:r>
              <a:rPr lang="en-US" dirty="0" err="1"/>
              <a:t>Since</a:t>
            </a:r>
            <a:r>
              <a:rPr lang="en-US" dirty="0"/>
              <a:t> all data are located on a centralized location, data are more organized making it easy to manage. </a:t>
            </a:r>
          </a:p>
          <a:p>
            <a:pPr algn="just" eaLnBrk="1" hangingPunct="1">
              <a:lnSpc>
                <a:spcPct val="90000"/>
              </a:lnSpc>
            </a:pPr>
            <a:r>
              <a:rPr lang="en-US" sz="2800" dirty="0"/>
              <a:t> </a:t>
            </a:r>
            <a:r>
              <a:rPr lang="en-US" b="1" u="sng" dirty="0"/>
              <a:t>Device Diversity</a:t>
            </a:r>
            <a:r>
              <a:rPr lang="en-US" b="1" dirty="0"/>
              <a:t> </a:t>
            </a:r>
            <a:r>
              <a:rPr lang="en-US" dirty="0"/>
              <a:t>:We can access our applications and data anywhere in the world, on any system. </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fontAlgn="auto" hangingPunct="1">
              <a:spcAft>
                <a:spcPts val="0"/>
              </a:spcAft>
              <a:defRPr/>
            </a:pPr>
            <a:r>
              <a:rPr lang="en-US" b="1"/>
              <a:t>Advantages of Cloud Computing…</a:t>
            </a:r>
          </a:p>
        </p:txBody>
      </p:sp>
      <p:sp>
        <p:nvSpPr>
          <p:cNvPr id="22531" name="Rectangle 3"/>
          <p:cNvSpPr>
            <a:spLocks noGrp="1" noChangeArrowheads="1"/>
          </p:cNvSpPr>
          <p:nvPr>
            <p:ph idx="1"/>
          </p:nvPr>
        </p:nvSpPr>
        <p:spPr>
          <a:xfrm>
            <a:off x="382761" y="2362200"/>
            <a:ext cx="8229600" cy="4953000"/>
          </a:xfrm>
        </p:spPr>
        <p:txBody>
          <a:bodyPr/>
          <a:lstStyle/>
          <a:p>
            <a:pPr algn="just" eaLnBrk="1" hangingPunct="1"/>
            <a:r>
              <a:rPr lang="en-US" b="1" u="sng" dirty="0"/>
              <a:t>Increased Storage Capacity :</a:t>
            </a:r>
            <a:r>
              <a:rPr lang="en-US" dirty="0"/>
              <a:t>Increased Storage Capacity is another benefit of the cloud computing, as it can store more data as compared to a personal computer. </a:t>
            </a:r>
          </a:p>
          <a:p>
            <a:pPr algn="just" eaLnBrk="1" hangingPunct="1"/>
            <a:r>
              <a:rPr lang="en-US" b="1" u="sng" dirty="0"/>
              <a:t> Easy to Learn and </a:t>
            </a:r>
            <a:r>
              <a:rPr lang="en-US" b="1" u="sng" dirty="0" err="1"/>
              <a:t>Understand</a:t>
            </a:r>
            <a:r>
              <a:rPr lang="en-US" dirty="0" err="1"/>
              <a:t>:Since</a:t>
            </a:r>
            <a:r>
              <a:rPr lang="en-US" dirty="0"/>
              <a:t> people are quiet used to cloud applications like </a:t>
            </a:r>
            <a:r>
              <a:rPr lang="en-US" dirty="0" err="1"/>
              <a:t>GMail</a:t>
            </a:r>
            <a:r>
              <a:rPr lang="en-US" dirty="0"/>
              <a:t>, Google Docs, so anything related to the same is most likely to be understood by the users.</a:t>
            </a:r>
          </a:p>
          <a:p>
            <a:pPr algn="just" eaLnBrk="1" hangingPunct="1"/>
            <a:r>
              <a:rPr lang="en-US" b="1" u="sng" dirty="0"/>
              <a:t>Automatic Updating :</a:t>
            </a:r>
            <a:r>
              <a:rPr lang="en-US" dirty="0"/>
              <a:t>It saves companies time and effort to update multiples server. </a:t>
            </a:r>
            <a:endParaRPr lang="en-US" b="1" u="sng" dirty="0"/>
          </a:p>
          <a:p>
            <a:pPr algn="just" eaLnBrk="1" hangingPunct="1"/>
            <a:r>
              <a:rPr lang="en-US" b="1" u="sng" dirty="0"/>
              <a:t> Customize Setting :</a:t>
            </a:r>
            <a:r>
              <a:rPr lang="en-US" dirty="0"/>
              <a:t>Cloud computing also allows you to customize your business applications. </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b="1"/>
              <a:t>Disadvantages of Cloud Computing</a:t>
            </a:r>
          </a:p>
        </p:txBody>
      </p:sp>
      <p:sp>
        <p:nvSpPr>
          <p:cNvPr id="23555" name="Rectangle 3"/>
          <p:cNvSpPr>
            <a:spLocks noGrp="1" noChangeArrowheads="1"/>
          </p:cNvSpPr>
          <p:nvPr>
            <p:ph idx="1"/>
          </p:nvPr>
        </p:nvSpPr>
        <p:spPr>
          <a:xfrm>
            <a:off x="533400" y="2336873"/>
            <a:ext cx="8229600" cy="3599316"/>
          </a:xfrm>
        </p:spPr>
        <p:txBody>
          <a:bodyPr>
            <a:noAutofit/>
          </a:bodyPr>
          <a:lstStyle/>
          <a:p>
            <a:pPr algn="just" eaLnBrk="1" hangingPunct="1">
              <a:lnSpc>
                <a:spcPct val="90000"/>
              </a:lnSpc>
            </a:pPr>
            <a:r>
              <a:rPr lang="en-US" b="1" u="sng" dirty="0"/>
              <a:t>Dependency </a:t>
            </a:r>
            <a:r>
              <a:rPr lang="en-US" dirty="0"/>
              <a:t>:One major disadvantages of cloud computing is user’s dependency on the provider. </a:t>
            </a:r>
          </a:p>
          <a:p>
            <a:pPr algn="just" eaLnBrk="1" hangingPunct="1">
              <a:lnSpc>
                <a:spcPct val="90000"/>
              </a:lnSpc>
            </a:pPr>
            <a:r>
              <a:rPr lang="en-US" dirty="0"/>
              <a:t> </a:t>
            </a:r>
            <a:r>
              <a:rPr lang="en-US" b="1" u="sng" dirty="0"/>
              <a:t>Risk</a:t>
            </a:r>
            <a:r>
              <a:rPr lang="en-US" u="sng" dirty="0"/>
              <a:t> </a:t>
            </a:r>
            <a:r>
              <a:rPr lang="en-US" dirty="0"/>
              <a:t>:Cloud computing services means taking services from remote servers. </a:t>
            </a:r>
          </a:p>
          <a:p>
            <a:pPr algn="just" eaLnBrk="1" hangingPunct="1">
              <a:lnSpc>
                <a:spcPct val="90000"/>
              </a:lnSpc>
            </a:pPr>
            <a:r>
              <a:rPr lang="en-US" b="1" i="1" dirty="0"/>
              <a:t> </a:t>
            </a:r>
            <a:r>
              <a:rPr lang="en-US" b="1" i="1" u="sng" dirty="0"/>
              <a:t>Requires a Constant internet connection</a:t>
            </a:r>
            <a:r>
              <a:rPr lang="en-US" i="1" u="sng" dirty="0"/>
              <a:t> </a:t>
            </a:r>
            <a:r>
              <a:rPr lang="en-US" i="1" dirty="0"/>
              <a:t>:The most obvious disadvantage is that Cloud computing completely relies on network connections.</a:t>
            </a:r>
          </a:p>
          <a:p>
            <a:pPr algn="just" eaLnBrk="1" hangingPunct="1">
              <a:lnSpc>
                <a:spcPct val="90000"/>
              </a:lnSpc>
            </a:pPr>
            <a:r>
              <a:rPr lang="en-US" dirty="0"/>
              <a:t> </a:t>
            </a:r>
            <a:r>
              <a:rPr lang="en-US" b="1" u="sng" dirty="0"/>
              <a:t>Security :</a:t>
            </a:r>
            <a:r>
              <a:rPr lang="en-US" dirty="0"/>
              <a:t>Security and privacy are the biggest concerns about cloud computing.   </a:t>
            </a:r>
            <a:endParaRPr lang="en-US" b="1" u="sng" dirty="0"/>
          </a:p>
          <a:p>
            <a:pPr algn="just" eaLnBrk="1" hangingPunct="1">
              <a:lnSpc>
                <a:spcPct val="90000"/>
              </a:lnSpc>
            </a:pPr>
            <a:r>
              <a:rPr lang="en-US" b="1" u="sng" dirty="0"/>
              <a:t>Migration Issue :</a:t>
            </a:r>
            <a:r>
              <a:rPr lang="en-US" dirty="0"/>
              <a:t>Migration problem is also a big concern about cloud computing. </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AutoShape 5" descr="data:image/jpeg;base64,/9j/4AAQSkZJRgABAQAAAQABAAD/2wCEAAkGBhQSERQUExQUFBUVGBcUFxQUFBcUFBQUFBUYFBUVFhQXHCYeGBwjGhUUHy8gJCcpLCwsFR4xNTAqNSYrLCkBCQoKDgwOGA8PFy0fHB0pKSwsKikqKSwpKiksLCkpLCksLCwsKSwpKSkpLCkpKSwpKSwpLCksKSkpLCwpKSkpKf/AABEIALcBEwMBIgACEQEDEQH/xAAcAAACAgMBAQAAAAAAAAAAAAAGBwAFAQMEAgj/xABREAABAgMDBQgMCwYGAgMAAAABAAIDBBEFEiEGBzFBURMiMmFxgZGxFiRCUnJzkqGywdHhFBUjJTM0VXSCk/BUYmOis9JTZIOjwuJElDVDRf/EABoBAQEBAQEBAQAAAAAAAAAAAAABAgMFBAb/xAAyEQACAQIGAQEGAwkAAAAAAAAAAQIDEQQSITFBURNSFCIyYXGRBYGxIyQzNEKhwdHh/9oADAMBAAIRAxEAPwC0yXfW1p3ibD6gmHMyDIhJcKktdDrUg3H0vCo0aBil3kuylrT3gw+oJiidZ3wHEVpkWxtgQQxoaNAFBiThyle1qE0zvh0qGcZ3wUKcFp6XfrUg/NW+vwn7y/1ItnIofUhCOa8XWTB/zMTzUTgnIeRrPY6/UGrwGuIcWktbWgqDo3zuldENgAAGAAoBsAwC1CcZ3wXoTTO+HSoU2obynNIEc/uP9Eq+dOsHdDmQ/lI69LRzthxPRKEZxZr3VkYHgu9JyKXWZCOljTRxiCoqQ8uDy4E6DeAPMhXNs65IS5Pen0nItE8zvghTesrT8MZ3wXh8+waDXkQAjnHFZCN+H02oosX6vB8VD9AIZzhYyEX8PptRRZA+Qg+LZ6AQHXRAGQre2LQ+8O9J6YCA8iR2xaH3h3pPQBuYDTdJFS3QdlRQ+ZZgS7WCjRTEnSSSTpJJxJWts63QTQ8a9/Cmd8OlAbVX2to5l1GcZ3wXDPxw8GmxAB+bJ9Zd/jX9TUexZVj6Xmh1Gubj3rwA4c9AgLNi2ks/xr+pqO2TzKYkA8aERsl5drG3Wig06SSSdJJOJWxavhbO+HSsGcZ3w6UKU2WLqS8bxT/QcqXN26sjB8E+kVbZVRQ+Wj0/wnj+QqpzdikhB8E+kVSBo+WaSXEAktLK/uk1I5KrYG0FBoGHMFobPsPdAcq9fDGd8OlQptQRnWfSSjfg9JqMDPMHdBBedCIHyEYjRvfM5qqDLvJ4/JwuRvUFaTVkQ4l682t4hzsSCS1t0aOLBVVhuuwYZPet6grsTjD3Q6UZEbQKKLx8Jb3zekKKFFXYdplk3GjuYaRqAgaWhvB5cNPKruPldCacWxPJ96PaKXOJauQXL8uoI7iN5HvUZl1BPcRvy/emNcUuJcWF+ctId03WRCdQLaCvGaqvyTtEy7Ige11HvMWrRoc7SKcyaNFKKFF/EyzhA4ti+R71pdl5BHcRvy/emNdWLqEF4zLmCe4jfl+9YtPKtsSC9kNjy57S3fNoBeFK6eNMW4pRQot7CtsS8syE9j94CAWjSKk6OdbX5cQh3EXyR7Uw6KXOJCC47PoPeRvy/evbcu4PeRfIHtTDuLNxALS17WdaEP4NLw4lXlt57m0DQDXj6TsTIloFxjW960N6AB6lsCyhTFEug99nTc0YjHuhTD90a9oqBpNNndOBGnDWmMoQgF3Fy7gbInke9c5y+gd7F8j3pklg2BYuDYEILpmXME9zF8ge1dHZgwtNxjy7VUACvGao+DBsCzdQosMnLWEox8N7XEFxeC0VxcBUEcy64uW8Eaonke9MS6vJhjYgFv2ewO9i+R717ZlvAOqJ5HvTE3MbB0LO5DYOhCC+m8pWRYL2Ma4l7XNxFAA4EE+dcdgZQtlpdsGI128qAWioIJJx48aJnBg2DoUuDYEKLiJlzBHcxfIHtWrs8gd7F8j3plGENg6FjcRsHQFQLtmW0E9zE8ke1c2U9tCYlnQobXb+lS4UoAa4bTgEzRBGwdAWdzGwdAUAu5TLOE2E1rw9rg0AgNqMBSoIWp+XUv8AxPIKZJgjYOgLwZdvet6AqSwtez2X/ieQVEyfgze9b5IUQWF7Z2c2bjPLGSN5w0gPOGrGowV0cobU1WcOeO0LjyIcDNz+GiOB5q9ZPSiPKG0I0MwxBbUuvVNK04LBrHdRAebZVUFN2Q2r9mt/9hiz2Q2r9mt/9hiMQsqFAOcyztGE0ufZ1AMSRFDqDaaLnsrOLOTFdzkb1NJD8BXRicEYWi7B3P1IazVvrKDxsTzUA8yENrsqLT1WYT/qheOyq1Pss/mhETp94nBCcWiG6HeZval7xUuq6u9oBopiK47LVQoEdldp/ZjvzQuafy8n4Lb0Szy1u2/UDlpoTBCHMqotJWY4ocTzNNEBQWdnBnY4JhyBfTCodQV2VIXd2T2l9mO/NauvN+6slAO1pPOXOXXHnorJkNNXQ3ObwRwSagN0cd44ng6q0QIqOye0/sx35rfaocqbS+zHfmtRqogF5P5w5yCAYkgWA4Vc/DppRdMtltPvaHNs57gcRR+kbcQu7LiIBKRK44s/qtCIpPWgBM5XWj9lxPzAsdl1pfZb/wAwIqlWxr7y8tLHcFo0soaAV7q8MTsOGIXagAnsutDXZjx+MKunc5kzCddfJFp00c8jDboTFiaDyJeZwYoD5XjiU5qtwQHbL5Yz7wC2znkHEfKAda2nKi0vst35zEUSJ6lU2JORvhEVsRsUhxLmlzXBkNrXOo0udheILeBvaBp01JAq+yq0vst/5rFh2V1oDTZkQfjB6karDtBQC4j5z5lj7jpFwce5LjeNdFBTFWcPK20HaLMef9Vo61i3IgFoSWAqd2x5GAjoKL5Q4FAChyotL7Lf+cxY7KrS+y4n5rEQWSZi/F3e5dvVh3Rjd4OO+N3g1pjw9OkCzQATFyxn2irrMiD8YPUFWMzpRy+4JJxdWl0ON6vJRMWPwSgSUiD43jCg+gY7nJAJ8wQHQzLGfOizIp/GB1heuy60PsuL+Y1F0s7eleLMil0GG5xqXNa8nwxeoOIVpzIAVGVtofZcX8xq1x8tpxgq6zYo/FXqCN1onOAUAuTnbifsn+57lEC5U2hcnI7RgBEdgOPFZQgws3r6zdofefUmIltm1PbU/wDeT1I2t2O+GwRGOcLpF4Dc7t2ovOeHC8QBXBpB2KsItFFFEKU9qHB/OhjNC6smPGxetElrHB/OhjM99THjIqED34Iy/ul1t+l2/QXrta0rsqtqp7XygEGLDhgsq5zL99wbdY91wUGtxNeQNNdSuFCmQhTLN9JOZ8VE9EorQdlue0pnxb/RKIjPebg9oy3gesotQhm1+oy3gesq1hzLxOFpiB7XE0Y2JjDAhg1fDu6Kg43u7CFRdqKKIAKzhRKScTwof9ZiKZA4FCWcRtZOIP3of9ZiJ7OmBTWhCxWVR2bbbnxXB1QCYgY24BhCfdJv3ySdFatAxw0Y23wkbChT3E0HkKWech/ykn431sTHdMCh0jDWlpnJPy0n431sQgxrOPUuxcVm6Ob1rXINfu0X5R7mNowB93h8NxFGjABzR0oVFkvL9B5F6XmJoPIepAL/AChf85yA4pj0Go5kjgeZAWUP/wApI+DMeg1HkjoPMhOTpUVHYFpxIj3CJoLQ9mDaFt9zbzbuIbS5g/fK8QprmOCUuZSJ89xx/l4fpJizPAPIlpJH58j+Ih9YVIxkyfB516l5cMaGt0DADTQbOQaOZa5I708qr7ItCK6KWRAfow81YG3XXrpa0gm83Y46aadkKXC0TvAK3rnn/oygPm3LR/b8x4Z6gotOWg7fmPDPUFEA083j7safdr+Emn65kYxbThucC+E1zm6CQCRrwqMMUEWTm4n5ZznQ40IF3Cq9xDteILdPHxldczk3agx3WBTir/atE1DI5RN709IUNv7G+dKW3rQn5RzRFcyjq0c1oLTTSOVeJbKabeOEBxlrQtxpyn8KucaleFJXm7DRm5irHV2HqQ3mrjXJEH+JEPnQpNWrORGOY6I0NdgboANDpFaVC12RMzEs0thPF0mpa7EV2jYt+z1fSzj7dh/WhvRbWhOpeZWhBGjAtNQa8RxW3sgh7HeZJ6aymnG6SynE33rjZllNV0srsua+lYlRnHdHWGJpz+GSY7XW63U086HcsYl6RmPFv6kCwso5xwrWGBxtx8xWJ+05qPD3OI9l06QwUqNhJ1Lfs1T0nJ47D7OaDzISPckJc/uesogFvN1tPSlTIWtMQIYhw3NujQHCtNtOdaJrK2bbpuczfesvD1F/SWONoSdlNDdGUDO9d5lHW6NTTylJhmWUzprD8g+1WEDKebeCaQ6cbaetZjSnLZHWdenT+KSQW5dR70o8jUYfSYrAieFPCHxjQlFak9NTDAyI5gZUG6wXakaKniXfCyhnLoBMN1BSpBqeXHStOhU9LOSxtB7TQzYdqQWuLwy653CcGgOPKdJW74/h7HdHvSkmMpZlukM5gfatMPKuY1XOg+1YdOS0sdo1oSV00NuYtcPBABrtKBcvRfiyRGqLjxYtVJAyrnDjdZ0f9lrm5+NHcHRab0b27QBvGMa10dAW/BU9LOXtlD1obEOe3PjWwW+3vT0hK2JlNOAUBYaYVLRU020IC4JjLCaGDg0fhw8zk8FTfKyxxdGTspL7jiblCw9y7zLy62w7ANIrtSah5ZzI7w8QafarCDlXOabsPnH/AGWY0py1SZqeJpwdpSSCi2hW1JE/uTHosRU209z1VCUc7aEzEisjE0iM4F2lGjWKE4117V1PyonTqh+T/wBlrwVPSzHtlD1r7jQg2xCZUthBpOJuhoqeOmlbRlCzvXeZJ6PllMg0IaDxtIHTeXmHlnMDCjDyNOH8yx45XtbU6+aGXNdWHC+2Q8UApyoHkB89zB/gM62qml8rJvTdZ0H+5cLZuO2YMw0/KHA1pdI2EbMB0Bb8FT0s5PGUPWhvNtXc9VR515g2xBh1uw7tcTdDRU7TTSli/KqcJ0QvP/cuCYyymakEMB42n2qOjOKu0zUMTSm7RkmOLshZ3rvMtUW1xEFAKDXVL2yjaMZgexkK67EFxLajaMVdQLHtTWyAPx+9cz6BTZZM7emPGFYR5M5rpx73OIhkuJJJiDEnEqKXA3oTKNAqTQAVOk0Gk8ZWua4POFvWic4POqUVedp9Gy/HEcP5VTWTd+Tv1uXheppu131OOlVZ5334SvjT6Kp5PgDn6162BV00fnPxh2cQ3kJWzY0RkNjY955uipIFePFbrWsyzpaJucRsa9QO3riRQ1pjXiVBkl9dgeH6irHOJ9bHi2dbltwflUMztbs+VVIvDOrkjdNLYGcozCvncA4Q8Lt/hcEVrz1Qsx/y4HFVX1ocEcqHWntkeD611qK1l80ZwrzKT20Ywcj7LZHjshxAS0sc7A0NQARiF5yjkGQZmJDZW60ilTU4tB0867c3n1tni39QV1lDAkDMRDGfGETC8Gg3RvRSm92UWJVXGtbVqxI0I1MLm0TzbvQr7PyehPs6JMEO3RoiEG8ab04YIItPVyFNZrYIsuMJcudDuxKF+Brr1BKm0zo5ClGblnv2XEUo05UkrfDxyUcnFrEcNhRRL8AciEpE/Kv5UWyrSQ0AVJoANpOAClDSL+rNY/WcV8l+gXZIZMQ48N0SNW6XXGAOu1IFXcuocxVPb9m/Bph8MVughza62OxGPFo5kTW5KR4MOVgwIb3bjSK5zWkgxAdFeUvP4gs5fye6Q4UcCjhRrmnAhr8Wg7KOqOdco1W53b0lp9DrUw0VRajH3oWbfd9/sL2ffgOdVUlHq53EVZWkw0GG1UVnNdffUYV2hdJr34kw8v2Mw7ySs1kxMMhxK3S1xwNDgKjFduVWTfwWIHMqYTxhU1LXDS0nzj3Lzm/FJyH4D/RRKLSbNfCZWLwmvdcOssDjQjjbhzU41irUlGpdbJakw1CnUoWlpJydn9OAdkLFhvkJiOQd0hucGm8QKC5pGvhFBlrnAciZMtIug2bOQ3ijg93IQRCII4iCClpbBwHIutKWZSd+TjVpKnOkrWdtfuytsyLeqeNGdgybYszChvrde6hoaGlCdPMgexDvec9aP8k/rkv4f/EpB2o6dFxKTxKT2ub8pLEEKbEGA1xvNZRtbxLnV1nkXvKGyoMsxkIVfMEB0RwcbrAcaBu09QrrCOhJwzNRntI3cQ2taHDBgINHAawTgeSmvFX2lDiCK8Ra7peN6uku212LFCo6jSb2X3/4axlCNBSkl8Tdukv9g/bbqV5FxWXEq2vGuu3tB5FX2Kd4OU9a6S/i/kWl/K/mGVk2cY8ZkIGl80rsAFSegFFNpytnyrxCfCixHAAucHHCujumjmAQnZ086DFZFZwmEEV0HUQeUEhHu6SdptAO8jAbQIgpjgdD26fcs4hyUk3fL8jGCjCUJRVvJfS/QD2xuO6n4Pe3OgoHVvB2sYoWygdQE8QRbb1hvlYlx9CCKteNDm6NGo8SEMpeCeRdJ2dJ2d9Dnh1KOJSkrO+w58k3VloB/hw/RC6bVmWCYLY8Z0GGIbXMpEMIOeXOvm8OE5oDKNx4Wg1XFkee1ZfxcP0QipzAdIB5V4DP2SOWx4jnQITolb5Y0uqKGpGkjUeJRdaiFMhaJ473nVQcpj3releDbBecaDiCtiXF7nd0yvjHH+UKqkuAP1rVrnXIc6WAOIc9xGulGiqFG2sWCgoeVergpJJtngfitKU3FRDHJiKGzcBziGgPxJNABQ4kqwy8mWxJoFjmuG5tFWkEVq7CoQELfPejpUOUB70dK+p5fIp34PMUKqoujl3dzvtE4DlQ7D+s/h9a7YlpF5x6FyM+mLtV2nPXQs1JJ2+p3w1KUIyT6Yx8hJhrJpjnua1txwq4gCpA1la8rI7XzkVzSHAkUc0gg70axzoK+OXNwwPKvYt93ehVZc+e/Fji4VXR8VtL3GhZU9DFlRWF7A8iLRpcLxqcKDSl1amkci4zb7u9atTp0vNSpFRjez3dzco1J5MytlVivkPpHcqYmR0Jpise9zWiGL++cACRwQK6cceZL+Vh0cXaiSrBlsFtBQELhTacJJvds+rExl5YSir2S/QOZzLKZc9zmxHtaSS1oIoBqGjYrOx7Y+EQIsKYiC8ai89wBIdoPMR1Jb/HxJwb51HZQfujproW5U6bVtjjTqYmMnJ6p8XO20yRgaYVGnYqSzom/fy7VvfaJfwugalySbbrnmtK8uKzO2ZHajGUack1x/kYWRU6IcyxziALjsXEAYtppWifni2biRWGh3RzgQajEnpBQl8e3BQtvUwwr1LHZL+67yXexb9zNdvdWOHjruCjGOzvccdrZQwY9nxC17Q5zKbmXC+HBwqKaToKU9s6ByFc3ZO3U12zQdNeRaY8/ulScNQSkoQi1F7mqvmq1IzqK1lY5rFOB5Sj3JiKGzcBziGtDqkk0A3p0koBs03WnbVdoylu4FpNBpFUpuPjs+UTEU5uvmgr2YycpLb3OfEaC9rqMYKg1a4Y3mkj9aF25TCXnIDY8OIxsUN4DnNDnAaWEE8IGtPelV2VDvD5/YsDKkHuDz1UUILK1LVf3H7xLOpQupa26fyNtva+RVti8DnPWt81NGIDtOgLRZ+9aRrqfaq5Lyp/I6U4OOGcX2g0smUbFisY94htdgXmlBvSRWvHRFEjkYIcVkQzUG4xwfUOo43TWmJoNmnWld2RXaAtvasKrDsqWjuD+uZaqSzbTt+R89GhKGrp5unewxcurchzEVghm82GCL40Oc4itNoAAxS8yl4J5F47Kq9weeq0zswYrXV0kYdCnuRpOMXwdYQqyxCq1Fa7HTkae1JfxcP0Qi4oMyZjBsnA8Uz0QrVmU21oPHWi8Rn6lF8oqPsnHefzKKWFwWObGOaj4xfXkdUfzr2zNfMD/wDQieS7+9E9iwQyPGa1hLSXPMV0JzH33PJdDL3AbqNYI0Cg2K9VFhcxc07i6++aMR21zCT0lyGMr8hhLQt1aWuaCA7e3SKmldOOKdcTgnkS/wA5x+bo54m+m1VNrYjSe6KWxc0wiwWufEuOc0OoG1DQRUDTiV0nMk06Jn/a/wCyP8nvoYfgM9EKmsWSoZe5BfDitc8xohhuhgsdfq1ziAIhLiwilaXapnl2FCPQMDMj/mR+Uf7l1y+aXc2kbs12s/J6eYlMheY3BPIo5N8jLFcCWygyLEB8MXWuER4YCBTfHQKK6h5og8V3Rjdu9Jx4sV25dRaRJLjm4XrRXa0u6JJxGNFXOugCl7u21w14VVzS7Jkj0Aj8yRJqJloHFDP9y2wsy1P/ACQf9M/3JkyUtubA0XcK8BgY2pOkNGAW9M8ux449C3dmoutIMYEH+H70EWzkY6DNQ4AIO6ULXYgUriSK4UoU+Zvg84S3yiPzvIja2L5muUUmtmHGL4KuDmovVBmQwDDFhxOjvl7OZzX8MYBiPo3ctOEmVNSZdLxdzaN0LX3DgDfLd7jqxotNkQ4V4Mhy5htEMFznwjDdfrS4S4b40qSQT50zy7Hjj0Lo5pCC0NmmuJwwhu/u5Vubmodvhu43uHAOOrbxJrMgNBqGgHkWqahgNNABU401pmfZckehAHJGIZky+F4AuLqml3Rep5qIol8zUR7Q4TDRXHFrvU5WTafHhbQU+DVI490COLVgudKRGwwbxbRtBU4kagrml2TJHoW4zHRf2mH5D/at8LMq8f8AkQ/Id7Uw7MgRWxpgxDeruV1wYWNIDXVoCToJ2qzTPLseOPQqZrNE8D6Zh2b13XVClmZCxY0zEgVDDC4biSRjoptqnzPcHn9SX+TUT50nxs3H0CilJchwi+CnZmUiux+EQxytd7V7bmQi/tMPyH+1Mm2oxbJxCCQ4sLW0reLzg0NpjWqswmeXY8cehXy+Zp7f/IZ5DvWVptHNM8NNIrSaYb0gHirX1JrrktLgjnTNK97jJG1rCEsDIqJNRIjG0buZuuLicHVIu4a8D0IibmVjnERoVOO+FZZuX1mJ/wAefSejW3o0ZsKEYHDMW7StKgw4lRs2EVwqBVM8uwoR6F4zMnH1xoP+4uyBmeiN/wDthdD/AFplWdFa6EwtvXbopfrf2G9XG9WteNdKZpPkZIp7CzmMi5yBCuw44oKkMGjjAvDBUOTshOTYc5sa41pu1cBi4aQABqqE3rU4CAc2ESsCL4+L1hRGmaxkDaBxE2yngn2LKZUsd6FFm4NgWV5XpaKeI3BPIl9nQPzbMcjfTamBMHeu5Evc55+b43HcH+41ERhnYP0LPBZ6KsVX2J9E3kb1KwUKZXiY4J5F7WqaO8KAW2cGJ8tIfe4frTGkeAEt8vx2xZ/3liY8hwAqyI6VlYUUKaZvg86WuUJ+eZDwIvouTJneDzpb2+PnmS8CL1FCDJlOCty0yfAC3KFMrRO8HnW5aJ473nVAtYR+fnfdh6YTMleCEsoA+fn/AHcekEzZXgjnRkRtUUUQpzT/AAef1Jc5Lu+dbQ/0vRTGtA73n9SW+S4+dbQ5YfooQZsvwQti1y3BC2IUi5LS4I511rktLgjnQC0zbHti0PHn0npoS3BCV2bn6zP+PPW9NCV4PShDcooohTjtU/J/rYl3msd8jG+8ResJh2t9H+tiXWa36KN94i9YVRGM2W4IWV4lnb0frWoskBWJlbGDiA2ERSocX0q7YWgYctV5ZllME03KGBhjug16cKalxTWa2VadMU8r/YhCzsiWutKJLl7tzhsESuhxDqXW15zU8Wqq3oUYjLfiRG/KXWbWgg+caUOZxp5pkiwuF57mUbXE0cHHDkCtxmplDS86LU40D16bmokziDFPHfqoDplMoW7mx0N7aFo1jZrG1bRlS7aw/rlXG7NRKd9FH4lwTma+WZUB0Wu2/wCqihS9ZlQ495+uden2y5+BIA4kuMk8iRHjTDXxDdgP3Pe4Fx246BSnSi9+ayXGJjxW/iAHSgKbLedZ8IkqkbyMIjuJgIFTs19BRkLZLRvSCDzhVIzTwNO6xTxmhWImaeCdEaKOhAdbssItSNxGDgAXPaA4U4QoSdmBAOKw3LGNTCAPLb7VQWnmxY1jrkV94A0LjhXj4lTZFZF/C4W6uiObVxa0NPe4EknjqhBhm2HPOJHIEI21Pw/jaVcXAXGPa7HBpeHBoJ1aukKyGaeEK1mYmGJ0YcuPEV7GaKD/AI8ToaoC7dbRZwSOQrwcqiNTfOqV+aKGdExF6AqPKPNzuMGI9kZ5MNpdR2ghoqRhowCAOGZUuI0N86nxyXnEjkCB8lc3gmIEOI+NEBiC8A04AHRp10V4zNdADrnwuNe72+29TwdKoKqWnGfHUR14YwQwY92KEt5aVw4kZm23MwFCONUgzQS/+NF/l9ij80sM6JmY6QgLl2VRHct869DKgnU3pKXWWWRbpSCYrI8V10gOa52om7UEcZVvZWbMvhtvzMYOIBN129GGjHFAF3xuYmmnIEHZMTTPjKeIcDeLS3juijqchVozNW0VBnI51EXtuo4rAzQQgaiPFBGggNBCgL4W45mAoRxrxEyoI0tb0lUj81A/a455T70H5ZZLPkwxzYz3Nc65i4ghxBI16MCqBmNymOprfOobWL8XUw2aEIyebF7misy8OpiBWgOvWu4ZqXUo6aeRrGJHnKFKzICM0TE6QQb8UvbxtLnYjixHSjUW05mAoRxodZmmoatmXNO1ooekFZdmviftkU87vagL85Vkdw3pKz2UHU1vSUsspMmY8vGgsbHe4RnbmCXOBa7jx0UNeYoils2b307bjA8pp1qgKItsF4N6gA2daEc2sZohRwCK7vEdT911C0qyGas0o6cikHVjQ8xcvMPNG1pq2aiNO1rbp6QUIXZtUjAFZVKc1Z/bI3n/ALlEsiBlaOkciBLEPz3N8UCCjm0TvuYICsB3z1O+JgK8DkM8pbNfGaxsLexAS4RakBgu0c2ox343uGok6WhWln/RM3m5b0Dc8N5QcHDDDiW5ZChoyq21NPMrJVdqnHmUQA3N27tm0PvP/EIptWB2yx8WE6LCEJwaGs3UMil4JJhipxbQB1MKEYVxEs3B7Zn/ALz/AMQmQjBiDS6KCgoKClKCmApqpsXtYCiAqLX0O/WpCuaE1kYZ2vif1Cie2Tg/kPUhbM8e0YXhxP6jkJyEttSER0dtxpLI7RBjEdyxjw8OPK0xWfiCv1iqyhSIWy3Pakz4qL6BRShLLt3ak14qJ6BQjJm8PaUr4pnordM2bEM654a+7ukB4N1m5kMh3HlzzvwRU0A0kCoIqufN19SlfFM9FFyFRAsrCyEAA50z2jH/AA/1GoosQ71vg+oIVzrHtCPyt/qNRRYJ3jPBHUE4JyV09ZUURYkSG0kRI0JsRtdMJogFsUcbXNeDxE7AihRRQpEsc7T6QYPj2f8AJM5KzO+fkYPj2dTlQMGyzo5FQ2nLRt2mWsbELZqkOoBpDLITCXg6gWGI2vfNG1XdkHg8nqVqoEcdksIgQQ4EEQ4YIOkEMAIPOuwLCgVAts4TqTNn/eR1FHNmHqQDnHd2zZ/3kI8ss4jkVIZhWYWxzFLg8GtA8G9CFODDINA00xFK8Z0KxUWFCkUUqsICttJ2+PIOpAWTzvnqc8VC8ywotcGeRor0FFFDRlVFrnE8gUUQjAvNsO2J77z6gmQoojCMrNVFFClFbRwich6kL5nvqMPw4n9RyiipBiLIWFFCmUI5eHtOa8XE9EqKIRmM3n1KV8Wz0UXqKIUwshRRAL7Ot9Rjcrf6jUU2BwWeD6lhRCFyooohSJV53foYPj2dTlFEIHtjng8nqVuoohTCiiiAWGckdsSH3kI7so4jkUUVJydMpHiGJGD2tDGuaIZBxcCwOdeGqjjRdSiihTCwooqD/9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US"/>
          </a:p>
        </p:txBody>
      </p:sp>
      <p:sp>
        <p:nvSpPr>
          <p:cNvPr id="26628" name="AutoShape 7" descr="data:image/jpeg;base64,/9j/4AAQSkZJRgABAQAAAQABAAD/2wCEAAkGBhQSERQUExQUFBUVGBcUFxQUFBcUFBQUFBUYFBUVFhQXHCYeGBwjGhUUHy8gJCcpLCwsFR4xNTAqNSYrLCkBCQoKDgwOGA8PFy0fHB0pKSwsKikqKSwpKiksLCkpLCksLCwsKSwpKSkpLCkpKSwpKSwpLCksKSkpLCwpKSkpKf/AABEIALcBEwMBIgACEQEDEQH/xAAcAAACAgMBAQAAAAAAAAAAAAAGBwAFAQMEAgj/xABREAABAgMDBQgMCwYGAgMAAAABAAIDBBEFEiEGBzFBURMiMmFxgZGxFiRCUnJzkqGywdHhFBUjJTM0VXSCk/BUYmOis9JTZIOjwuJElDVDRf/EABoBAQEBAQEBAQAAAAAAAAAAAAABAgMFBAb/xAAyEQACAQIGAQEGAwkAAAAAAAAAAQIDEQQSITFBURNSFCIyYXGRBYGxIyQzNEKhwdHh/9oADAMBAAIRAxEAPwC0yXfW1p3ibD6gmHMyDIhJcKktdDrUg3H0vCo0aBil3kuylrT3gw+oJiidZ3wHEVpkWxtgQQxoaNAFBiThyle1qE0zvh0qGcZ3wUKcFp6XfrUg/NW+vwn7y/1ItnIofUhCOa8XWTB/zMTzUTgnIeRrPY6/UGrwGuIcWktbWgqDo3zuldENgAAGAAoBsAwC1CcZ3wXoTTO+HSoU2obynNIEc/uP9Eq+dOsHdDmQ/lI69LRzthxPRKEZxZr3VkYHgu9JyKXWZCOljTRxiCoqQ8uDy4E6DeAPMhXNs65IS5Pen0nItE8zvghTesrT8MZ3wXh8+waDXkQAjnHFZCN+H02oosX6vB8VD9AIZzhYyEX8PptRRZA+Qg+LZ6AQHXRAGQre2LQ+8O9J6YCA8iR2xaH3h3pPQBuYDTdJFS3QdlRQ+ZZgS7WCjRTEnSSSTpJJxJWts63QTQ8a9/Cmd8OlAbVX2to5l1GcZ3wXDPxw8GmxAB+bJ9Zd/jX9TUexZVj6Xmh1Gubj3rwA4c9AgLNi2ks/xr+pqO2TzKYkA8aERsl5drG3Wig06SSSdJJOJWxavhbO+HSsGcZ3w6UKU2WLqS8bxT/QcqXN26sjB8E+kVbZVRQ+Wj0/wnj+QqpzdikhB8E+kVSBo+WaSXEAktLK/uk1I5KrYG0FBoGHMFobPsPdAcq9fDGd8OlQptQRnWfSSjfg9JqMDPMHdBBedCIHyEYjRvfM5qqDLvJ4/JwuRvUFaTVkQ4l682t4hzsSCS1t0aOLBVVhuuwYZPet6grsTjD3Q6UZEbQKKLx8Jb3zekKKFFXYdplk3GjuYaRqAgaWhvB5cNPKruPldCacWxPJ96PaKXOJauQXL8uoI7iN5HvUZl1BPcRvy/emNcUuJcWF+ctId03WRCdQLaCvGaqvyTtEy7Ige11HvMWrRoc7SKcyaNFKKFF/EyzhA4ti+R71pdl5BHcRvy/emNdWLqEF4zLmCe4jfl+9YtPKtsSC9kNjy57S3fNoBeFK6eNMW4pRQot7CtsS8syE9j94CAWjSKk6OdbX5cQh3EXyR7Uw6KXOJCC47PoPeRvy/evbcu4PeRfIHtTDuLNxALS17WdaEP4NLw4lXlt57m0DQDXj6TsTIloFxjW960N6AB6lsCyhTFEug99nTc0YjHuhTD90a9oqBpNNndOBGnDWmMoQgF3Fy7gbInke9c5y+gd7F8j3pklg2BYuDYEILpmXME9zF8ge1dHZgwtNxjy7VUACvGao+DBsCzdQosMnLWEox8N7XEFxeC0VxcBUEcy64uW8Eaonke9MS6vJhjYgFv2ewO9i+R717ZlvAOqJ5HvTE3MbB0LO5DYOhCC+m8pWRYL2Ma4l7XNxFAA4EE+dcdgZQtlpdsGI128qAWioIJJx48aJnBg2DoUuDYEKLiJlzBHcxfIHtWrs8gd7F8j3plGENg6FjcRsHQFQLtmW0E9zE8ke1c2U9tCYlnQobXb+lS4UoAa4bTgEzRBGwdAWdzGwdAUAu5TLOE2E1rw9rg0AgNqMBSoIWp+XUv8AxPIKZJgjYOgLwZdvet6AqSwtez2X/ieQVEyfgze9b5IUQWF7Z2c2bjPLGSN5w0gPOGrGowV0cobU1WcOeO0LjyIcDNz+GiOB5q9ZPSiPKG0I0MwxBbUuvVNK04LBrHdRAebZVUFN2Q2r9mt/9hiz2Q2r9mt/9hiMQsqFAOcyztGE0ufZ1AMSRFDqDaaLnsrOLOTFdzkb1NJD8BXRicEYWi7B3P1IazVvrKDxsTzUA8yENrsqLT1WYT/qheOyq1Pss/mhETp94nBCcWiG6HeZval7xUuq6u9oBopiK47LVQoEdldp/ZjvzQuafy8n4Lb0Szy1u2/UDlpoTBCHMqotJWY4ocTzNNEBQWdnBnY4JhyBfTCodQV2VIXd2T2l9mO/NauvN+6slAO1pPOXOXXHnorJkNNXQ3ObwRwSagN0cd44ng6q0QIqOye0/sx35rfaocqbS+zHfmtRqogF5P5w5yCAYkgWA4Vc/DppRdMtltPvaHNs57gcRR+kbcQu7LiIBKRK44s/qtCIpPWgBM5XWj9lxPzAsdl1pfZb/wAwIqlWxr7y8tLHcFo0soaAV7q8MTsOGIXagAnsutDXZjx+MKunc5kzCddfJFp00c8jDboTFiaDyJeZwYoD5XjiU5qtwQHbL5Yz7wC2znkHEfKAda2nKi0vst35zEUSJ6lU2JORvhEVsRsUhxLmlzXBkNrXOo0udheILeBvaBp01JAq+yq0vst/5rFh2V1oDTZkQfjB6karDtBQC4j5z5lj7jpFwce5LjeNdFBTFWcPK20HaLMef9Vo61i3IgFoSWAqd2x5GAjoKL5Q4FAChyotL7Lf+cxY7KrS+y4n5rEQWSZi/F3e5dvVh3Rjd4OO+N3g1pjw9OkCzQATFyxn2irrMiD8YPUFWMzpRy+4JJxdWl0ON6vJRMWPwSgSUiD43jCg+gY7nJAJ8wQHQzLGfOizIp/GB1heuy60PsuL+Y1F0s7eleLMil0GG5xqXNa8nwxeoOIVpzIAVGVtofZcX8xq1x8tpxgq6zYo/FXqCN1onOAUAuTnbifsn+57lEC5U2hcnI7RgBEdgOPFZQgws3r6zdofefUmIltm1PbU/wDeT1I2t2O+GwRGOcLpF4Dc7t2ovOeHC8QBXBpB2KsItFFFEKU9qHB/OhjNC6smPGxetElrHB/OhjM99THjIqED34Iy/ul1t+l2/QXrta0rsqtqp7XygEGLDhgsq5zL99wbdY91wUGtxNeQNNdSuFCmQhTLN9JOZ8VE9EorQdlue0pnxb/RKIjPebg9oy3gesotQhm1+oy3gesq1hzLxOFpiB7XE0Y2JjDAhg1fDu6Kg43u7CFRdqKKIAKzhRKScTwof9ZiKZA4FCWcRtZOIP3of9ZiJ7OmBTWhCxWVR2bbbnxXB1QCYgY24BhCfdJv3ySdFatAxw0Y23wkbChT3E0HkKWech/ykn431sTHdMCh0jDWlpnJPy0n431sQgxrOPUuxcVm6Ob1rXINfu0X5R7mNowB93h8NxFGjABzR0oVFkvL9B5F6XmJoPIepAL/AChf85yA4pj0Go5kjgeZAWUP/wApI+DMeg1HkjoPMhOTpUVHYFpxIj3CJoLQ9mDaFt9zbzbuIbS5g/fK8QprmOCUuZSJ89xx/l4fpJizPAPIlpJH58j+Ih9YVIxkyfB516l5cMaGt0DADTQbOQaOZa5I708qr7ItCK6KWRAfow81YG3XXrpa0gm83Y46aadkKXC0TvAK3rnn/oygPm3LR/b8x4Z6gotOWg7fmPDPUFEA083j7safdr+Emn65kYxbThucC+E1zm6CQCRrwqMMUEWTm4n5ZznQ40IF3Cq9xDteILdPHxldczk3agx3WBTir/atE1DI5RN709IUNv7G+dKW3rQn5RzRFcyjq0c1oLTTSOVeJbKabeOEBxlrQtxpyn8KucaleFJXm7DRm5irHV2HqQ3mrjXJEH+JEPnQpNWrORGOY6I0NdgboANDpFaVC12RMzEs0thPF0mpa7EV2jYt+z1fSzj7dh/WhvRbWhOpeZWhBGjAtNQa8RxW3sgh7HeZJ6aymnG6SynE33rjZllNV0srsua+lYlRnHdHWGJpz+GSY7XW63U086HcsYl6RmPFv6kCwso5xwrWGBxtx8xWJ+05qPD3OI9l06QwUqNhJ1Lfs1T0nJ47D7OaDzISPckJc/uesogFvN1tPSlTIWtMQIYhw3NujQHCtNtOdaJrK2bbpuczfesvD1F/SWONoSdlNDdGUDO9d5lHW6NTTylJhmWUzprD8g+1WEDKebeCaQ6cbaetZjSnLZHWdenT+KSQW5dR70o8jUYfSYrAieFPCHxjQlFak9NTDAyI5gZUG6wXakaKniXfCyhnLoBMN1BSpBqeXHStOhU9LOSxtB7TQzYdqQWuLwy653CcGgOPKdJW74/h7HdHvSkmMpZlukM5gfatMPKuY1XOg+1YdOS0sdo1oSV00NuYtcPBABrtKBcvRfiyRGqLjxYtVJAyrnDjdZ0f9lrm5+NHcHRab0b27QBvGMa10dAW/BU9LOXtlD1obEOe3PjWwW+3vT0hK2JlNOAUBYaYVLRU020IC4JjLCaGDg0fhw8zk8FTfKyxxdGTspL7jiblCw9y7zLy62w7ANIrtSah5ZzI7w8QafarCDlXOabsPnH/AGWY0py1SZqeJpwdpSSCi2hW1JE/uTHosRU209z1VCUc7aEzEisjE0iM4F2lGjWKE4117V1PyonTqh+T/wBlrwVPSzHtlD1r7jQg2xCZUthBpOJuhoqeOmlbRlCzvXeZJ6PllMg0IaDxtIHTeXmHlnMDCjDyNOH8yx45XtbU6+aGXNdWHC+2Q8UApyoHkB89zB/gM62qml8rJvTdZ0H+5cLZuO2YMw0/KHA1pdI2EbMB0Bb8FT0s5PGUPWhvNtXc9VR515g2xBh1uw7tcTdDRU7TTSli/KqcJ0QvP/cuCYyymakEMB42n2qOjOKu0zUMTSm7RkmOLshZ3rvMtUW1xEFAKDXVL2yjaMZgexkK67EFxLajaMVdQLHtTWyAPx+9cz6BTZZM7emPGFYR5M5rpx73OIhkuJJJiDEnEqKXA3oTKNAqTQAVOk0Gk8ZWua4POFvWic4POqUVedp9Gy/HEcP5VTWTd+Tv1uXheppu131OOlVZ5334SvjT6Kp5PgDn6162BV00fnPxh2cQ3kJWzY0RkNjY955uipIFePFbrWsyzpaJucRsa9QO3riRQ1pjXiVBkl9dgeH6irHOJ9bHi2dbltwflUMztbs+VVIvDOrkjdNLYGcozCvncA4Q8Lt/hcEVrz1Qsx/y4HFVX1ocEcqHWntkeD611qK1l80ZwrzKT20Ywcj7LZHjshxAS0sc7A0NQARiF5yjkGQZmJDZW60ilTU4tB0867c3n1tni39QV1lDAkDMRDGfGETC8Gg3RvRSm92UWJVXGtbVqxI0I1MLm0TzbvQr7PyehPs6JMEO3RoiEG8ab04YIItPVyFNZrYIsuMJcudDuxKF+Brr1BKm0zo5ClGblnv2XEUo05UkrfDxyUcnFrEcNhRRL8AciEpE/Kv5UWyrSQ0AVJoANpOAClDSL+rNY/WcV8l+gXZIZMQ48N0SNW6XXGAOu1IFXcuocxVPb9m/Bph8MVughza62OxGPFo5kTW5KR4MOVgwIb3bjSK5zWkgxAdFeUvP4gs5fye6Q4UcCjhRrmnAhr8Wg7KOqOdco1W53b0lp9DrUw0VRajH3oWbfd9/sL2ffgOdVUlHq53EVZWkw0GG1UVnNdffUYV2hdJr34kw8v2Mw7ySs1kxMMhxK3S1xwNDgKjFduVWTfwWIHMqYTxhU1LXDS0nzj3Lzm/FJyH4D/RRKLSbNfCZWLwmvdcOssDjQjjbhzU41irUlGpdbJakw1CnUoWlpJydn9OAdkLFhvkJiOQd0hucGm8QKC5pGvhFBlrnAciZMtIug2bOQ3ijg93IQRCII4iCClpbBwHIutKWZSd+TjVpKnOkrWdtfuytsyLeqeNGdgybYszChvrde6hoaGlCdPMgexDvec9aP8k/rkv4f/EpB2o6dFxKTxKT2ub8pLEEKbEGA1xvNZRtbxLnV1nkXvKGyoMsxkIVfMEB0RwcbrAcaBu09QrrCOhJwzNRntI3cQ2taHDBgINHAawTgeSmvFX2lDiCK8Ra7peN6uku212LFCo6jSb2X3/4axlCNBSkl8Tdukv9g/bbqV5FxWXEq2vGuu3tB5FX2Kd4OU9a6S/i/kWl/K/mGVk2cY8ZkIGl80rsAFSegFFNpytnyrxCfCixHAAucHHCujumjmAQnZ086DFZFZwmEEV0HUQeUEhHu6SdptAO8jAbQIgpjgdD26fcs4hyUk3fL8jGCjCUJRVvJfS/QD2xuO6n4Pe3OgoHVvB2sYoWygdQE8QRbb1hvlYlx9CCKteNDm6NGo8SEMpeCeRdJ2dJ2d9Dnh1KOJSkrO+w58k3VloB/hw/RC6bVmWCYLY8Z0GGIbXMpEMIOeXOvm8OE5oDKNx4Wg1XFkee1ZfxcP0QipzAdIB5V4DP2SOWx4jnQITolb5Y0uqKGpGkjUeJRdaiFMhaJ473nVQcpj3releDbBecaDiCtiXF7nd0yvjHH+UKqkuAP1rVrnXIc6WAOIc9xGulGiqFG2sWCgoeVergpJJtngfitKU3FRDHJiKGzcBziGgPxJNABQ4kqwy8mWxJoFjmuG5tFWkEVq7CoQELfPejpUOUB70dK+p5fIp34PMUKqoujl3dzvtE4DlQ7D+s/h9a7YlpF5x6FyM+mLtV2nPXQs1JJ2+p3w1KUIyT6Yx8hJhrJpjnua1txwq4gCpA1la8rI7XzkVzSHAkUc0gg70axzoK+OXNwwPKvYt93ehVZc+e/Fji4VXR8VtL3GhZU9DFlRWF7A8iLRpcLxqcKDSl1amkci4zb7u9atTp0vNSpFRjez3dzco1J5MytlVivkPpHcqYmR0Jpise9zWiGL++cACRwQK6cceZL+Vh0cXaiSrBlsFtBQELhTacJJvds+rExl5YSir2S/QOZzLKZc9zmxHtaSS1oIoBqGjYrOx7Y+EQIsKYiC8ai89wBIdoPMR1Jb/HxJwb51HZQfujproW5U6bVtjjTqYmMnJ6p8XO20yRgaYVGnYqSzom/fy7VvfaJfwugalySbbrnmtK8uKzO2ZHajGUack1x/kYWRU6IcyxziALjsXEAYtppWifni2biRWGh3RzgQajEnpBQl8e3BQtvUwwr1LHZL+67yXexb9zNdvdWOHjruCjGOzvccdrZQwY9nxC17Q5zKbmXC+HBwqKaToKU9s6ByFc3ZO3U12zQdNeRaY8/ulScNQSkoQi1F7mqvmq1IzqK1lY5rFOB5Sj3JiKGzcBziGtDqkk0A3p0koBs03WnbVdoylu4FpNBpFUpuPjs+UTEU5uvmgr2YycpLb3OfEaC9rqMYKg1a4Y3mkj9aF25TCXnIDY8OIxsUN4DnNDnAaWEE8IGtPelV2VDvD5/YsDKkHuDz1UUILK1LVf3H7xLOpQupa26fyNtva+RVti8DnPWt81NGIDtOgLRZ+9aRrqfaq5Lyp/I6U4OOGcX2g0smUbFisY94htdgXmlBvSRWvHRFEjkYIcVkQzUG4xwfUOo43TWmJoNmnWld2RXaAtvasKrDsqWjuD+uZaqSzbTt+R89GhKGrp5unewxcurchzEVghm82GCL40Oc4itNoAAxS8yl4J5F47Kq9weeq0zswYrXV0kYdCnuRpOMXwdYQqyxCq1Fa7HTkae1JfxcP0Qi4oMyZjBsnA8Uz0QrVmU21oPHWi8Rn6lF8oqPsnHefzKKWFwWObGOaj4xfXkdUfzr2zNfMD/wDQieS7+9E9iwQyPGa1hLSXPMV0JzH33PJdDL3AbqNYI0Cg2K9VFhcxc07i6++aMR21zCT0lyGMr8hhLQt1aWuaCA7e3SKmldOOKdcTgnkS/wA5x+bo54m+m1VNrYjSe6KWxc0wiwWufEuOc0OoG1DQRUDTiV0nMk06Jn/a/wCyP8nvoYfgM9EKmsWSoZe5BfDitc8xohhuhgsdfq1ziAIhLiwilaXapnl2FCPQMDMj/mR+Uf7l1y+aXc2kbs12s/J6eYlMheY3BPIo5N8jLFcCWygyLEB8MXWuER4YCBTfHQKK6h5og8V3Rjdu9Jx4sV25dRaRJLjm4XrRXa0u6JJxGNFXOugCl7u21w14VVzS7Jkj0Aj8yRJqJloHFDP9y2wsy1P/ACQf9M/3JkyUtubA0XcK8BgY2pOkNGAW9M8ux449C3dmoutIMYEH+H70EWzkY6DNQ4AIO6ULXYgUriSK4UoU+Zvg84S3yiPzvIja2L5muUUmtmHGL4KuDmovVBmQwDDFhxOjvl7OZzX8MYBiPo3ctOEmVNSZdLxdzaN0LX3DgDfLd7jqxotNkQ4V4Mhy5htEMFznwjDdfrS4S4b40qSQT50zy7Hjj0Lo5pCC0NmmuJwwhu/u5Vubmodvhu43uHAOOrbxJrMgNBqGgHkWqahgNNABU401pmfZckehAHJGIZky+F4AuLqml3Rep5qIol8zUR7Q4TDRXHFrvU5WTafHhbQU+DVI490COLVgudKRGwwbxbRtBU4kagrml2TJHoW4zHRf2mH5D/at8LMq8f8AkQ/Id7Uw7MgRWxpgxDeruV1wYWNIDXVoCToJ2qzTPLseOPQqZrNE8D6Zh2b13XVClmZCxY0zEgVDDC4biSRjoptqnzPcHn9SX+TUT50nxs3H0CilJchwi+CnZmUiux+EQxytd7V7bmQi/tMPyH+1Mm2oxbJxCCQ4sLW0reLzg0NpjWqswmeXY8cehXy+Zp7f/IZ5DvWVptHNM8NNIrSaYb0gHirX1JrrktLgjnTNK97jJG1rCEsDIqJNRIjG0buZuuLicHVIu4a8D0IibmVjnERoVOO+FZZuX1mJ/wAefSejW3o0ZsKEYHDMW7StKgw4lRs2EVwqBVM8uwoR6F4zMnH1xoP+4uyBmeiN/wDthdD/AFplWdFa6EwtvXbopfrf2G9XG9WteNdKZpPkZIp7CzmMi5yBCuw44oKkMGjjAvDBUOTshOTYc5sa41pu1cBi4aQABqqE3rU4CAc2ESsCL4+L1hRGmaxkDaBxE2yngn2LKZUsd6FFm4NgWV5XpaKeI3BPIl9nQPzbMcjfTamBMHeu5Evc55+b43HcH+41ERhnYP0LPBZ6KsVX2J9E3kb1KwUKZXiY4J5F7WqaO8KAW2cGJ8tIfe4frTGkeAEt8vx2xZ/3liY8hwAqyI6VlYUUKaZvg86WuUJ+eZDwIvouTJneDzpb2+PnmS8CL1FCDJlOCty0yfAC3KFMrRO8HnW5aJ473nVAtYR+fnfdh6YTMleCEsoA+fn/AHcekEzZXgjnRkRtUUUQpzT/AAef1Jc5Lu+dbQ/0vRTGtA73n9SW+S4+dbQ5YfooQZsvwQti1y3BC2IUi5LS4I511rktLgjnQC0zbHti0PHn0npoS3BCV2bn6zP+PPW9NCV4PShDcooohTjtU/J/rYl3msd8jG+8ResJh2t9H+tiXWa36KN94i9YVRGM2W4IWV4lnb0frWoskBWJlbGDiA2ERSocX0q7YWgYctV5ZllME03KGBhjug16cKalxTWa2VadMU8r/YhCzsiWutKJLl7tzhsESuhxDqXW15zU8Wqq3oUYjLfiRG/KXWbWgg+caUOZxp5pkiwuF57mUbXE0cHHDkCtxmplDS86LU40D16bmokziDFPHfqoDplMoW7mx0N7aFo1jZrG1bRlS7aw/rlXG7NRKd9FH4lwTma+WZUB0Wu2/wCqihS9ZlQ495+uden2y5+BIA4kuMk8iRHjTDXxDdgP3Pe4Fx246BSnSi9+ayXGJjxW/iAHSgKbLedZ8IkqkbyMIjuJgIFTs19BRkLZLRvSCDzhVIzTwNO6xTxmhWImaeCdEaKOhAdbssItSNxGDgAXPaA4U4QoSdmBAOKw3LGNTCAPLb7VQWnmxY1jrkV94A0LjhXj4lTZFZF/C4W6uiObVxa0NPe4EknjqhBhm2HPOJHIEI21Pw/jaVcXAXGPa7HBpeHBoJ1aukKyGaeEK1mYmGJ0YcuPEV7GaKD/AI8ToaoC7dbRZwSOQrwcqiNTfOqV+aKGdExF6AqPKPNzuMGI9kZ5MNpdR2ghoqRhowCAOGZUuI0N86nxyXnEjkCB8lc3gmIEOI+NEBiC8A04AHRp10V4zNdADrnwuNe72+29TwdKoKqWnGfHUR14YwQwY92KEt5aVw4kZm23MwFCONUgzQS/+NF/l9ij80sM6JmY6QgLl2VRHct869DKgnU3pKXWWWRbpSCYrI8V10gOa52om7UEcZVvZWbMvhtvzMYOIBN129GGjHFAF3xuYmmnIEHZMTTPjKeIcDeLS3juijqchVozNW0VBnI51EXtuo4rAzQQgaiPFBGggNBCgL4W45mAoRxrxEyoI0tb0lUj81A/a455T70H5ZZLPkwxzYz3Nc65i4ghxBI16MCqBmNymOprfOobWL8XUw2aEIyebF7misy8OpiBWgOvWu4ZqXUo6aeRrGJHnKFKzICM0TE6QQb8UvbxtLnYjixHSjUW05mAoRxodZmmoatmXNO1ooekFZdmviftkU87vagL85Vkdw3pKz2UHU1vSUsspMmY8vGgsbHe4RnbmCXOBa7jx0UNeYoils2b307bjA8pp1qgKItsF4N6gA2daEc2sZohRwCK7vEdT911C0qyGas0o6cikHVjQ8xcvMPNG1pq2aiNO1rbp6QUIXZtUjAFZVKc1Z/bI3n/ALlEsiBlaOkciBLEPz3N8UCCjm0TvuYICsB3z1O+JgK8DkM8pbNfGaxsLexAS4RakBgu0c2ox343uGok6WhWln/RM3m5b0Dc8N5QcHDDDiW5ZChoyq21NPMrJVdqnHmUQA3N27tm0PvP/EIptWB2yx8WE6LCEJwaGs3UMil4JJhipxbQB1MKEYVxEs3B7Zn/ALz/AMQmQjBiDS6KCgoKClKCmApqpsXtYCiAqLX0O/WpCuaE1kYZ2vif1Cie2Tg/kPUhbM8e0YXhxP6jkJyEttSER0dtxpLI7RBjEdyxjw8OPK0xWfiCv1iqyhSIWy3Pakz4qL6BRShLLt3ak14qJ6BQjJm8PaUr4pnordM2bEM654a+7ukB4N1m5kMh3HlzzvwRU0A0kCoIqufN19SlfFM9FFyFRAsrCyEAA50z2jH/AA/1GoosQ71vg+oIVzrHtCPyt/qNRRYJ3jPBHUE4JyV09ZUURYkSG0kRI0JsRtdMJogFsUcbXNeDxE7AihRRQpEsc7T6QYPj2f8AJM5KzO+fkYPj2dTlQMGyzo5FQ2nLRt2mWsbELZqkOoBpDLITCXg6gWGI2vfNG1XdkHg8nqVqoEcdksIgQQ4EEQ4YIOkEMAIPOuwLCgVAts4TqTNn/eR1FHNmHqQDnHd2zZ/3kI8ss4jkVIZhWYWxzFLg8GtA8G9CFODDINA00xFK8Z0KxUWFCkUUqsICttJ2+PIOpAWTzvnqc8VC8ywotcGeRor0FFFDRlVFrnE8gUUQjAvNsO2J77z6gmQoojCMrNVFFClFbRwich6kL5nvqMPw4n9RyiipBiLIWFFCmUI5eHtOa8XE9EqKIRmM3n1KV8Wz0UXqKIUwshRRAL7Ot9Rjcrf6jUU2BwWeD6lhRCFyooohSJV53foYPj2dTlFEIHtjng8nqVuoohTCiiiAWGckdsSH3kI7so4jkUUVJydMpHiGJGD2tDGuaIZBxcCwOdeGqjjRdSiihTCwooqD/9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US"/>
          </a:p>
        </p:txBody>
      </p:sp>
      <p:sp>
        <p:nvSpPr>
          <p:cNvPr id="26629" name="AutoShape 9" descr="data:image/jpeg;base64,/9j/4AAQSkZJRgABAQAAAQABAAD/2wCEAAkGBhQSERQUExQUFBUVGBcUFxQUFBcUFBQUFBUYFBUVFhQXHCYeGBwjGhUUHy8gJCcpLCwsFR4xNTAqNSYrLCkBCQoKDgwOGA8PFy0fHB0pKSwsKikqKSwpKiksLCkpLCksLCwsKSwpKSkpLCkpKSwpKSwpLCksKSkpLCwpKSkpKf/AABEIALcBEwMBIgACEQEDEQH/xAAcAAACAgMBAQAAAAAAAAAAAAAGBwAFAQMEAgj/xABREAABAgMDBQgMCwYGAgMAAAABAAIDBBEFEiEGBzFBURMiMmFxgZGxFiRCUnJzkqGywdHhFBUjJTM0VXSCk/BUYmOis9JTZIOjwuJElDVDRf/EABoBAQEBAQEBAQAAAAAAAAAAAAABAgMFBAb/xAAyEQACAQIGAQEGAwkAAAAAAAAAAQIDEQQSITFBURNSFCIyYXGRBYGxIyQzNEKhwdHh/9oADAMBAAIRAxEAPwC0yXfW1p3ibD6gmHMyDIhJcKktdDrUg3H0vCo0aBil3kuylrT3gw+oJiidZ3wHEVpkWxtgQQxoaNAFBiThyle1qE0zvh0qGcZ3wUKcFp6XfrUg/NW+vwn7y/1ItnIofUhCOa8XWTB/zMTzUTgnIeRrPY6/UGrwGuIcWktbWgqDo3zuldENgAAGAAoBsAwC1CcZ3wXoTTO+HSoU2obynNIEc/uP9Eq+dOsHdDmQ/lI69LRzthxPRKEZxZr3VkYHgu9JyKXWZCOljTRxiCoqQ8uDy4E6DeAPMhXNs65IS5Pen0nItE8zvghTesrT8MZ3wXh8+waDXkQAjnHFZCN+H02oosX6vB8VD9AIZzhYyEX8PptRRZA+Qg+LZ6AQHXRAGQre2LQ+8O9J6YCA8iR2xaH3h3pPQBuYDTdJFS3QdlRQ+ZZgS7WCjRTEnSSSTpJJxJWts63QTQ8a9/Cmd8OlAbVX2to5l1GcZ3wXDPxw8GmxAB+bJ9Zd/jX9TUexZVj6Xmh1Gubj3rwA4c9AgLNi2ks/xr+pqO2TzKYkA8aERsl5drG3Wig06SSSdJJOJWxavhbO+HSsGcZ3w6UKU2WLqS8bxT/QcqXN26sjB8E+kVbZVRQ+Wj0/wnj+QqpzdikhB8E+kVSBo+WaSXEAktLK/uk1I5KrYG0FBoGHMFobPsPdAcq9fDGd8OlQptQRnWfSSjfg9JqMDPMHdBBedCIHyEYjRvfM5qqDLvJ4/JwuRvUFaTVkQ4l682t4hzsSCS1t0aOLBVVhuuwYZPet6grsTjD3Q6UZEbQKKLx8Jb3zekKKFFXYdplk3GjuYaRqAgaWhvB5cNPKruPldCacWxPJ96PaKXOJauQXL8uoI7iN5HvUZl1BPcRvy/emNcUuJcWF+ctId03WRCdQLaCvGaqvyTtEy7Ige11HvMWrRoc7SKcyaNFKKFF/EyzhA4ti+R71pdl5BHcRvy/emNdWLqEF4zLmCe4jfl+9YtPKtsSC9kNjy57S3fNoBeFK6eNMW4pRQot7CtsS8syE9j94CAWjSKk6OdbX5cQh3EXyR7Uw6KXOJCC47PoPeRvy/evbcu4PeRfIHtTDuLNxALS17WdaEP4NLw4lXlt57m0DQDXj6TsTIloFxjW960N6AB6lsCyhTFEug99nTc0YjHuhTD90a9oqBpNNndOBGnDWmMoQgF3Fy7gbInke9c5y+gd7F8j3pklg2BYuDYEILpmXME9zF8ge1dHZgwtNxjy7VUACvGao+DBsCzdQosMnLWEox8N7XEFxeC0VxcBUEcy64uW8Eaonke9MS6vJhjYgFv2ewO9i+R717ZlvAOqJ5HvTE3MbB0LO5DYOhCC+m8pWRYL2Ma4l7XNxFAA4EE+dcdgZQtlpdsGI128qAWioIJJx48aJnBg2DoUuDYEKLiJlzBHcxfIHtWrs8gd7F8j3plGENg6FjcRsHQFQLtmW0E9zE8ke1c2U9tCYlnQobXb+lS4UoAa4bTgEzRBGwdAWdzGwdAUAu5TLOE2E1rw9rg0AgNqMBSoIWp+XUv8AxPIKZJgjYOgLwZdvet6AqSwtez2X/ieQVEyfgze9b5IUQWF7Z2c2bjPLGSN5w0gPOGrGowV0cobU1WcOeO0LjyIcDNz+GiOB5q9ZPSiPKG0I0MwxBbUuvVNK04LBrHdRAebZVUFN2Q2r9mt/9hiz2Q2r9mt/9hiMQsqFAOcyztGE0ufZ1AMSRFDqDaaLnsrOLOTFdzkb1NJD8BXRicEYWi7B3P1IazVvrKDxsTzUA8yENrsqLT1WYT/qheOyq1Pss/mhETp94nBCcWiG6HeZval7xUuq6u9oBopiK47LVQoEdldp/ZjvzQuafy8n4Lb0Szy1u2/UDlpoTBCHMqotJWY4ocTzNNEBQWdnBnY4JhyBfTCodQV2VIXd2T2l9mO/NauvN+6slAO1pPOXOXXHnorJkNNXQ3ObwRwSagN0cd44ng6q0QIqOye0/sx35rfaocqbS+zHfmtRqogF5P5w5yCAYkgWA4Vc/DppRdMtltPvaHNs57gcRR+kbcQu7LiIBKRK44s/qtCIpPWgBM5XWj9lxPzAsdl1pfZb/wAwIqlWxr7y8tLHcFo0soaAV7q8MTsOGIXagAnsutDXZjx+MKunc5kzCddfJFp00c8jDboTFiaDyJeZwYoD5XjiU5qtwQHbL5Yz7wC2znkHEfKAda2nKi0vst35zEUSJ6lU2JORvhEVsRsUhxLmlzXBkNrXOo0udheILeBvaBp01JAq+yq0vst/5rFh2V1oDTZkQfjB6karDtBQC4j5z5lj7jpFwce5LjeNdFBTFWcPK20HaLMef9Vo61i3IgFoSWAqd2x5GAjoKL5Q4FAChyotL7Lf+cxY7KrS+y4n5rEQWSZi/F3e5dvVh3Rjd4OO+N3g1pjw9OkCzQATFyxn2irrMiD8YPUFWMzpRy+4JJxdWl0ON6vJRMWPwSgSUiD43jCg+gY7nJAJ8wQHQzLGfOizIp/GB1heuy60PsuL+Y1F0s7eleLMil0GG5xqXNa8nwxeoOIVpzIAVGVtofZcX8xq1x8tpxgq6zYo/FXqCN1onOAUAuTnbifsn+57lEC5U2hcnI7RgBEdgOPFZQgws3r6zdofefUmIltm1PbU/wDeT1I2t2O+GwRGOcLpF4Dc7t2ovOeHC8QBXBpB2KsItFFFEKU9qHB/OhjNC6smPGxetElrHB/OhjM99THjIqED34Iy/ul1t+l2/QXrta0rsqtqp7XygEGLDhgsq5zL99wbdY91wUGtxNeQNNdSuFCmQhTLN9JOZ8VE9EorQdlue0pnxb/RKIjPebg9oy3gesotQhm1+oy3gesq1hzLxOFpiB7XE0Y2JjDAhg1fDu6Kg43u7CFRdqKKIAKzhRKScTwof9ZiKZA4FCWcRtZOIP3of9ZiJ7OmBTWhCxWVR2bbbnxXB1QCYgY24BhCfdJv3ySdFatAxw0Y23wkbChT3E0HkKWech/ykn431sTHdMCh0jDWlpnJPy0n431sQgxrOPUuxcVm6Ob1rXINfu0X5R7mNowB93h8NxFGjABzR0oVFkvL9B5F6XmJoPIepAL/AChf85yA4pj0Go5kjgeZAWUP/wApI+DMeg1HkjoPMhOTpUVHYFpxIj3CJoLQ9mDaFt9zbzbuIbS5g/fK8QprmOCUuZSJ89xx/l4fpJizPAPIlpJH58j+Ih9YVIxkyfB516l5cMaGt0DADTQbOQaOZa5I708qr7ItCK6KWRAfow81YG3XXrpa0gm83Y46aadkKXC0TvAK3rnn/oygPm3LR/b8x4Z6gotOWg7fmPDPUFEA083j7safdr+Emn65kYxbThucC+E1zm6CQCRrwqMMUEWTm4n5ZznQ40IF3Cq9xDteILdPHxldczk3agx3WBTir/atE1DI5RN709IUNv7G+dKW3rQn5RzRFcyjq0c1oLTTSOVeJbKabeOEBxlrQtxpyn8KucaleFJXm7DRm5irHV2HqQ3mrjXJEH+JEPnQpNWrORGOY6I0NdgboANDpFaVC12RMzEs0thPF0mpa7EV2jYt+z1fSzj7dh/WhvRbWhOpeZWhBGjAtNQa8RxW3sgh7HeZJ6aymnG6SynE33rjZllNV0srsua+lYlRnHdHWGJpz+GSY7XW63U086HcsYl6RmPFv6kCwso5xwrWGBxtx8xWJ+05qPD3OI9l06QwUqNhJ1Lfs1T0nJ47D7OaDzISPckJc/uesogFvN1tPSlTIWtMQIYhw3NujQHCtNtOdaJrK2bbpuczfesvD1F/SWONoSdlNDdGUDO9d5lHW6NTTylJhmWUzprD8g+1WEDKebeCaQ6cbaetZjSnLZHWdenT+KSQW5dR70o8jUYfSYrAieFPCHxjQlFak9NTDAyI5gZUG6wXakaKniXfCyhnLoBMN1BSpBqeXHStOhU9LOSxtB7TQzYdqQWuLwy653CcGgOPKdJW74/h7HdHvSkmMpZlukM5gfatMPKuY1XOg+1YdOS0sdo1oSV00NuYtcPBABrtKBcvRfiyRGqLjxYtVJAyrnDjdZ0f9lrm5+NHcHRab0b27QBvGMa10dAW/BU9LOXtlD1obEOe3PjWwW+3vT0hK2JlNOAUBYaYVLRU020IC4JjLCaGDg0fhw8zk8FTfKyxxdGTspL7jiblCw9y7zLy62w7ANIrtSah5ZzI7w8QafarCDlXOabsPnH/AGWY0py1SZqeJpwdpSSCi2hW1JE/uTHosRU209z1VCUc7aEzEisjE0iM4F2lGjWKE4117V1PyonTqh+T/wBlrwVPSzHtlD1r7jQg2xCZUthBpOJuhoqeOmlbRlCzvXeZJ6PllMg0IaDxtIHTeXmHlnMDCjDyNOH8yx45XtbU6+aGXNdWHC+2Q8UApyoHkB89zB/gM62qml8rJvTdZ0H+5cLZuO2YMw0/KHA1pdI2EbMB0Bb8FT0s5PGUPWhvNtXc9VR515g2xBh1uw7tcTdDRU7TTSli/KqcJ0QvP/cuCYyymakEMB42n2qOjOKu0zUMTSm7RkmOLshZ3rvMtUW1xEFAKDXVL2yjaMZgexkK67EFxLajaMVdQLHtTWyAPx+9cz6BTZZM7emPGFYR5M5rpx73OIhkuJJJiDEnEqKXA3oTKNAqTQAVOk0Gk8ZWua4POFvWic4POqUVedp9Gy/HEcP5VTWTd+Tv1uXheppu131OOlVZ5334SvjT6Kp5PgDn6162BV00fnPxh2cQ3kJWzY0RkNjY955uipIFePFbrWsyzpaJucRsa9QO3riRQ1pjXiVBkl9dgeH6irHOJ9bHi2dbltwflUMztbs+VVIvDOrkjdNLYGcozCvncA4Q8Lt/hcEVrz1Qsx/y4HFVX1ocEcqHWntkeD611qK1l80ZwrzKT20Ywcj7LZHjshxAS0sc7A0NQARiF5yjkGQZmJDZW60ilTU4tB0867c3n1tni39QV1lDAkDMRDGfGETC8Gg3RvRSm92UWJVXGtbVqxI0I1MLm0TzbvQr7PyehPs6JMEO3RoiEG8ab04YIItPVyFNZrYIsuMJcudDuxKF+Brr1BKm0zo5ClGblnv2XEUo05UkrfDxyUcnFrEcNhRRL8AciEpE/Kv5UWyrSQ0AVJoANpOAClDSL+rNY/WcV8l+gXZIZMQ48N0SNW6XXGAOu1IFXcuocxVPb9m/Bph8MVughza62OxGPFo5kTW5KR4MOVgwIb3bjSK5zWkgxAdFeUvP4gs5fye6Q4UcCjhRrmnAhr8Wg7KOqOdco1W53b0lp9DrUw0VRajH3oWbfd9/sL2ffgOdVUlHq53EVZWkw0GG1UVnNdffUYV2hdJr34kw8v2Mw7ySs1kxMMhxK3S1xwNDgKjFduVWTfwWIHMqYTxhU1LXDS0nzj3Lzm/FJyH4D/RRKLSbNfCZWLwmvdcOssDjQjjbhzU41irUlGpdbJakw1CnUoWlpJydn9OAdkLFhvkJiOQd0hucGm8QKC5pGvhFBlrnAciZMtIug2bOQ3ijg93IQRCII4iCClpbBwHIutKWZSd+TjVpKnOkrWdtfuytsyLeqeNGdgybYszChvrde6hoaGlCdPMgexDvec9aP8k/rkv4f/EpB2o6dFxKTxKT2ub8pLEEKbEGA1xvNZRtbxLnV1nkXvKGyoMsxkIVfMEB0RwcbrAcaBu09QrrCOhJwzNRntI3cQ2taHDBgINHAawTgeSmvFX2lDiCK8Ra7peN6uku212LFCo6jSb2X3/4axlCNBSkl8Tdukv9g/bbqV5FxWXEq2vGuu3tB5FX2Kd4OU9a6S/i/kWl/K/mGVk2cY8ZkIGl80rsAFSegFFNpytnyrxCfCixHAAucHHCujumjmAQnZ086DFZFZwmEEV0HUQeUEhHu6SdptAO8jAbQIgpjgdD26fcs4hyUk3fL8jGCjCUJRVvJfS/QD2xuO6n4Pe3OgoHVvB2sYoWygdQE8QRbb1hvlYlx9CCKteNDm6NGo8SEMpeCeRdJ2dJ2d9Dnh1KOJSkrO+w58k3VloB/hw/RC6bVmWCYLY8Z0GGIbXMpEMIOeXOvm8OE5oDKNx4Wg1XFkee1ZfxcP0QipzAdIB5V4DP2SOWx4jnQITolb5Y0uqKGpGkjUeJRdaiFMhaJ473nVQcpj3releDbBecaDiCtiXF7nd0yvjHH+UKqkuAP1rVrnXIc6WAOIc9xGulGiqFG2sWCgoeVergpJJtngfitKU3FRDHJiKGzcBziGgPxJNABQ4kqwy8mWxJoFjmuG5tFWkEVq7CoQELfPejpUOUB70dK+p5fIp34PMUKqoujl3dzvtE4DlQ7D+s/h9a7YlpF5x6FyM+mLtV2nPXQs1JJ2+p3w1KUIyT6Yx8hJhrJpjnua1txwq4gCpA1la8rI7XzkVzSHAkUc0gg70axzoK+OXNwwPKvYt93ehVZc+e/Fji4VXR8VtL3GhZU9DFlRWF7A8iLRpcLxqcKDSl1amkci4zb7u9atTp0vNSpFRjez3dzco1J5MytlVivkPpHcqYmR0Jpise9zWiGL++cACRwQK6cceZL+Vh0cXaiSrBlsFtBQELhTacJJvds+rExl5YSir2S/QOZzLKZc9zmxHtaSS1oIoBqGjYrOx7Y+EQIsKYiC8ai89wBIdoPMR1Jb/HxJwb51HZQfujproW5U6bVtjjTqYmMnJ6p8XO20yRgaYVGnYqSzom/fy7VvfaJfwugalySbbrnmtK8uKzO2ZHajGUack1x/kYWRU6IcyxziALjsXEAYtppWifni2biRWGh3RzgQajEnpBQl8e3BQtvUwwr1LHZL+67yXexb9zNdvdWOHjruCjGOzvccdrZQwY9nxC17Q5zKbmXC+HBwqKaToKU9s6ByFc3ZO3U12zQdNeRaY8/ulScNQSkoQi1F7mqvmq1IzqK1lY5rFOB5Sj3JiKGzcBziGtDqkk0A3p0koBs03WnbVdoylu4FpNBpFUpuPjs+UTEU5uvmgr2YycpLb3OfEaC9rqMYKg1a4Y3mkj9aF25TCXnIDY8OIxsUN4DnNDnAaWEE8IGtPelV2VDvD5/YsDKkHuDz1UUILK1LVf3H7xLOpQupa26fyNtva+RVti8DnPWt81NGIDtOgLRZ+9aRrqfaq5Lyp/I6U4OOGcX2g0smUbFisY94htdgXmlBvSRWvHRFEjkYIcVkQzUG4xwfUOo43TWmJoNmnWld2RXaAtvasKrDsqWjuD+uZaqSzbTt+R89GhKGrp5unewxcurchzEVghm82GCL40Oc4itNoAAxS8yl4J5F47Kq9weeq0zswYrXV0kYdCnuRpOMXwdYQqyxCq1Fa7HTkae1JfxcP0Qi4oMyZjBsnA8Uz0QrVmU21oPHWi8Rn6lF8oqPsnHefzKKWFwWObGOaj4xfXkdUfzr2zNfMD/wDQieS7+9E9iwQyPGa1hLSXPMV0JzH33PJdDL3AbqNYI0Cg2K9VFhcxc07i6++aMR21zCT0lyGMr8hhLQt1aWuaCA7e3SKmldOOKdcTgnkS/wA5x+bo54m+m1VNrYjSe6KWxc0wiwWufEuOc0OoG1DQRUDTiV0nMk06Jn/a/wCyP8nvoYfgM9EKmsWSoZe5BfDitc8xohhuhgsdfq1ziAIhLiwilaXapnl2FCPQMDMj/mR+Uf7l1y+aXc2kbs12s/J6eYlMheY3BPIo5N8jLFcCWygyLEB8MXWuER4YCBTfHQKK6h5og8V3Rjdu9Jx4sV25dRaRJLjm4XrRXa0u6JJxGNFXOugCl7u21w14VVzS7Jkj0Aj8yRJqJloHFDP9y2wsy1P/ACQf9M/3JkyUtubA0XcK8BgY2pOkNGAW9M8ux449C3dmoutIMYEH+H70EWzkY6DNQ4AIO6ULXYgUriSK4UoU+Zvg84S3yiPzvIja2L5muUUmtmHGL4KuDmovVBmQwDDFhxOjvl7OZzX8MYBiPo3ctOEmVNSZdLxdzaN0LX3DgDfLd7jqxotNkQ4V4Mhy5htEMFznwjDdfrS4S4b40qSQT50zy7Hjj0Lo5pCC0NmmuJwwhu/u5Vubmodvhu43uHAOOrbxJrMgNBqGgHkWqahgNNABU401pmfZckehAHJGIZky+F4AuLqml3Rep5qIol8zUR7Q4TDRXHFrvU5WTafHhbQU+DVI490COLVgudKRGwwbxbRtBU4kagrml2TJHoW4zHRf2mH5D/at8LMq8f8AkQ/Id7Uw7MgRWxpgxDeruV1wYWNIDXVoCToJ2qzTPLseOPQqZrNE8D6Zh2b13XVClmZCxY0zEgVDDC4biSRjoptqnzPcHn9SX+TUT50nxs3H0CilJchwi+CnZmUiux+EQxytd7V7bmQi/tMPyH+1Mm2oxbJxCCQ4sLW0reLzg0NpjWqswmeXY8cehXy+Zp7f/IZ5DvWVptHNM8NNIrSaYb0gHirX1JrrktLgjnTNK97jJG1rCEsDIqJNRIjG0buZuuLicHVIu4a8D0IibmVjnERoVOO+FZZuX1mJ/wAefSejW3o0ZsKEYHDMW7StKgw4lRs2EVwqBVM8uwoR6F4zMnH1xoP+4uyBmeiN/wDthdD/AFplWdFa6EwtvXbopfrf2G9XG9WteNdKZpPkZIp7CzmMi5yBCuw44oKkMGjjAvDBUOTshOTYc5sa41pu1cBi4aQABqqE3rU4CAc2ESsCL4+L1hRGmaxkDaBxE2yngn2LKZUsd6FFm4NgWV5XpaKeI3BPIl9nQPzbMcjfTamBMHeu5Evc55+b43HcH+41ERhnYP0LPBZ6KsVX2J9E3kb1KwUKZXiY4J5F7WqaO8KAW2cGJ8tIfe4frTGkeAEt8vx2xZ/3liY8hwAqyI6VlYUUKaZvg86WuUJ+eZDwIvouTJneDzpb2+PnmS8CL1FCDJlOCty0yfAC3KFMrRO8HnW5aJ473nVAtYR+fnfdh6YTMleCEsoA+fn/AHcekEzZXgjnRkRtUUUQpzT/AAef1Jc5Lu+dbQ/0vRTGtA73n9SW+S4+dbQ5YfooQZsvwQti1y3BC2IUi5LS4I511rktLgjnQC0zbHti0PHn0npoS3BCV2bn6zP+PPW9NCV4PShDcooohTjtU/J/rYl3msd8jG+8ResJh2t9H+tiXWa36KN94i9YVRGM2W4IWV4lnb0frWoskBWJlbGDiA2ERSocX0q7YWgYctV5ZllME03KGBhjug16cKalxTWa2VadMU8r/YhCzsiWutKJLl7tzhsESuhxDqXW15zU8Wqq3oUYjLfiRG/KXWbWgg+caUOZxp5pkiwuF57mUbXE0cHHDkCtxmplDS86LU40D16bmokziDFPHfqoDplMoW7mx0N7aFo1jZrG1bRlS7aw/rlXG7NRKd9FH4lwTma+WZUB0Wu2/wCqihS9ZlQ495+uden2y5+BIA4kuMk8iRHjTDXxDdgP3Pe4Fx246BSnSi9+ayXGJjxW/iAHSgKbLedZ8IkqkbyMIjuJgIFTs19BRkLZLRvSCDzhVIzTwNO6xTxmhWImaeCdEaKOhAdbssItSNxGDgAXPaA4U4QoSdmBAOKw3LGNTCAPLb7VQWnmxY1jrkV94A0LjhXj4lTZFZF/C4W6uiObVxa0NPe4EknjqhBhm2HPOJHIEI21Pw/jaVcXAXGPa7HBpeHBoJ1aukKyGaeEK1mYmGJ0YcuPEV7GaKD/AI8ToaoC7dbRZwSOQrwcqiNTfOqV+aKGdExF6AqPKPNzuMGI9kZ5MNpdR2ghoqRhowCAOGZUuI0N86nxyXnEjkCB8lc3gmIEOI+NEBiC8A04AHRp10V4zNdADrnwuNe72+29TwdKoKqWnGfHUR14YwQwY92KEt5aVw4kZm23MwFCONUgzQS/+NF/l9ij80sM6JmY6QgLl2VRHct869DKgnU3pKXWWWRbpSCYrI8V10gOa52om7UEcZVvZWbMvhtvzMYOIBN129GGjHFAF3xuYmmnIEHZMTTPjKeIcDeLS3juijqchVozNW0VBnI51EXtuo4rAzQQgaiPFBGggNBCgL4W45mAoRxrxEyoI0tb0lUj81A/a455T70H5ZZLPkwxzYz3Nc65i4ghxBI16MCqBmNymOprfOobWL8XUw2aEIyebF7misy8OpiBWgOvWu4ZqXUo6aeRrGJHnKFKzICM0TE6QQb8UvbxtLnYjixHSjUW05mAoRxodZmmoatmXNO1ooekFZdmviftkU87vagL85Vkdw3pKz2UHU1vSUsspMmY8vGgsbHe4RnbmCXOBa7jx0UNeYoils2b307bjA8pp1qgKItsF4N6gA2daEc2sZohRwCK7vEdT911C0qyGas0o6cikHVjQ8xcvMPNG1pq2aiNO1rbp6QUIXZtUjAFZVKc1Z/bI3n/ALlEsiBlaOkciBLEPz3N8UCCjm0TvuYICsB3z1O+JgK8DkM8pbNfGaxsLexAS4RakBgu0c2ox343uGok6WhWln/RM3m5b0Dc8N5QcHDDDiW5ZChoyq21NPMrJVdqnHmUQA3N27tm0PvP/EIptWB2yx8WE6LCEJwaGs3UMil4JJhipxbQB1MKEYVxEs3B7Zn/ALz/AMQmQjBiDS6KCgoKClKCmApqpsXtYCiAqLX0O/WpCuaE1kYZ2vif1Cie2Tg/kPUhbM8e0YXhxP6jkJyEttSER0dtxpLI7RBjEdyxjw8OPK0xWfiCv1iqyhSIWy3Pakz4qL6BRShLLt3ak14qJ6BQjJm8PaUr4pnordM2bEM654a+7ukB4N1m5kMh3HlzzvwRU0A0kCoIqufN19SlfFM9FFyFRAsrCyEAA50z2jH/AA/1GoosQ71vg+oIVzrHtCPyt/qNRRYJ3jPBHUE4JyV09ZUURYkSG0kRI0JsRtdMJogFsUcbXNeDxE7AihRRQpEsc7T6QYPj2f8AJM5KzO+fkYPj2dTlQMGyzo5FQ2nLRt2mWsbELZqkOoBpDLITCXg6gWGI2vfNG1XdkHg8nqVqoEcdksIgQQ4EEQ4YIOkEMAIPOuwLCgVAts4TqTNn/eR1FHNmHqQDnHd2zZ/3kI8ss4jkVIZhWYWxzFLg8GtA8G9CFODDINA00xFK8Z0KxUWFCkUUqsICttJ2+PIOpAWTzvnqc8VC8ywotcGeRor0FFFDRlVFrnE8gUUQjAvNsO2J77z6gmQoojCMrNVFFClFbRwich6kL5nvqMPw4n9RyiipBiLIWFFCmUI5eHtOa8XE9EqKIRmM3n1KV8Wz0UXqKIUwshRRAL7Ot9Rjcrf6jUU2BwWeD6lhRCFyooohSJV53foYPj2dTlFEIHtjng8nqVuoohTCiiiAWGckdsSH3kI7so4jkUUVJydMpHiGJGD2tDGuaIZBxcCwOdeGqjjRdSiihTCwooqD/9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US"/>
          </a:p>
        </p:txBody>
      </p:sp>
      <p:sp>
        <p:nvSpPr>
          <p:cNvPr id="26630" name="AutoShape 11" descr="data:image/jpeg;base64,/9j/4AAQSkZJRgABAQAAAQABAAD/2wCEAAkGBhQSERQUExQUFBUVGBcUFxQUFBcUFBQUFBUYFBUVFhQXHCYeGBwjGhUUHy8gJCcpLCwsFR4xNTAqNSYrLCkBCQoKDgwOGA8PFy0fHB0pKSwsKikqKSwpKiksLCkpLCksLCwsKSwpKSkpLCkpKSwpKSwpLCksKSkpLCwpKSkpKf/AABEIALcBEwMBIgACEQEDEQH/xAAcAAACAgMBAQAAAAAAAAAAAAAGBwAFAQMEAgj/xABREAABAgMDBQgMCwYGAgMAAAABAAIDBBEFEiEGBzFBURMiMmFxgZGxFiRCUnJzkqGywdHhFBUjJTM0VXSCk/BUYmOis9JTZIOjwuJElDVDRf/EABoBAQEBAQEBAQAAAAAAAAAAAAABAgMFBAb/xAAyEQACAQIGAQEGAwkAAAAAAAAAAQIDEQQSITFBURNSFCIyYXGRBYGxIyQzNEKhwdHh/9oADAMBAAIRAxEAPwC0yXfW1p3ibD6gmHMyDIhJcKktdDrUg3H0vCo0aBil3kuylrT3gw+oJiidZ3wHEVpkWxtgQQxoaNAFBiThyle1qE0zvh0qGcZ3wUKcFp6XfrUg/NW+vwn7y/1ItnIofUhCOa8XWTB/zMTzUTgnIeRrPY6/UGrwGuIcWktbWgqDo3zuldENgAAGAAoBsAwC1CcZ3wXoTTO+HSoU2obynNIEc/uP9Eq+dOsHdDmQ/lI69LRzthxPRKEZxZr3VkYHgu9JyKXWZCOljTRxiCoqQ8uDy4E6DeAPMhXNs65IS5Pen0nItE8zvghTesrT8MZ3wXh8+waDXkQAjnHFZCN+H02oosX6vB8VD9AIZzhYyEX8PptRRZA+Qg+LZ6AQHXRAGQre2LQ+8O9J6YCA8iR2xaH3h3pPQBuYDTdJFS3QdlRQ+ZZgS7WCjRTEnSSSTpJJxJWts63QTQ8a9/Cmd8OlAbVX2to5l1GcZ3wXDPxw8GmxAB+bJ9Zd/jX9TUexZVj6Xmh1Gubj3rwA4c9AgLNi2ks/xr+pqO2TzKYkA8aERsl5drG3Wig06SSSdJJOJWxavhbO+HSsGcZ3w6UKU2WLqS8bxT/QcqXN26sjB8E+kVbZVRQ+Wj0/wnj+QqpzdikhB8E+kVSBo+WaSXEAktLK/uk1I5KrYG0FBoGHMFobPsPdAcq9fDGd8OlQptQRnWfSSjfg9JqMDPMHdBBedCIHyEYjRvfM5qqDLvJ4/JwuRvUFaTVkQ4l682t4hzsSCS1t0aOLBVVhuuwYZPet6grsTjD3Q6UZEbQKKLx8Jb3zekKKFFXYdplk3GjuYaRqAgaWhvB5cNPKruPldCacWxPJ96PaKXOJauQXL8uoI7iN5HvUZl1BPcRvy/emNcUuJcWF+ctId03WRCdQLaCvGaqvyTtEy7Ige11HvMWrRoc7SKcyaNFKKFF/EyzhA4ti+R71pdl5BHcRvy/emNdWLqEF4zLmCe4jfl+9YtPKtsSC9kNjy57S3fNoBeFK6eNMW4pRQot7CtsS8syE9j94CAWjSKk6OdbX5cQh3EXyR7Uw6KXOJCC47PoPeRvy/evbcu4PeRfIHtTDuLNxALS17WdaEP4NLw4lXlt57m0DQDXj6TsTIloFxjW960N6AB6lsCyhTFEug99nTc0YjHuhTD90a9oqBpNNndOBGnDWmMoQgF3Fy7gbInke9c5y+gd7F8j3pklg2BYuDYEILpmXME9zF8ge1dHZgwtNxjy7VUACvGao+DBsCzdQosMnLWEox8N7XEFxeC0VxcBUEcy64uW8Eaonke9MS6vJhjYgFv2ewO9i+R717ZlvAOqJ5HvTE3MbB0LO5DYOhCC+m8pWRYL2Ma4l7XNxFAA4EE+dcdgZQtlpdsGI128qAWioIJJx48aJnBg2DoUuDYEKLiJlzBHcxfIHtWrs8gd7F8j3plGENg6FjcRsHQFQLtmW0E9zE8ke1c2U9tCYlnQobXb+lS4UoAa4bTgEzRBGwdAWdzGwdAUAu5TLOE2E1rw9rg0AgNqMBSoIWp+XUv8AxPIKZJgjYOgLwZdvet6AqSwtez2X/ieQVEyfgze9b5IUQWF7Z2c2bjPLGSN5w0gPOGrGowV0cobU1WcOeO0LjyIcDNz+GiOB5q9ZPSiPKG0I0MwxBbUuvVNK04LBrHdRAebZVUFN2Q2r9mt/9hiz2Q2r9mt/9hiMQsqFAOcyztGE0ufZ1AMSRFDqDaaLnsrOLOTFdzkb1NJD8BXRicEYWi7B3P1IazVvrKDxsTzUA8yENrsqLT1WYT/qheOyq1Pss/mhETp94nBCcWiG6HeZval7xUuq6u9oBopiK47LVQoEdldp/ZjvzQuafy8n4Lb0Szy1u2/UDlpoTBCHMqotJWY4ocTzNNEBQWdnBnY4JhyBfTCodQV2VIXd2T2l9mO/NauvN+6slAO1pPOXOXXHnorJkNNXQ3ObwRwSagN0cd44ng6q0QIqOye0/sx35rfaocqbS+zHfmtRqogF5P5w5yCAYkgWA4Vc/DppRdMtltPvaHNs57gcRR+kbcQu7LiIBKRK44s/qtCIpPWgBM5XWj9lxPzAsdl1pfZb/wAwIqlWxr7y8tLHcFo0soaAV7q8MTsOGIXagAnsutDXZjx+MKunc5kzCddfJFp00c8jDboTFiaDyJeZwYoD5XjiU5qtwQHbL5Yz7wC2znkHEfKAda2nKi0vst35zEUSJ6lU2JORvhEVsRsUhxLmlzXBkNrXOo0udheILeBvaBp01JAq+yq0vst/5rFh2V1oDTZkQfjB6karDtBQC4j5z5lj7jpFwce5LjeNdFBTFWcPK20HaLMef9Vo61i3IgFoSWAqd2x5GAjoKL5Q4FAChyotL7Lf+cxY7KrS+y4n5rEQWSZi/F3e5dvVh3Rjd4OO+N3g1pjw9OkCzQATFyxn2irrMiD8YPUFWMzpRy+4JJxdWl0ON6vJRMWPwSgSUiD43jCg+gY7nJAJ8wQHQzLGfOizIp/GB1heuy60PsuL+Y1F0s7eleLMil0GG5xqXNa8nwxeoOIVpzIAVGVtofZcX8xq1x8tpxgq6zYo/FXqCN1onOAUAuTnbifsn+57lEC5U2hcnI7RgBEdgOPFZQgws3r6zdofefUmIltm1PbU/wDeT1I2t2O+GwRGOcLpF4Dc7t2ovOeHC8QBXBpB2KsItFFFEKU9qHB/OhjNC6smPGxetElrHB/OhjM99THjIqED34Iy/ul1t+l2/QXrta0rsqtqp7XygEGLDhgsq5zL99wbdY91wUGtxNeQNNdSuFCmQhTLN9JOZ8VE9EorQdlue0pnxb/RKIjPebg9oy3gesotQhm1+oy3gesq1hzLxOFpiB7XE0Y2JjDAhg1fDu6Kg43u7CFRdqKKIAKzhRKScTwof9ZiKZA4FCWcRtZOIP3of9ZiJ7OmBTWhCxWVR2bbbnxXB1QCYgY24BhCfdJv3ySdFatAxw0Y23wkbChT3E0HkKWech/ykn431sTHdMCh0jDWlpnJPy0n431sQgxrOPUuxcVm6Ob1rXINfu0X5R7mNowB93h8NxFGjABzR0oVFkvL9B5F6XmJoPIepAL/AChf85yA4pj0Go5kjgeZAWUP/wApI+DMeg1HkjoPMhOTpUVHYFpxIj3CJoLQ9mDaFt9zbzbuIbS5g/fK8QprmOCUuZSJ89xx/l4fpJizPAPIlpJH58j+Ih9YVIxkyfB516l5cMaGt0DADTQbOQaOZa5I708qr7ItCK6KWRAfow81YG3XXrpa0gm83Y46aadkKXC0TvAK3rnn/oygPm3LR/b8x4Z6gotOWg7fmPDPUFEA083j7safdr+Emn65kYxbThucC+E1zm6CQCRrwqMMUEWTm4n5ZznQ40IF3Cq9xDteILdPHxldczk3agx3WBTir/atE1DI5RN709IUNv7G+dKW3rQn5RzRFcyjq0c1oLTTSOVeJbKabeOEBxlrQtxpyn8KucaleFJXm7DRm5irHV2HqQ3mrjXJEH+JEPnQpNWrORGOY6I0NdgboANDpFaVC12RMzEs0thPF0mpa7EV2jYt+z1fSzj7dh/WhvRbWhOpeZWhBGjAtNQa8RxW3sgh7HeZJ6aymnG6SynE33rjZllNV0srsua+lYlRnHdHWGJpz+GSY7XW63U086HcsYl6RmPFv6kCwso5xwrWGBxtx8xWJ+05qPD3OI9l06QwUqNhJ1Lfs1T0nJ47D7OaDzISPckJc/uesogFvN1tPSlTIWtMQIYhw3NujQHCtNtOdaJrK2bbpuczfesvD1F/SWONoSdlNDdGUDO9d5lHW6NTTylJhmWUzprD8g+1WEDKebeCaQ6cbaetZjSnLZHWdenT+KSQW5dR70o8jUYfSYrAieFPCHxjQlFak9NTDAyI5gZUG6wXakaKniXfCyhnLoBMN1BSpBqeXHStOhU9LOSxtB7TQzYdqQWuLwy653CcGgOPKdJW74/h7HdHvSkmMpZlukM5gfatMPKuY1XOg+1YdOS0sdo1oSV00NuYtcPBABrtKBcvRfiyRGqLjxYtVJAyrnDjdZ0f9lrm5+NHcHRab0b27QBvGMa10dAW/BU9LOXtlD1obEOe3PjWwW+3vT0hK2JlNOAUBYaYVLRU020IC4JjLCaGDg0fhw8zk8FTfKyxxdGTspL7jiblCw9y7zLy62w7ANIrtSah5ZzI7w8QafarCDlXOabsPnH/AGWY0py1SZqeJpwdpSSCi2hW1JE/uTHosRU209z1VCUc7aEzEisjE0iM4F2lGjWKE4117V1PyonTqh+T/wBlrwVPSzHtlD1r7jQg2xCZUthBpOJuhoqeOmlbRlCzvXeZJ6PllMg0IaDxtIHTeXmHlnMDCjDyNOH8yx45XtbU6+aGXNdWHC+2Q8UApyoHkB89zB/gM62qml8rJvTdZ0H+5cLZuO2YMw0/KHA1pdI2EbMB0Bb8FT0s5PGUPWhvNtXc9VR515g2xBh1uw7tcTdDRU7TTSli/KqcJ0QvP/cuCYyymakEMB42n2qOjOKu0zUMTSm7RkmOLshZ3rvMtUW1xEFAKDXVL2yjaMZgexkK67EFxLajaMVdQLHtTWyAPx+9cz6BTZZM7emPGFYR5M5rpx73OIhkuJJJiDEnEqKXA3oTKNAqTQAVOk0Gk8ZWua4POFvWic4POqUVedp9Gy/HEcP5VTWTd+Tv1uXheppu131OOlVZ5334SvjT6Kp5PgDn6162BV00fnPxh2cQ3kJWzY0RkNjY955uipIFePFbrWsyzpaJucRsa9QO3riRQ1pjXiVBkl9dgeH6irHOJ9bHi2dbltwflUMztbs+VVIvDOrkjdNLYGcozCvncA4Q8Lt/hcEVrz1Qsx/y4HFVX1ocEcqHWntkeD611qK1l80ZwrzKT20Ywcj7LZHjshxAS0sc7A0NQARiF5yjkGQZmJDZW60ilTU4tB0867c3n1tni39QV1lDAkDMRDGfGETC8Gg3RvRSm92UWJVXGtbVqxI0I1MLm0TzbvQr7PyehPs6JMEO3RoiEG8ab04YIItPVyFNZrYIsuMJcudDuxKF+Brr1BKm0zo5ClGblnv2XEUo05UkrfDxyUcnFrEcNhRRL8AciEpE/Kv5UWyrSQ0AVJoANpOAClDSL+rNY/WcV8l+gXZIZMQ48N0SNW6XXGAOu1IFXcuocxVPb9m/Bph8MVughza62OxGPFo5kTW5KR4MOVgwIb3bjSK5zWkgxAdFeUvP4gs5fye6Q4UcCjhRrmnAhr8Wg7KOqOdco1W53b0lp9DrUw0VRajH3oWbfd9/sL2ffgOdVUlHq53EVZWkw0GG1UVnNdffUYV2hdJr34kw8v2Mw7ySs1kxMMhxK3S1xwNDgKjFduVWTfwWIHMqYTxhU1LXDS0nzj3Lzm/FJyH4D/RRKLSbNfCZWLwmvdcOssDjQjjbhzU41irUlGpdbJakw1CnUoWlpJydn9OAdkLFhvkJiOQd0hucGm8QKC5pGvhFBlrnAciZMtIug2bOQ3ijg93IQRCII4iCClpbBwHIutKWZSd+TjVpKnOkrWdtfuytsyLeqeNGdgybYszChvrde6hoaGlCdPMgexDvec9aP8k/rkv4f/EpB2o6dFxKTxKT2ub8pLEEKbEGA1xvNZRtbxLnV1nkXvKGyoMsxkIVfMEB0RwcbrAcaBu09QrrCOhJwzNRntI3cQ2taHDBgINHAawTgeSmvFX2lDiCK8Ra7peN6uku212LFCo6jSb2X3/4axlCNBSkl8Tdukv9g/bbqV5FxWXEq2vGuu3tB5FX2Kd4OU9a6S/i/kWl/K/mGVk2cY8ZkIGl80rsAFSegFFNpytnyrxCfCixHAAucHHCujumjmAQnZ086DFZFZwmEEV0HUQeUEhHu6SdptAO8jAbQIgpjgdD26fcs4hyUk3fL8jGCjCUJRVvJfS/QD2xuO6n4Pe3OgoHVvB2sYoWygdQE8QRbb1hvlYlx9CCKteNDm6NGo8SEMpeCeRdJ2dJ2d9Dnh1KOJSkrO+w58k3VloB/hw/RC6bVmWCYLY8Z0GGIbXMpEMIOeXOvm8OE5oDKNx4Wg1XFkee1ZfxcP0QipzAdIB5V4DP2SOWx4jnQITolb5Y0uqKGpGkjUeJRdaiFMhaJ473nVQcpj3releDbBecaDiCtiXF7nd0yvjHH+UKqkuAP1rVrnXIc6WAOIc9xGulGiqFG2sWCgoeVergpJJtngfitKU3FRDHJiKGzcBziGgPxJNABQ4kqwy8mWxJoFjmuG5tFWkEVq7CoQELfPejpUOUB70dK+p5fIp34PMUKqoujl3dzvtE4DlQ7D+s/h9a7YlpF5x6FyM+mLtV2nPXQs1JJ2+p3w1KUIyT6Yx8hJhrJpjnua1txwq4gCpA1la8rI7XzkVzSHAkUc0gg70axzoK+OXNwwPKvYt93ehVZc+e/Fji4VXR8VtL3GhZU9DFlRWF7A8iLRpcLxqcKDSl1amkci4zb7u9atTp0vNSpFRjez3dzco1J5MytlVivkPpHcqYmR0Jpise9zWiGL++cACRwQK6cceZL+Vh0cXaiSrBlsFtBQELhTacJJvds+rExl5YSir2S/QOZzLKZc9zmxHtaSS1oIoBqGjYrOx7Y+EQIsKYiC8ai89wBIdoPMR1Jb/HxJwb51HZQfujproW5U6bVtjjTqYmMnJ6p8XO20yRgaYVGnYqSzom/fy7VvfaJfwugalySbbrnmtK8uKzO2ZHajGUack1x/kYWRU6IcyxziALjsXEAYtppWifni2biRWGh3RzgQajEnpBQl8e3BQtvUwwr1LHZL+67yXexb9zNdvdWOHjruCjGOzvccdrZQwY9nxC17Q5zKbmXC+HBwqKaToKU9s6ByFc3ZO3U12zQdNeRaY8/ulScNQSkoQi1F7mqvmq1IzqK1lY5rFOB5Sj3JiKGzcBziGtDqkk0A3p0koBs03WnbVdoylu4FpNBpFUpuPjs+UTEU5uvmgr2YycpLb3OfEaC9rqMYKg1a4Y3mkj9aF25TCXnIDY8OIxsUN4DnNDnAaWEE8IGtPelV2VDvD5/YsDKkHuDz1UUILK1LVf3H7xLOpQupa26fyNtva+RVti8DnPWt81NGIDtOgLRZ+9aRrqfaq5Lyp/I6U4OOGcX2g0smUbFisY94htdgXmlBvSRWvHRFEjkYIcVkQzUG4xwfUOo43TWmJoNmnWld2RXaAtvasKrDsqWjuD+uZaqSzbTt+R89GhKGrp5unewxcurchzEVghm82GCL40Oc4itNoAAxS8yl4J5F47Kq9weeq0zswYrXV0kYdCnuRpOMXwdYQqyxCq1Fa7HTkae1JfxcP0Qi4oMyZjBsnA8Uz0QrVmU21oPHWi8Rn6lF8oqPsnHefzKKWFwWObGOaj4xfXkdUfzr2zNfMD/wDQieS7+9E9iwQyPGa1hLSXPMV0JzH33PJdDL3AbqNYI0Cg2K9VFhcxc07i6++aMR21zCT0lyGMr8hhLQt1aWuaCA7e3SKmldOOKdcTgnkS/wA5x+bo54m+m1VNrYjSe6KWxc0wiwWufEuOc0OoG1DQRUDTiV0nMk06Jn/a/wCyP8nvoYfgM9EKmsWSoZe5BfDitc8xohhuhgsdfq1ziAIhLiwilaXapnl2FCPQMDMj/mR+Uf7l1y+aXc2kbs12s/J6eYlMheY3BPIo5N8jLFcCWygyLEB8MXWuER4YCBTfHQKK6h5og8V3Rjdu9Jx4sV25dRaRJLjm4XrRXa0u6JJxGNFXOugCl7u21w14VVzS7Jkj0Aj8yRJqJloHFDP9y2wsy1P/ACQf9M/3JkyUtubA0XcK8BgY2pOkNGAW9M8ux449C3dmoutIMYEH+H70EWzkY6DNQ4AIO6ULXYgUriSK4UoU+Zvg84S3yiPzvIja2L5muUUmtmHGL4KuDmovVBmQwDDFhxOjvl7OZzX8MYBiPo3ctOEmVNSZdLxdzaN0LX3DgDfLd7jqxotNkQ4V4Mhy5htEMFznwjDdfrS4S4b40qSQT50zy7Hjj0Lo5pCC0NmmuJwwhu/u5Vubmodvhu43uHAOOrbxJrMgNBqGgHkWqahgNNABU401pmfZckehAHJGIZky+F4AuLqml3Rep5qIol8zUR7Q4TDRXHFrvU5WTafHhbQU+DVI490COLVgudKRGwwbxbRtBU4kagrml2TJHoW4zHRf2mH5D/at8LMq8f8AkQ/Id7Uw7MgRWxpgxDeruV1wYWNIDXVoCToJ2qzTPLseOPQqZrNE8D6Zh2b13XVClmZCxY0zEgVDDC4biSRjoptqnzPcHn9SX+TUT50nxs3H0CilJchwi+CnZmUiux+EQxytd7V7bmQi/tMPyH+1Mm2oxbJxCCQ4sLW0reLzg0NpjWqswmeXY8cehXy+Zp7f/IZ5DvWVptHNM8NNIrSaYb0gHirX1JrrktLgjnTNK97jJG1rCEsDIqJNRIjG0buZuuLicHVIu4a8D0IibmVjnERoVOO+FZZuX1mJ/wAefSejW3o0ZsKEYHDMW7StKgw4lRs2EVwqBVM8uwoR6F4zMnH1xoP+4uyBmeiN/wDthdD/AFplWdFa6EwtvXbopfrf2G9XG9WteNdKZpPkZIp7CzmMi5yBCuw44oKkMGjjAvDBUOTshOTYc5sa41pu1cBi4aQABqqE3rU4CAc2ESsCL4+L1hRGmaxkDaBxE2yngn2LKZUsd6FFm4NgWV5XpaKeI3BPIl9nQPzbMcjfTamBMHeu5Evc55+b43HcH+41ERhnYP0LPBZ6KsVX2J9E3kb1KwUKZXiY4J5F7WqaO8KAW2cGJ8tIfe4frTGkeAEt8vx2xZ/3liY8hwAqyI6VlYUUKaZvg86WuUJ+eZDwIvouTJneDzpb2+PnmS8CL1FCDJlOCty0yfAC3KFMrRO8HnW5aJ473nVAtYR+fnfdh6YTMleCEsoA+fn/AHcekEzZXgjnRkRtUUUQpzT/AAef1Jc5Lu+dbQ/0vRTGtA73n9SW+S4+dbQ5YfooQZsvwQti1y3BC2IUi5LS4I511rktLgjnQC0zbHti0PHn0npoS3BCV2bn6zP+PPW9NCV4PShDcooohTjtU/J/rYl3msd8jG+8ResJh2t9H+tiXWa36KN94i9YVRGM2W4IWV4lnb0frWoskBWJlbGDiA2ERSocX0q7YWgYctV5ZllME03KGBhjug16cKalxTWa2VadMU8r/YhCzsiWutKJLl7tzhsESuhxDqXW15zU8Wqq3oUYjLfiRG/KXWbWgg+caUOZxp5pkiwuF57mUbXE0cHHDkCtxmplDS86LU40D16bmokziDFPHfqoDplMoW7mx0N7aFo1jZrG1bRlS7aw/rlXG7NRKd9FH4lwTma+WZUB0Wu2/wCqihS9ZlQ495+uden2y5+BIA4kuMk8iRHjTDXxDdgP3Pe4Fx246BSnSi9+ayXGJjxW/iAHSgKbLedZ8IkqkbyMIjuJgIFTs19BRkLZLRvSCDzhVIzTwNO6xTxmhWImaeCdEaKOhAdbssItSNxGDgAXPaA4U4QoSdmBAOKw3LGNTCAPLb7VQWnmxY1jrkV94A0LjhXj4lTZFZF/C4W6uiObVxa0NPe4EknjqhBhm2HPOJHIEI21Pw/jaVcXAXGPa7HBpeHBoJ1aukKyGaeEK1mYmGJ0YcuPEV7GaKD/AI8ToaoC7dbRZwSOQrwcqiNTfOqV+aKGdExF6AqPKPNzuMGI9kZ5MNpdR2ghoqRhowCAOGZUuI0N86nxyXnEjkCB8lc3gmIEOI+NEBiC8A04AHRp10V4zNdADrnwuNe72+29TwdKoKqWnGfHUR14YwQwY92KEt5aVw4kZm23MwFCONUgzQS/+NF/l9ij80sM6JmY6QgLl2VRHct869DKgnU3pKXWWWRbpSCYrI8V10gOa52om7UEcZVvZWbMvhtvzMYOIBN129GGjHFAF3xuYmmnIEHZMTTPjKeIcDeLS3juijqchVozNW0VBnI51EXtuo4rAzQQgaiPFBGggNBCgL4W45mAoRxrxEyoI0tb0lUj81A/a455T70H5ZZLPkwxzYz3Nc65i4ghxBI16MCqBmNymOprfOobWL8XUw2aEIyebF7misy8OpiBWgOvWu4ZqXUo6aeRrGJHnKFKzICM0TE6QQb8UvbxtLnYjixHSjUW05mAoRxodZmmoatmXNO1ooekFZdmviftkU87vagL85Vkdw3pKz2UHU1vSUsspMmY8vGgsbHe4RnbmCXOBa7jx0UNeYoils2b307bjA8pp1qgKItsF4N6gA2daEc2sZohRwCK7vEdT911C0qyGas0o6cikHVjQ8xcvMPNG1pq2aiNO1rbp6QUIXZtUjAFZVKc1Z/bI3n/ALlEsiBlaOkciBLEPz3N8UCCjm0TvuYICsB3z1O+JgK8DkM8pbNfGaxsLexAS4RakBgu0c2ox343uGok6WhWln/RM3m5b0Dc8N5QcHDDDiW5ZChoyq21NPMrJVdqnHmUQA3N27tm0PvP/EIptWB2yx8WE6LCEJwaGs3UMil4JJhipxbQB1MKEYVxEs3B7Zn/ALz/AMQmQjBiDS6KCgoKClKCmApqpsXtYCiAqLX0O/WpCuaE1kYZ2vif1Cie2Tg/kPUhbM8e0YXhxP6jkJyEttSER0dtxpLI7RBjEdyxjw8OPK0xWfiCv1iqyhSIWy3Pakz4qL6BRShLLt3ak14qJ6BQjJm8PaUr4pnordM2bEM654a+7ukB4N1m5kMh3HlzzvwRU0A0kCoIqufN19SlfFM9FFyFRAsrCyEAA50z2jH/AA/1GoosQ71vg+oIVzrHtCPyt/qNRRYJ3jPBHUE4JyV09ZUURYkSG0kRI0JsRtdMJogFsUcbXNeDxE7AihRRQpEsc7T6QYPj2f8AJM5KzO+fkYPj2dTlQMGyzo5FQ2nLRt2mWsbELZqkOoBpDLITCXg6gWGI2vfNG1XdkHg8nqVqoEcdksIgQQ4EEQ4YIOkEMAIPOuwLCgVAts4TqTNn/eR1FHNmHqQDnHd2zZ/3kI8ss4jkVIZhWYWxzFLg8GtA8G9CFODDINA00xFK8Z0KxUWFCkUUqsICttJ2+PIOpAWTzvnqc8VC8ywotcGeRor0FFFDRlVFrnE8gUUQjAvNsO2J77z6gmQoojCMrNVFFClFbRwich6kL5nvqMPw4n9RyiipBiLIWFFCmUI5eHtOa8XE9EqKIRmM3n1KV8Wz0UXqKIUwshRRAL7Ot9Rjcrf6jUU2BwWeD6lhRCFyooohSJV53foYPj2dTlFEIHtjng8nqVuoohTCiiiAWGckdsSH3kI7so4jkUUVJydMpHiGJGD2tDGuaIZBxcCwOdeGqjjRdSiihTCwooqD/9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US"/>
          </a:p>
        </p:txBody>
      </p:sp>
      <p:sp>
        <p:nvSpPr>
          <p:cNvPr id="2" name="Rectangle 1">
            <a:extLst>
              <a:ext uri="{FF2B5EF4-FFF2-40B4-BE49-F238E27FC236}">
                <a16:creationId xmlns:a16="http://schemas.microsoft.com/office/drawing/2014/main" xmlns="" id="{6AD53B95-4DE3-4F43-96B1-833360637157}"/>
              </a:ext>
            </a:extLst>
          </p:cNvPr>
          <p:cNvSpPr/>
          <p:nvPr/>
        </p:nvSpPr>
        <p:spPr>
          <a:xfrm>
            <a:off x="990600" y="3411940"/>
            <a:ext cx="7391400" cy="1569660"/>
          </a:xfrm>
          <a:prstGeom prst="rect">
            <a:avLst/>
          </a:prstGeom>
          <a:noFill/>
        </p:spPr>
        <p:txBody>
          <a:bodyPr wrap="square" lIns="91440" tIns="45720" rIns="91440" bIns="45720">
            <a:spAutoFit/>
          </a:bodyPr>
          <a:lstStyle/>
          <a:p>
            <a:pPr algn="ctr"/>
            <a:r>
              <a:rPr lang="en-US" sz="96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THANKS!!!</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Rectangle 8"/>
          <p:cNvSpPr>
            <a:spLocks noChangeArrowheads="1"/>
          </p:cNvSpPr>
          <p:nvPr/>
        </p:nvSpPr>
        <p:spPr bwMode="auto">
          <a:xfrm>
            <a:off x="762000" y="2976265"/>
            <a:ext cx="5715000" cy="923330"/>
          </a:xfrm>
          <a:prstGeom prst="rect">
            <a:avLst/>
          </a:prstGeom>
          <a:noFill/>
          <a:ln w="9525">
            <a:noFill/>
            <a:miter lim="800000"/>
            <a:headEnd/>
            <a:tailEnd/>
          </a:ln>
        </p:spPr>
        <p:txBody>
          <a:bodyPr wrap="square">
            <a:spAutoFit/>
          </a:bodyPr>
          <a:lstStyle/>
          <a:p>
            <a:pPr algn="ctr">
              <a:defRPr/>
            </a:pPr>
            <a:r>
              <a:rPr lang="en-US" sz="5400" b="1" dirty="0" smtClean="0">
                <a:solidFill>
                  <a:schemeClr val="accent2">
                    <a:lumMod val="75000"/>
                  </a:schemeClr>
                </a:solidFill>
              </a:rPr>
              <a:t>Cloud </a:t>
            </a:r>
            <a:r>
              <a:rPr lang="en-US" sz="5400" b="1" dirty="0">
                <a:solidFill>
                  <a:schemeClr val="accent2">
                    <a:lumMod val="75000"/>
                  </a:schemeClr>
                </a:solidFill>
              </a:rPr>
              <a:t>Computing</a:t>
            </a:r>
            <a:endParaRPr lang="en-US" sz="5400" dirty="0">
              <a:solidFill>
                <a:schemeClr val="accent2">
                  <a:lumMod val="75000"/>
                </a:schemeClr>
              </a:solidFill>
            </a:endParaRPr>
          </a:p>
        </p:txBody>
      </p:sp>
      <p:pic>
        <p:nvPicPr>
          <p:cNvPr id="8199" name="Picture 2" descr="https://encrypted-tbn2.gstatic.com/images?q=tbn:ANd9GcQCXw5pCpfuS9fBR7Ieb_KRG7pSvnMCW1idScpIkHlUc6nbR_taG22t5Nmy"/>
          <p:cNvPicPr>
            <a:picLocks noChangeAspect="1" noChangeArrowheads="1"/>
          </p:cNvPicPr>
          <p:nvPr/>
        </p:nvPicPr>
        <p:blipFill>
          <a:blip r:embed="rId3" cstate="print"/>
          <a:srcRect/>
          <a:stretch>
            <a:fillRect/>
          </a:stretch>
        </p:blipFill>
        <p:spPr bwMode="auto">
          <a:xfrm>
            <a:off x="0" y="0"/>
            <a:ext cx="9144000" cy="2617150"/>
          </a:xfrm>
          <a:prstGeom prst="rect">
            <a:avLst/>
          </a:prstGeom>
          <a:noFill/>
          <a:ln w="9525">
            <a:noFill/>
            <a:miter lim="800000"/>
            <a:headEnd/>
            <a:tailEnd/>
          </a:ln>
        </p:spPr>
      </p:pic>
    </p:spTree>
  </p:cSld>
  <p:clrMapOvr>
    <a:masterClrMapping/>
  </p:clrMapOvr>
  <p:transition spd="slow">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fontAlgn="auto" hangingPunct="1">
              <a:spcAft>
                <a:spcPts val="0"/>
              </a:spcAft>
              <a:defRPr/>
            </a:pPr>
            <a:r>
              <a:rPr lang="en-US" b="1"/>
              <a:t>Cloud Computing</a:t>
            </a:r>
          </a:p>
        </p:txBody>
      </p:sp>
      <p:sp>
        <p:nvSpPr>
          <p:cNvPr id="3075" name="Rectangle 3"/>
          <p:cNvSpPr>
            <a:spLocks noGrp="1" noChangeArrowheads="1"/>
          </p:cNvSpPr>
          <p:nvPr>
            <p:ph idx="1"/>
          </p:nvPr>
        </p:nvSpPr>
        <p:spPr>
          <a:xfrm>
            <a:off x="382761" y="2133600"/>
            <a:ext cx="8229600" cy="4953000"/>
          </a:xfrm>
        </p:spPr>
        <p:txBody>
          <a:bodyPr>
            <a:normAutofit/>
          </a:bodyPr>
          <a:lstStyle/>
          <a:p>
            <a:pPr marL="609600" indent="-609600" eaLnBrk="1" fontAlgn="auto" hangingPunct="1">
              <a:lnSpc>
                <a:spcPct val="90000"/>
              </a:lnSpc>
              <a:spcAft>
                <a:spcPts val="0"/>
              </a:spcAft>
              <a:buFont typeface="Wingdings"/>
              <a:buChar char=""/>
              <a:defRPr/>
            </a:pPr>
            <a:r>
              <a:rPr lang="en-US" b="1" dirty="0"/>
              <a:t>Introduction</a:t>
            </a:r>
          </a:p>
          <a:p>
            <a:pPr marL="609600" indent="-609600" eaLnBrk="1" fontAlgn="auto" hangingPunct="1">
              <a:lnSpc>
                <a:spcPct val="90000"/>
              </a:lnSpc>
              <a:spcAft>
                <a:spcPts val="0"/>
              </a:spcAft>
              <a:buFont typeface="Wingdings"/>
              <a:buChar char=""/>
              <a:defRPr/>
            </a:pPr>
            <a:r>
              <a:rPr lang="en-US" b="1" dirty="0"/>
              <a:t>What Is Cloud Computing?</a:t>
            </a:r>
          </a:p>
          <a:p>
            <a:pPr marL="609600" indent="-609600" eaLnBrk="1" fontAlgn="auto" hangingPunct="1">
              <a:lnSpc>
                <a:spcPct val="90000"/>
              </a:lnSpc>
              <a:spcAft>
                <a:spcPts val="0"/>
              </a:spcAft>
              <a:buFont typeface="Wingdings"/>
              <a:buChar char=""/>
              <a:defRPr/>
            </a:pPr>
            <a:r>
              <a:rPr lang="en-US" b="1" dirty="0"/>
              <a:t>History of Cloud Computing</a:t>
            </a:r>
          </a:p>
          <a:p>
            <a:pPr marL="609600" indent="-609600" eaLnBrk="1" fontAlgn="auto" hangingPunct="1">
              <a:lnSpc>
                <a:spcPct val="90000"/>
              </a:lnSpc>
              <a:spcAft>
                <a:spcPts val="0"/>
              </a:spcAft>
              <a:buFont typeface="Wingdings"/>
              <a:buChar char=""/>
              <a:defRPr/>
            </a:pPr>
            <a:r>
              <a:rPr lang="en-US" b="1" dirty="0"/>
              <a:t>Advantages of Cloud Computing</a:t>
            </a:r>
          </a:p>
          <a:p>
            <a:pPr marL="609600" indent="-609600" algn="just" eaLnBrk="1" fontAlgn="auto" hangingPunct="1">
              <a:lnSpc>
                <a:spcPct val="90000"/>
              </a:lnSpc>
              <a:spcAft>
                <a:spcPts val="0"/>
              </a:spcAft>
              <a:buFont typeface="Wingdings"/>
              <a:buChar char=""/>
              <a:defRPr/>
            </a:pPr>
            <a:r>
              <a:rPr lang="en-US" b="1" dirty="0"/>
              <a:t>Disadvantages of Cloud Computing</a:t>
            </a:r>
          </a:p>
          <a:p>
            <a:pPr marL="609600" indent="-609600" eaLnBrk="1" fontAlgn="auto" hangingPunct="1">
              <a:lnSpc>
                <a:spcPct val="90000"/>
              </a:lnSpc>
              <a:spcAft>
                <a:spcPts val="0"/>
              </a:spcAft>
              <a:buFont typeface="Wingdings"/>
              <a:buChar char=""/>
              <a:defRPr/>
            </a:pPr>
            <a:r>
              <a:rPr lang="en-US" b="1" dirty="0"/>
              <a:t>Components of Cloud Computing</a:t>
            </a:r>
          </a:p>
          <a:p>
            <a:pPr marL="609600" indent="-609600" eaLnBrk="1" fontAlgn="auto" hangingPunct="1">
              <a:lnSpc>
                <a:spcPct val="90000"/>
              </a:lnSpc>
              <a:spcAft>
                <a:spcPts val="0"/>
              </a:spcAft>
              <a:buFont typeface="Wingdings"/>
              <a:buChar char=""/>
              <a:defRPr/>
            </a:pPr>
            <a:r>
              <a:rPr lang="en-US" b="1" dirty="0"/>
              <a:t>Architecture of Cloud Computing</a:t>
            </a:r>
          </a:p>
          <a:p>
            <a:pPr marL="609600" indent="-609600" eaLnBrk="1" fontAlgn="auto" hangingPunct="1">
              <a:lnSpc>
                <a:spcPct val="90000"/>
              </a:lnSpc>
              <a:spcAft>
                <a:spcPts val="0"/>
              </a:spcAft>
              <a:buFont typeface="Wingdings"/>
              <a:buChar char=""/>
              <a:defRPr/>
            </a:pPr>
            <a:r>
              <a:rPr lang="en-US" b="1" dirty="0"/>
              <a:t>Types of Cloud Computing</a:t>
            </a:r>
          </a:p>
          <a:p>
            <a:pPr marL="609600" indent="-609600" eaLnBrk="1" fontAlgn="auto" hangingPunct="1">
              <a:lnSpc>
                <a:spcPct val="90000"/>
              </a:lnSpc>
              <a:spcAft>
                <a:spcPts val="0"/>
              </a:spcAft>
              <a:buFont typeface="Wingdings"/>
              <a:buChar char=""/>
              <a:defRPr/>
            </a:pPr>
            <a:r>
              <a:rPr lang="en-US" b="1" dirty="0"/>
              <a:t>Recent Development’s of Cloud Computing</a:t>
            </a:r>
          </a:p>
          <a:p>
            <a:pPr marL="609600" indent="-609600" eaLnBrk="1" fontAlgn="auto" hangingPunct="1">
              <a:lnSpc>
                <a:spcPct val="90000"/>
              </a:lnSpc>
              <a:spcAft>
                <a:spcPts val="0"/>
              </a:spcAft>
              <a:buFont typeface="Wingdings"/>
              <a:buChar char=""/>
              <a:defRPr/>
            </a:pPr>
            <a:r>
              <a:rPr lang="en-US" b="1" dirty="0"/>
              <a:t>Conclusion  Cloud Computing</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en-US" b="1"/>
              <a:t>Introduction</a:t>
            </a:r>
          </a:p>
        </p:txBody>
      </p:sp>
      <p:sp>
        <p:nvSpPr>
          <p:cNvPr id="10243" name="Rectangle 3"/>
          <p:cNvSpPr>
            <a:spLocks noGrp="1" noChangeArrowheads="1"/>
          </p:cNvSpPr>
          <p:nvPr>
            <p:ph idx="1"/>
          </p:nvPr>
        </p:nvSpPr>
        <p:spPr>
          <a:xfrm>
            <a:off x="347504" y="2057400"/>
            <a:ext cx="8229600" cy="5029200"/>
          </a:xfrm>
        </p:spPr>
        <p:txBody>
          <a:bodyPr/>
          <a:lstStyle/>
          <a:p>
            <a:pPr algn="just" eaLnBrk="1" hangingPunct="1"/>
            <a:r>
              <a:rPr lang="en-US" dirty="0">
                <a:latin typeface="Times New Roman" pitchFamily="18" charset="0"/>
              </a:rPr>
              <a:t>Cloud computing is Internet-based computing, whereby shared resources, software, and information are provided to computers and other devices on demand, like the electricity grid</a:t>
            </a:r>
            <a:r>
              <a:rPr lang="en-US" dirty="0"/>
              <a:t>.</a:t>
            </a:r>
          </a:p>
          <a:p>
            <a:pPr algn="just" eaLnBrk="1" hangingPunct="1"/>
            <a:r>
              <a:rPr lang="en-US" dirty="0">
                <a:latin typeface="Times New Roman" pitchFamily="18" charset="0"/>
              </a:rPr>
              <a:t>Cloud computing is a paradigm shift following the shift from mainframe to client–server in the early 1980s. Details are abstracted from the users, who no longer have need for expertise in, or control over, the technology infrastructure "in the cloud" that supports them.</a:t>
            </a:r>
            <a:r>
              <a:rPr lang="en-US" dirty="0"/>
              <a:t> </a:t>
            </a:r>
          </a:p>
        </p:txBody>
      </p:sp>
      <p:pic>
        <p:nvPicPr>
          <p:cNvPr id="10244" name="Picture 4" descr="fig2"/>
          <p:cNvPicPr>
            <a:picLocks noChangeAspect="1" noChangeArrowheads="1"/>
          </p:cNvPicPr>
          <p:nvPr/>
        </p:nvPicPr>
        <p:blipFill>
          <a:blip r:embed="rId2" cstate="print"/>
          <a:srcRect/>
          <a:stretch>
            <a:fillRect/>
          </a:stretch>
        </p:blipFill>
        <p:spPr bwMode="auto">
          <a:xfrm>
            <a:off x="5105400" y="4724400"/>
            <a:ext cx="3048000" cy="1828800"/>
          </a:xfrm>
          <a:prstGeom prst="rect">
            <a:avLst/>
          </a:prstGeom>
          <a:noFill/>
          <a:ln w="9525">
            <a:noFill/>
            <a:miter lim="800000"/>
            <a:headEnd/>
            <a:tailEnd/>
          </a:ln>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fontAlgn="auto" hangingPunct="1">
              <a:spcAft>
                <a:spcPts val="0"/>
              </a:spcAft>
              <a:defRPr/>
            </a:pPr>
            <a:r>
              <a:rPr lang="en-US" b="1"/>
              <a:t>What Is Cloud Computing?</a:t>
            </a:r>
          </a:p>
        </p:txBody>
      </p:sp>
      <p:sp>
        <p:nvSpPr>
          <p:cNvPr id="11267" name="Rectangle 3"/>
          <p:cNvSpPr>
            <a:spLocks noGrp="1" noChangeArrowheads="1"/>
          </p:cNvSpPr>
          <p:nvPr>
            <p:ph idx="1"/>
          </p:nvPr>
        </p:nvSpPr>
        <p:spPr>
          <a:xfrm>
            <a:off x="267580" y="2209800"/>
            <a:ext cx="8608839" cy="5029200"/>
          </a:xfrm>
        </p:spPr>
        <p:txBody>
          <a:bodyPr/>
          <a:lstStyle/>
          <a:p>
            <a:pPr algn="just" eaLnBrk="1" hangingPunct="1"/>
            <a:r>
              <a:rPr lang="en-US" sz="2800" dirty="0"/>
              <a:t> Cloud computing is Internet based computing where virtual shared servers provide software, infrastructure, platform, devices and other resources and hosting to customers on a pay-as-you-use basis. </a:t>
            </a:r>
          </a:p>
          <a:p>
            <a:pPr algn="just" eaLnBrk="1" hangingPunct="1"/>
            <a:r>
              <a:rPr lang="en-US" sz="2800" dirty="0"/>
              <a:t>All information that a digitized system has to offer is provided as a service in the cloud computing model. Users can access these services available on the "Internet cloud" without having any previous know-how on managing the resources involved.</a:t>
            </a:r>
            <a:r>
              <a:rPr lang="en-US" dirty="0"/>
              <a:t> </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fontAlgn="auto" hangingPunct="1">
              <a:spcAft>
                <a:spcPts val="0"/>
              </a:spcAft>
              <a:defRPr/>
            </a:pPr>
            <a:r>
              <a:rPr lang="en-US" b="1"/>
              <a:t>Architecture</a:t>
            </a:r>
          </a:p>
        </p:txBody>
      </p:sp>
      <p:sp>
        <p:nvSpPr>
          <p:cNvPr id="13315" name="Rectangle 3"/>
          <p:cNvSpPr>
            <a:spLocks noGrp="1" noChangeArrowheads="1"/>
          </p:cNvSpPr>
          <p:nvPr>
            <p:ph idx="1"/>
          </p:nvPr>
        </p:nvSpPr>
        <p:spPr>
          <a:xfrm>
            <a:off x="531639" y="2209800"/>
            <a:ext cx="8231361" cy="3599316"/>
          </a:xfrm>
        </p:spPr>
        <p:txBody>
          <a:bodyPr/>
          <a:lstStyle/>
          <a:p>
            <a:pPr algn="just" eaLnBrk="1" hangingPunct="1"/>
            <a:r>
              <a:rPr lang="en-US" dirty="0"/>
              <a:t>Cloud architecture, the systems architecture of the software systems involved in the delivery of cloud computing, typically involves multiple cloud components communicating with each other over application programming interfaces, usually web services. </a:t>
            </a:r>
          </a:p>
        </p:txBody>
      </p:sp>
      <p:pic>
        <p:nvPicPr>
          <p:cNvPr id="13316" name="Picture 4" descr="images"/>
          <p:cNvPicPr>
            <a:picLocks noChangeAspect="1" noChangeArrowheads="1"/>
          </p:cNvPicPr>
          <p:nvPr/>
        </p:nvPicPr>
        <p:blipFill>
          <a:blip r:embed="rId2" cstate="print"/>
          <a:srcRect/>
          <a:stretch>
            <a:fillRect/>
          </a:stretch>
        </p:blipFill>
        <p:spPr bwMode="auto">
          <a:xfrm>
            <a:off x="8406" y="4106862"/>
            <a:ext cx="9135593" cy="2751138"/>
          </a:xfrm>
          <a:prstGeom prst="rect">
            <a:avLst/>
          </a:prstGeom>
          <a:noFill/>
          <a:ln w="9525">
            <a:noFill/>
            <a:miter lim="800000"/>
            <a:headEnd/>
            <a:tailEnd/>
          </a:ln>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eaLnBrk="1" fontAlgn="auto" hangingPunct="1">
              <a:spcAft>
                <a:spcPts val="0"/>
              </a:spcAft>
              <a:defRPr/>
            </a:pPr>
            <a:r>
              <a:rPr lang="en-US" sz="4200" b="1"/>
              <a:t>Cloud computing sample architecture</a:t>
            </a:r>
            <a:r>
              <a:rPr lang="en-US" sz="4000"/>
              <a:t> </a:t>
            </a:r>
          </a:p>
        </p:txBody>
      </p:sp>
      <p:sp>
        <p:nvSpPr>
          <p:cNvPr id="14339" name="Rectangle 3"/>
          <p:cNvSpPr>
            <a:spLocks noGrp="1" noChangeArrowheads="1"/>
          </p:cNvSpPr>
          <p:nvPr>
            <p:ph idx="1"/>
          </p:nvPr>
        </p:nvSpPr>
        <p:spPr>
          <a:xfrm>
            <a:off x="228600" y="2209800"/>
            <a:ext cx="8229600" cy="5105400"/>
          </a:xfrm>
        </p:spPr>
        <p:txBody>
          <a:bodyPr>
            <a:normAutofit/>
          </a:bodyPr>
          <a:lstStyle/>
          <a:p>
            <a:pPr algn="just" eaLnBrk="1" hangingPunct="1">
              <a:lnSpc>
                <a:spcPct val="80000"/>
              </a:lnSpc>
            </a:pPr>
            <a:r>
              <a:rPr lang="en-US" sz="2300" dirty="0"/>
              <a:t>This resembles the UNIX philosophy of having multiple programs each doing one thing well and working together over universal interfaces. Complexity is controlled and the resulting systems are more manageable than their monolithic counterparts. </a:t>
            </a:r>
          </a:p>
          <a:p>
            <a:pPr algn="just" eaLnBrk="1" hangingPunct="1">
              <a:lnSpc>
                <a:spcPct val="80000"/>
              </a:lnSpc>
            </a:pPr>
            <a:r>
              <a:rPr lang="en-US" sz="2300" dirty="0"/>
              <a:t>The two most significant components of cloud computing architecture are known as the front end and the back end. </a:t>
            </a:r>
          </a:p>
          <a:p>
            <a:pPr algn="just" eaLnBrk="1" hangingPunct="1">
              <a:lnSpc>
                <a:spcPct val="80000"/>
              </a:lnSpc>
            </a:pPr>
            <a:r>
              <a:rPr lang="en-US" sz="2300" dirty="0"/>
              <a:t>The front end is the part seen by the client, i.e. the computer user. This includes the client’s network (or computer) and the applications used to access the cloud via a user interface such as a web browser.</a:t>
            </a:r>
          </a:p>
          <a:p>
            <a:pPr algn="just" eaLnBrk="1" hangingPunct="1">
              <a:lnSpc>
                <a:spcPct val="80000"/>
              </a:lnSpc>
            </a:pPr>
            <a:r>
              <a:rPr lang="en-US" sz="2300" dirty="0"/>
              <a:t> The back end of the cloud computing architecture is the ‘cloud’ itself, comprising various computers, servers and data storage devices.</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fontAlgn="auto" hangingPunct="1">
              <a:spcAft>
                <a:spcPts val="0"/>
              </a:spcAft>
              <a:defRPr/>
            </a:pPr>
            <a:r>
              <a:rPr lang="en-US" b="1"/>
              <a:t>Types of</a:t>
            </a:r>
            <a:r>
              <a:rPr lang="en-US"/>
              <a:t> </a:t>
            </a:r>
            <a:r>
              <a:rPr lang="en-US" b="1"/>
              <a:t>Cloud Computing</a:t>
            </a:r>
          </a:p>
        </p:txBody>
      </p:sp>
      <p:pic>
        <p:nvPicPr>
          <p:cNvPr id="15363" name="Picture 4" descr="images"/>
          <p:cNvPicPr>
            <a:picLocks noGrp="1" noChangeAspect="1" noChangeArrowheads="1"/>
          </p:cNvPicPr>
          <p:nvPr>
            <p:ph idx="1"/>
          </p:nvPr>
        </p:nvPicPr>
        <p:blipFill>
          <a:blip r:embed="rId2" cstate="print"/>
          <a:srcRect/>
          <a:stretch>
            <a:fillRect/>
          </a:stretch>
        </p:blipFill>
        <p:spPr>
          <a:xfrm>
            <a:off x="0" y="3124200"/>
            <a:ext cx="9144000" cy="3733800"/>
          </a:xfrm>
          <a:noFill/>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fontAlgn="auto" hangingPunct="1">
              <a:spcAft>
                <a:spcPts val="0"/>
              </a:spcAft>
              <a:defRPr/>
            </a:pPr>
            <a:r>
              <a:rPr lang="en-US" b="1"/>
              <a:t>Public cloud</a:t>
            </a:r>
            <a:r>
              <a:rPr lang="en-US"/>
              <a:t> </a:t>
            </a:r>
          </a:p>
        </p:txBody>
      </p:sp>
      <p:sp>
        <p:nvSpPr>
          <p:cNvPr id="16387" name="Rectangle 3"/>
          <p:cNvSpPr>
            <a:spLocks noGrp="1" noChangeArrowheads="1"/>
          </p:cNvSpPr>
          <p:nvPr>
            <p:ph idx="1"/>
          </p:nvPr>
        </p:nvSpPr>
        <p:spPr>
          <a:xfrm>
            <a:off x="304800" y="2133600"/>
            <a:ext cx="8610600" cy="4572000"/>
          </a:xfrm>
        </p:spPr>
        <p:txBody>
          <a:bodyPr>
            <a:normAutofit/>
          </a:bodyPr>
          <a:lstStyle/>
          <a:p>
            <a:pPr algn="just" eaLnBrk="1" hangingPunct="1">
              <a:lnSpc>
                <a:spcPct val="90000"/>
              </a:lnSpc>
            </a:pPr>
            <a:r>
              <a:rPr lang="en-US" sz="2300" dirty="0"/>
              <a:t>Public clouds are made available to the general public by a service provider who hosts the cloud infrastructure. Generally, public cloud providers like Amazon AWS, Microsoft and Google own and operate the infrastructure and offer access over the Internet. With this model, customers have no visibility or control over where the infrastructure is located. It is important to note that all customers on public clouds share the same infrastructure pool with limited configuration, security protections and availability variances.</a:t>
            </a:r>
          </a:p>
        </p:txBody>
      </p:sp>
      <p:pic>
        <p:nvPicPr>
          <p:cNvPr id="16388" name="Picture 4" descr="images"/>
          <p:cNvPicPr>
            <a:picLocks noChangeAspect="1" noChangeArrowheads="1"/>
          </p:cNvPicPr>
          <p:nvPr/>
        </p:nvPicPr>
        <p:blipFill>
          <a:blip r:embed="rId2" cstate="print"/>
          <a:srcRect/>
          <a:stretch>
            <a:fillRect/>
          </a:stretch>
        </p:blipFill>
        <p:spPr bwMode="auto">
          <a:xfrm>
            <a:off x="0" y="5024423"/>
            <a:ext cx="9153099" cy="1833577"/>
          </a:xfrm>
          <a:prstGeom prst="rect">
            <a:avLst/>
          </a:prstGeom>
          <a:noFill/>
          <a:ln w="9525">
            <a:noFill/>
            <a:miter lim="800000"/>
            <a:headEnd/>
            <a:tailEnd/>
          </a:ln>
        </p:spPr>
      </p:pic>
    </p:spTree>
  </p:cSld>
  <p:clrMapOvr>
    <a:masterClrMapping/>
  </p:clrMapOvr>
  <p:transition/>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Berlin</Template>
  <TotalTime>188</TotalTime>
  <Words>793</Words>
  <Application>Microsoft Office PowerPoint</Application>
  <PresentationFormat>On-screen Show (4:3)</PresentationFormat>
  <Paragraphs>66</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Berlin</vt:lpstr>
      <vt:lpstr>PowerPoint Presentation</vt:lpstr>
      <vt:lpstr>PowerPoint Presentation</vt:lpstr>
      <vt:lpstr>Cloud Computing</vt:lpstr>
      <vt:lpstr>Introduction</vt:lpstr>
      <vt:lpstr>What Is Cloud Computing?</vt:lpstr>
      <vt:lpstr>Architecture</vt:lpstr>
      <vt:lpstr>Cloud computing sample architecture </vt:lpstr>
      <vt:lpstr>Types of Cloud Computing</vt:lpstr>
      <vt:lpstr>Public cloud </vt:lpstr>
      <vt:lpstr>Private cloud </vt:lpstr>
      <vt:lpstr> Hybrid cloud</vt:lpstr>
      <vt:lpstr> Components </vt:lpstr>
      <vt:lpstr>Advantages of Cloud Computing</vt:lpstr>
      <vt:lpstr>Advantages of Cloud Computing…</vt:lpstr>
      <vt:lpstr>Disadvantages of Cloud Computing</vt:lpstr>
      <vt:lpstr>PowerPoint Presentation</vt:lpstr>
    </vt:vector>
  </TitlesOfParts>
  <Company>&lt;arabianhorse&gt;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Sumit</dc:creator>
  <cp:lastModifiedBy>Microsoft</cp:lastModifiedBy>
  <cp:revision>21</cp:revision>
  <dcterms:created xsi:type="dcterms:W3CDTF">2013-11-26T11:56:53Z</dcterms:created>
  <dcterms:modified xsi:type="dcterms:W3CDTF">2020-04-07T14:39:35Z</dcterms:modified>
</cp:coreProperties>
</file>