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6" r:id="rId9"/>
    <p:sldId id="267" r:id="rId10"/>
    <p:sldId id="268" r:id="rId11"/>
    <p:sldId id="278" r:id="rId12"/>
    <p:sldId id="279" r:id="rId13"/>
    <p:sldId id="284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2445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2445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5313" y="69722"/>
            <a:ext cx="9013825" cy="6692265"/>
          </a:xfrm>
          <a:custGeom>
            <a:avLst/>
            <a:gdLst/>
            <a:ahLst/>
            <a:cxnLst/>
            <a:rect l="l" t="t" r="r" b="b"/>
            <a:pathLst>
              <a:path w="9013825" h="6692265">
                <a:moveTo>
                  <a:pt x="0" y="329946"/>
                </a:moveTo>
                <a:lnTo>
                  <a:pt x="3576" y="281184"/>
                </a:lnTo>
                <a:lnTo>
                  <a:pt x="13965" y="234645"/>
                </a:lnTo>
                <a:lnTo>
                  <a:pt x="30657" y="190840"/>
                </a:lnTo>
                <a:lnTo>
                  <a:pt x="53141" y="150277"/>
                </a:lnTo>
                <a:lnTo>
                  <a:pt x="80907" y="113468"/>
                </a:lnTo>
                <a:lnTo>
                  <a:pt x="113445" y="80923"/>
                </a:lnTo>
                <a:lnTo>
                  <a:pt x="150245" y="53151"/>
                </a:lnTo>
                <a:lnTo>
                  <a:pt x="190796" y="30662"/>
                </a:lnTo>
                <a:lnTo>
                  <a:pt x="234589" y="13967"/>
                </a:lnTo>
                <a:lnTo>
                  <a:pt x="281114" y="3576"/>
                </a:lnTo>
                <a:lnTo>
                  <a:pt x="329859" y="0"/>
                </a:lnTo>
                <a:lnTo>
                  <a:pt x="8683462" y="0"/>
                </a:lnTo>
                <a:lnTo>
                  <a:pt x="8732224" y="3576"/>
                </a:lnTo>
                <a:lnTo>
                  <a:pt x="8778762" y="13967"/>
                </a:lnTo>
                <a:lnTo>
                  <a:pt x="8822568" y="30662"/>
                </a:lnTo>
                <a:lnTo>
                  <a:pt x="8863130" y="53151"/>
                </a:lnTo>
                <a:lnTo>
                  <a:pt x="8899939" y="80923"/>
                </a:lnTo>
                <a:lnTo>
                  <a:pt x="8932485" y="113468"/>
                </a:lnTo>
                <a:lnTo>
                  <a:pt x="8960257" y="150277"/>
                </a:lnTo>
                <a:lnTo>
                  <a:pt x="8982745" y="190840"/>
                </a:lnTo>
                <a:lnTo>
                  <a:pt x="8999440" y="234645"/>
                </a:lnTo>
                <a:lnTo>
                  <a:pt x="9009831" y="281184"/>
                </a:lnTo>
                <a:lnTo>
                  <a:pt x="9013408" y="329946"/>
                </a:lnTo>
                <a:lnTo>
                  <a:pt x="9013408" y="6362369"/>
                </a:lnTo>
                <a:lnTo>
                  <a:pt x="9009831" y="6411115"/>
                </a:lnTo>
                <a:lnTo>
                  <a:pt x="8999440" y="6457639"/>
                </a:lnTo>
                <a:lnTo>
                  <a:pt x="8982745" y="6501432"/>
                </a:lnTo>
                <a:lnTo>
                  <a:pt x="8960257" y="6541984"/>
                </a:lnTo>
                <a:lnTo>
                  <a:pt x="8932485" y="6578785"/>
                </a:lnTo>
                <a:lnTo>
                  <a:pt x="8899939" y="6611323"/>
                </a:lnTo>
                <a:lnTo>
                  <a:pt x="8863130" y="6639090"/>
                </a:lnTo>
                <a:lnTo>
                  <a:pt x="8822568" y="6661574"/>
                </a:lnTo>
                <a:lnTo>
                  <a:pt x="8778762" y="6678266"/>
                </a:lnTo>
                <a:lnTo>
                  <a:pt x="8732224" y="6688655"/>
                </a:lnTo>
                <a:lnTo>
                  <a:pt x="8683462" y="6692231"/>
                </a:lnTo>
                <a:lnTo>
                  <a:pt x="329859" y="6692231"/>
                </a:lnTo>
                <a:lnTo>
                  <a:pt x="281114" y="6688655"/>
                </a:lnTo>
                <a:lnTo>
                  <a:pt x="234589" y="6678266"/>
                </a:lnTo>
                <a:lnTo>
                  <a:pt x="190796" y="6661574"/>
                </a:lnTo>
                <a:lnTo>
                  <a:pt x="150245" y="6639090"/>
                </a:lnTo>
                <a:lnTo>
                  <a:pt x="113445" y="6611323"/>
                </a:lnTo>
                <a:lnTo>
                  <a:pt x="80907" y="6578785"/>
                </a:lnTo>
                <a:lnTo>
                  <a:pt x="53141" y="6541984"/>
                </a:lnTo>
                <a:lnTo>
                  <a:pt x="30657" y="6501432"/>
                </a:lnTo>
                <a:lnTo>
                  <a:pt x="13965" y="6457639"/>
                </a:lnTo>
                <a:lnTo>
                  <a:pt x="3576" y="6411115"/>
                </a:lnTo>
                <a:lnTo>
                  <a:pt x="0" y="6362369"/>
                </a:lnTo>
                <a:lnTo>
                  <a:pt x="0" y="32994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2931" y="1396688"/>
            <a:ext cx="9022080" cy="120650"/>
          </a:xfrm>
          <a:custGeom>
            <a:avLst/>
            <a:gdLst/>
            <a:ahLst/>
            <a:cxnLst/>
            <a:rect l="l" t="t" r="r" b="b"/>
            <a:pathLst>
              <a:path w="9022080" h="120650">
                <a:moveTo>
                  <a:pt x="9021572" y="0"/>
                </a:moveTo>
                <a:lnTo>
                  <a:pt x="0" y="0"/>
                </a:lnTo>
                <a:lnTo>
                  <a:pt x="0" y="120580"/>
                </a:lnTo>
                <a:lnTo>
                  <a:pt x="9021572" y="120580"/>
                </a:lnTo>
                <a:lnTo>
                  <a:pt x="9021572" y="0"/>
                </a:lnTo>
                <a:close/>
              </a:path>
            </a:pathLst>
          </a:custGeom>
          <a:solidFill>
            <a:srgbClr val="B3B3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2931" y="2976711"/>
            <a:ext cx="9022080" cy="111125"/>
          </a:xfrm>
          <a:custGeom>
            <a:avLst/>
            <a:gdLst/>
            <a:ahLst/>
            <a:cxnLst/>
            <a:rect l="l" t="t" r="r" b="b"/>
            <a:pathLst>
              <a:path w="9022080" h="111125">
                <a:moveTo>
                  <a:pt x="9021572" y="0"/>
                </a:moveTo>
                <a:lnTo>
                  <a:pt x="0" y="0"/>
                </a:lnTo>
                <a:lnTo>
                  <a:pt x="0" y="110531"/>
                </a:lnTo>
                <a:lnTo>
                  <a:pt x="9021572" y="110531"/>
                </a:lnTo>
                <a:lnTo>
                  <a:pt x="9021572" y="0"/>
                </a:lnTo>
                <a:close/>
              </a:path>
            </a:pathLst>
          </a:custGeom>
          <a:solidFill>
            <a:srgbClr val="8A5D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2445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007" y="69722"/>
            <a:ext cx="9013825" cy="6693534"/>
          </a:xfrm>
          <a:custGeom>
            <a:avLst/>
            <a:gdLst/>
            <a:ahLst/>
            <a:cxnLst/>
            <a:rect l="l" t="t" r="r" b="b"/>
            <a:pathLst>
              <a:path w="9013825" h="6693534">
                <a:moveTo>
                  <a:pt x="0" y="329946"/>
                </a:moveTo>
                <a:lnTo>
                  <a:pt x="3577" y="281184"/>
                </a:lnTo>
                <a:lnTo>
                  <a:pt x="13968" y="234645"/>
                </a:lnTo>
                <a:lnTo>
                  <a:pt x="30664" y="190840"/>
                </a:lnTo>
                <a:lnTo>
                  <a:pt x="53153" y="150277"/>
                </a:lnTo>
                <a:lnTo>
                  <a:pt x="80925" y="113468"/>
                </a:lnTo>
                <a:lnTo>
                  <a:pt x="113469" y="80923"/>
                </a:lnTo>
                <a:lnTo>
                  <a:pt x="150276" y="53151"/>
                </a:lnTo>
                <a:lnTo>
                  <a:pt x="190835" y="30662"/>
                </a:lnTo>
                <a:lnTo>
                  <a:pt x="234636" y="13967"/>
                </a:lnTo>
                <a:lnTo>
                  <a:pt x="281168" y="3576"/>
                </a:lnTo>
                <a:lnTo>
                  <a:pt x="329920" y="0"/>
                </a:lnTo>
                <a:lnTo>
                  <a:pt x="8683498" y="0"/>
                </a:lnTo>
                <a:lnTo>
                  <a:pt x="8732228" y="3576"/>
                </a:lnTo>
                <a:lnTo>
                  <a:pt x="8778740" y="13967"/>
                </a:lnTo>
                <a:lnTo>
                  <a:pt x="8822525" y="30662"/>
                </a:lnTo>
                <a:lnTo>
                  <a:pt x="8863071" y="53151"/>
                </a:lnTo>
                <a:lnTo>
                  <a:pt x="8899868" y="80923"/>
                </a:lnTo>
                <a:lnTo>
                  <a:pt x="8932405" y="113468"/>
                </a:lnTo>
                <a:lnTo>
                  <a:pt x="8960172" y="150277"/>
                </a:lnTo>
                <a:lnTo>
                  <a:pt x="8982656" y="190840"/>
                </a:lnTo>
                <a:lnTo>
                  <a:pt x="8999349" y="234645"/>
                </a:lnTo>
                <a:lnTo>
                  <a:pt x="9009740" y="281184"/>
                </a:lnTo>
                <a:lnTo>
                  <a:pt x="9013317" y="329946"/>
                </a:lnTo>
                <a:lnTo>
                  <a:pt x="9013317" y="6363525"/>
                </a:lnTo>
                <a:lnTo>
                  <a:pt x="9009740" y="6412277"/>
                </a:lnTo>
                <a:lnTo>
                  <a:pt x="8999349" y="6458809"/>
                </a:lnTo>
                <a:lnTo>
                  <a:pt x="8982656" y="6502608"/>
                </a:lnTo>
                <a:lnTo>
                  <a:pt x="8960172" y="6543167"/>
                </a:lnTo>
                <a:lnTo>
                  <a:pt x="8932405" y="6579973"/>
                </a:lnTo>
                <a:lnTo>
                  <a:pt x="8899868" y="6612516"/>
                </a:lnTo>
                <a:lnTo>
                  <a:pt x="8863071" y="6640287"/>
                </a:lnTo>
                <a:lnTo>
                  <a:pt x="8822525" y="6662775"/>
                </a:lnTo>
                <a:lnTo>
                  <a:pt x="8778740" y="6679470"/>
                </a:lnTo>
                <a:lnTo>
                  <a:pt x="8732228" y="6689861"/>
                </a:lnTo>
                <a:lnTo>
                  <a:pt x="8683498" y="6693438"/>
                </a:lnTo>
                <a:lnTo>
                  <a:pt x="329920" y="6693439"/>
                </a:lnTo>
                <a:lnTo>
                  <a:pt x="281168" y="6689861"/>
                </a:lnTo>
                <a:lnTo>
                  <a:pt x="234636" y="6679470"/>
                </a:lnTo>
                <a:lnTo>
                  <a:pt x="190835" y="6662775"/>
                </a:lnTo>
                <a:lnTo>
                  <a:pt x="150276" y="6640287"/>
                </a:lnTo>
                <a:lnTo>
                  <a:pt x="113469" y="6612516"/>
                </a:lnTo>
                <a:lnTo>
                  <a:pt x="80925" y="6579973"/>
                </a:lnTo>
                <a:lnTo>
                  <a:pt x="53153" y="6543167"/>
                </a:lnTo>
                <a:lnTo>
                  <a:pt x="30664" y="6502608"/>
                </a:lnTo>
                <a:lnTo>
                  <a:pt x="13968" y="6458809"/>
                </a:lnTo>
                <a:lnTo>
                  <a:pt x="3577" y="6412277"/>
                </a:lnTo>
                <a:lnTo>
                  <a:pt x="0" y="6363525"/>
                </a:lnTo>
                <a:lnTo>
                  <a:pt x="0" y="32994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0739" y="110743"/>
            <a:ext cx="7462520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42445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050" y="1898650"/>
            <a:ext cx="8248650" cy="4780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solidFill>
            <a:srgbClr val="525389"/>
          </a:solidFill>
        </p:spPr>
        <p:txBody>
          <a:bodyPr vert="horz" wrap="square" lIns="0" tIns="3822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010"/>
              </a:spcBef>
            </a:pPr>
            <a:r>
              <a:rPr sz="4000" spc="-5" dirty="0">
                <a:solidFill>
                  <a:srgbClr val="FFFFFF"/>
                </a:solidFill>
              </a:rPr>
              <a:t>Liquidation of</a:t>
            </a:r>
            <a:r>
              <a:rPr sz="4000" spc="10" dirty="0">
                <a:solidFill>
                  <a:srgbClr val="FFFFFF"/>
                </a:solidFill>
              </a:rPr>
              <a:t> </a:t>
            </a:r>
            <a:r>
              <a:rPr sz="4000" spc="-5" dirty="0">
                <a:solidFill>
                  <a:srgbClr val="FFFFFF"/>
                </a:solidFill>
              </a:rPr>
              <a:t>company</a:t>
            </a:r>
            <a:endParaRPr sz="400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2514600" y="3810000"/>
            <a:ext cx="6400800" cy="1477328"/>
          </a:xfrm>
        </p:spPr>
        <p:txBody>
          <a:bodyPr/>
          <a:lstStyle/>
          <a:p>
            <a:r>
              <a:rPr lang="en-US" sz="2400" dirty="0" smtClean="0"/>
              <a:t>Class:-B.com </a:t>
            </a:r>
            <a:r>
              <a:rPr lang="en-US" sz="2400" dirty="0" err="1" smtClean="0"/>
              <a:t>Second,Semester</a:t>
            </a:r>
            <a:r>
              <a:rPr lang="en-US" sz="2400" dirty="0" smtClean="0"/>
              <a:t> 4th</a:t>
            </a:r>
          </a:p>
          <a:p>
            <a:r>
              <a:rPr lang="en-US" sz="2400" dirty="0" smtClean="0"/>
              <a:t>Subject:-Corporate Accounting</a:t>
            </a:r>
          </a:p>
          <a:p>
            <a:r>
              <a:rPr lang="en-US" sz="2400" dirty="0" smtClean="0"/>
              <a:t>College:-I.B(PG) </a:t>
            </a:r>
            <a:r>
              <a:rPr lang="en-US" sz="2400" dirty="0" err="1" smtClean="0"/>
              <a:t>college,Panipat</a:t>
            </a:r>
            <a:endParaRPr lang="en-US" sz="2400" dirty="0" smtClean="0"/>
          </a:p>
          <a:p>
            <a:r>
              <a:rPr lang="en-US" sz="2400" dirty="0" smtClean="0"/>
              <a:t>(Affiliated to </a:t>
            </a:r>
            <a:r>
              <a:rPr lang="en-US" sz="2400" dirty="0" err="1" smtClean="0"/>
              <a:t>Kurukshetra</a:t>
            </a:r>
            <a:r>
              <a:rPr lang="en-US" sz="2400" dirty="0" smtClean="0"/>
              <a:t> university)</a:t>
            </a:r>
            <a:endParaRPr lang="en-IN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327152"/>
            <a:ext cx="8823960" cy="6656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306705" indent="-27432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latin typeface="Arial"/>
                <a:cs typeface="Arial"/>
              </a:rPr>
              <a:t>The person who advances money for making </a:t>
            </a:r>
            <a:r>
              <a:rPr sz="3000" dirty="0">
                <a:latin typeface="Arial"/>
                <a:cs typeface="Arial"/>
              </a:rPr>
              <a:t>the  </a:t>
            </a:r>
            <a:r>
              <a:rPr sz="3000" spc="-5" dirty="0">
                <a:latin typeface="Arial"/>
                <a:cs typeface="Arial"/>
              </a:rPr>
              <a:t>payment under (ii) </a:t>
            </a:r>
            <a:r>
              <a:rPr sz="3000" dirty="0">
                <a:latin typeface="Arial"/>
                <a:cs typeface="Arial"/>
              </a:rPr>
              <a:t>&amp; (iii) </a:t>
            </a:r>
            <a:r>
              <a:rPr sz="3000" spc="-5" dirty="0">
                <a:latin typeface="Arial"/>
                <a:cs typeface="Arial"/>
              </a:rPr>
              <a:t>mentioned above </a:t>
            </a:r>
            <a:r>
              <a:rPr sz="3000" dirty="0">
                <a:latin typeface="Arial"/>
                <a:cs typeface="Arial"/>
              </a:rPr>
              <a:t>will</a:t>
            </a:r>
            <a:r>
              <a:rPr sz="3000" spc="-7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be  treated as</a:t>
            </a:r>
            <a:r>
              <a:rPr sz="3000" spc="-1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preferential.</a:t>
            </a:r>
            <a:endParaRPr sz="3000">
              <a:latin typeface="Arial"/>
              <a:cs typeface="Arial"/>
            </a:endParaRPr>
          </a:p>
          <a:p>
            <a:pPr marL="287020" marR="387985" indent="-274320">
              <a:lnSpc>
                <a:spcPct val="100000"/>
              </a:lnSpc>
              <a:spcBef>
                <a:spcPts val="600"/>
              </a:spcBef>
              <a:buClr>
                <a:srgbClr val="525389"/>
              </a:buClr>
              <a:buSzPct val="85000"/>
              <a:buFont typeface="Wingdings"/>
              <a:buChar char=""/>
              <a:tabLst>
                <a:tab pos="370840" algn="l"/>
              </a:tabLst>
            </a:pPr>
            <a:r>
              <a:rPr sz="3000" dirty="0">
                <a:latin typeface="Arial"/>
                <a:cs typeface="Arial"/>
              </a:rPr>
              <a:t>Any sum </a:t>
            </a:r>
            <a:r>
              <a:rPr sz="3000" spc="-5" dirty="0">
                <a:latin typeface="Arial"/>
                <a:cs typeface="Arial"/>
              </a:rPr>
              <a:t>payable by </a:t>
            </a: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company under </a:t>
            </a:r>
            <a:r>
              <a:rPr sz="3000" dirty="0">
                <a:latin typeface="Arial"/>
                <a:cs typeface="Arial"/>
              </a:rPr>
              <a:t>the  Employees </a:t>
            </a:r>
            <a:r>
              <a:rPr sz="3000" spc="-5" dirty="0">
                <a:latin typeface="Arial"/>
                <a:cs typeface="Arial"/>
              </a:rPr>
              <a:t>State Insurance </a:t>
            </a:r>
            <a:r>
              <a:rPr sz="3000" dirty="0">
                <a:latin typeface="Arial"/>
                <a:cs typeface="Arial"/>
              </a:rPr>
              <a:t>Act, 1948 will be  </a:t>
            </a:r>
            <a:r>
              <a:rPr sz="3000" spc="-5" dirty="0">
                <a:latin typeface="Arial"/>
                <a:cs typeface="Arial"/>
              </a:rPr>
              <a:t>treated as preferential provided </a:t>
            </a:r>
            <a:r>
              <a:rPr sz="3000" dirty="0">
                <a:latin typeface="Arial"/>
                <a:cs typeface="Arial"/>
              </a:rPr>
              <a:t>that it must  </a:t>
            </a:r>
            <a:r>
              <a:rPr sz="3000" spc="-5" dirty="0">
                <a:latin typeface="Arial"/>
                <a:cs typeface="Arial"/>
              </a:rPr>
              <a:t>become due within 12 months before </a:t>
            </a:r>
            <a:r>
              <a:rPr sz="300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date</a:t>
            </a:r>
            <a:r>
              <a:rPr sz="3000" spc="-2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of  </a:t>
            </a:r>
            <a:r>
              <a:rPr sz="3000" spc="-5" dirty="0">
                <a:latin typeface="Arial"/>
                <a:cs typeface="Arial"/>
              </a:rPr>
              <a:t>winding</a:t>
            </a:r>
            <a:r>
              <a:rPr sz="3000" spc="-5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up.</a:t>
            </a:r>
            <a:endParaRPr sz="3000">
              <a:latin typeface="Arial"/>
              <a:cs typeface="Arial"/>
            </a:endParaRPr>
          </a:p>
          <a:p>
            <a:pPr marL="287020" marR="478155" indent="-274320">
              <a:lnSpc>
                <a:spcPct val="100000"/>
              </a:lnSpc>
              <a:spcBef>
                <a:spcPts val="605"/>
              </a:spcBef>
              <a:buClr>
                <a:srgbClr val="525389"/>
              </a:buClr>
              <a:buSzPct val="85000"/>
              <a:buFont typeface="Wingdings"/>
              <a:buChar char=""/>
              <a:tabLst>
                <a:tab pos="392430" algn="l"/>
              </a:tabLst>
            </a:pPr>
            <a:r>
              <a:rPr sz="3000" spc="-5" dirty="0">
                <a:latin typeface="Arial"/>
                <a:cs typeface="Arial"/>
              </a:rPr>
              <a:t>Compensation payable by </a:t>
            </a:r>
            <a:r>
              <a:rPr sz="3000" spc="-10" dirty="0">
                <a:latin typeface="Arial"/>
                <a:cs typeface="Arial"/>
              </a:rPr>
              <a:t>the </a:t>
            </a:r>
            <a:r>
              <a:rPr sz="3000" spc="-5" dirty="0">
                <a:latin typeface="Arial"/>
                <a:cs typeface="Arial"/>
              </a:rPr>
              <a:t>company under  </a:t>
            </a:r>
            <a:r>
              <a:rPr sz="3000" spc="-10" dirty="0">
                <a:latin typeface="Arial"/>
                <a:cs typeface="Arial"/>
              </a:rPr>
              <a:t>Workmen </a:t>
            </a:r>
            <a:r>
              <a:rPr sz="3000" spc="-5" dirty="0">
                <a:latin typeface="Arial"/>
                <a:cs typeface="Arial"/>
              </a:rPr>
              <a:t>Compensation </a:t>
            </a:r>
            <a:r>
              <a:rPr sz="3000" dirty="0">
                <a:latin typeface="Arial"/>
                <a:cs typeface="Arial"/>
              </a:rPr>
              <a:t>Act, </a:t>
            </a:r>
            <a:r>
              <a:rPr sz="3000" spc="-5" dirty="0">
                <a:latin typeface="Arial"/>
                <a:cs typeface="Arial"/>
              </a:rPr>
              <a:t>1923 is treated</a:t>
            </a:r>
            <a:r>
              <a:rPr sz="3000" spc="-19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as  preferential.</a:t>
            </a:r>
            <a:endParaRPr sz="3000">
              <a:latin typeface="Arial"/>
              <a:cs typeface="Arial"/>
            </a:endParaRPr>
          </a:p>
          <a:p>
            <a:pPr marL="287020" marR="5080" indent="-274320">
              <a:lnSpc>
                <a:spcPct val="100000"/>
              </a:lnSpc>
              <a:spcBef>
                <a:spcPts val="605"/>
              </a:spcBef>
              <a:buClr>
                <a:srgbClr val="525389"/>
              </a:buClr>
              <a:buSzPct val="85000"/>
              <a:buFont typeface="Wingdings"/>
              <a:buChar char=""/>
              <a:tabLst>
                <a:tab pos="370840" algn="l"/>
                <a:tab pos="6293485" algn="l"/>
              </a:tabLst>
            </a:pPr>
            <a:r>
              <a:rPr sz="3000" dirty="0">
                <a:latin typeface="Arial"/>
                <a:cs typeface="Arial"/>
              </a:rPr>
              <a:t>Any sum </a:t>
            </a:r>
            <a:r>
              <a:rPr sz="3000" spc="-5" dirty="0">
                <a:latin typeface="Arial"/>
                <a:cs typeface="Arial"/>
              </a:rPr>
              <a:t>payable by</a:t>
            </a:r>
            <a:r>
              <a:rPr sz="3000" spc="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the</a:t>
            </a:r>
            <a:r>
              <a:rPr sz="3000" spc="1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company	</a:t>
            </a:r>
            <a:r>
              <a:rPr sz="3000" spc="-10" dirty="0">
                <a:latin typeface="Arial"/>
                <a:cs typeface="Arial"/>
              </a:rPr>
              <a:t>to </a:t>
            </a:r>
            <a:r>
              <a:rPr sz="3000" dirty="0">
                <a:latin typeface="Arial"/>
                <a:cs typeface="Arial"/>
              </a:rPr>
              <a:t>its  </a:t>
            </a:r>
            <a:r>
              <a:rPr sz="3000" spc="-5" dirty="0">
                <a:latin typeface="Arial"/>
                <a:cs typeface="Arial"/>
              </a:rPr>
              <a:t>employees from a Providend </a:t>
            </a:r>
            <a:r>
              <a:rPr sz="3000" dirty="0">
                <a:latin typeface="Arial"/>
                <a:cs typeface="Arial"/>
              </a:rPr>
              <a:t>Fund, </a:t>
            </a:r>
            <a:r>
              <a:rPr sz="3000" spc="-5" dirty="0">
                <a:latin typeface="Arial"/>
                <a:cs typeface="Arial"/>
              </a:rPr>
              <a:t>Pension </a:t>
            </a:r>
            <a:r>
              <a:rPr sz="3000" dirty="0">
                <a:latin typeface="Arial"/>
                <a:cs typeface="Arial"/>
              </a:rPr>
              <a:t>Fund,  </a:t>
            </a:r>
            <a:r>
              <a:rPr sz="3000" spc="-5" dirty="0">
                <a:latin typeface="Arial"/>
                <a:cs typeface="Arial"/>
              </a:rPr>
              <a:t>Gratuity Fund or any other fund </a:t>
            </a:r>
            <a:r>
              <a:rPr sz="3000" dirty="0">
                <a:latin typeface="Arial"/>
                <a:cs typeface="Arial"/>
              </a:rPr>
              <a:t>maintained foe</a:t>
            </a:r>
            <a:r>
              <a:rPr sz="3000" spc="-4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the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836167" y="188417"/>
            <a:ext cx="7591425" cy="1233805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L="12700" marR="5080" indent="815340">
              <a:lnSpc>
                <a:spcPts val="4220"/>
              </a:lnSpc>
              <a:spcBef>
                <a:spcPts val="1130"/>
              </a:spcBef>
            </a:pPr>
            <a:r>
              <a:rPr sz="4400" b="1" i="1" spc="-10" dirty="0">
                <a:solidFill>
                  <a:srgbClr val="001F5F"/>
                </a:solidFill>
                <a:latin typeface="Arial"/>
                <a:cs typeface="Arial"/>
              </a:rPr>
              <a:t>LIQUIDQTORS </a:t>
            </a:r>
            <a:r>
              <a:rPr sz="4400" b="1" i="1" dirty="0">
                <a:solidFill>
                  <a:srgbClr val="001F5F"/>
                </a:solidFill>
                <a:latin typeface="Arial"/>
                <a:cs typeface="Arial"/>
              </a:rPr>
              <a:t>FINAL  </a:t>
            </a:r>
            <a:r>
              <a:rPr sz="4400" b="1" i="1" spc="-75" dirty="0">
                <a:solidFill>
                  <a:srgbClr val="001F5F"/>
                </a:solidFill>
                <a:latin typeface="Arial"/>
                <a:cs typeface="Arial"/>
              </a:rPr>
              <a:t>STATEMENT </a:t>
            </a:r>
            <a:r>
              <a:rPr sz="4400" b="1" i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4400" b="1" i="1" spc="-1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4400" b="1" i="1" dirty="0">
                <a:solidFill>
                  <a:srgbClr val="001F5F"/>
                </a:solidFill>
                <a:latin typeface="Arial"/>
                <a:cs typeface="Arial"/>
              </a:rPr>
              <a:t>ACCOUNTS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9740" y="1743201"/>
            <a:ext cx="7947659" cy="484949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286385" marR="60960" indent="-274320">
              <a:lnSpc>
                <a:spcPct val="80000"/>
              </a:lnSpc>
              <a:spcBef>
                <a:spcPts val="725"/>
              </a:spcBef>
              <a:buClr>
                <a:srgbClr val="525389"/>
              </a:buClr>
              <a:buSzPct val="84615"/>
              <a:buFont typeface="Wingdings"/>
              <a:buChar char="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The main job of </a:t>
            </a:r>
            <a:r>
              <a:rPr sz="2600" spc="-5" dirty="0">
                <a:latin typeface="Arial"/>
                <a:cs typeface="Arial"/>
              </a:rPr>
              <a:t>the </a:t>
            </a:r>
            <a:r>
              <a:rPr sz="2600" dirty="0">
                <a:latin typeface="Arial"/>
                <a:cs typeface="Arial"/>
              </a:rPr>
              <a:t>liquidator is to collect the assets  of </a:t>
            </a:r>
            <a:r>
              <a:rPr sz="2600" spc="-5" dirty="0">
                <a:latin typeface="Arial"/>
                <a:cs typeface="Arial"/>
              </a:rPr>
              <a:t>the </a:t>
            </a:r>
            <a:r>
              <a:rPr sz="2600" spc="5" dirty="0">
                <a:latin typeface="Arial"/>
                <a:cs typeface="Arial"/>
              </a:rPr>
              <a:t>company </a:t>
            </a:r>
            <a:r>
              <a:rPr sz="2600" dirty="0">
                <a:latin typeface="Arial"/>
                <a:cs typeface="Arial"/>
              </a:rPr>
              <a:t>&amp; realise them &amp; distribute </a:t>
            </a:r>
            <a:r>
              <a:rPr sz="2600" spc="-5" dirty="0">
                <a:latin typeface="Arial"/>
                <a:cs typeface="Arial"/>
              </a:rPr>
              <a:t>the  </a:t>
            </a:r>
            <a:r>
              <a:rPr sz="2600" dirty="0">
                <a:latin typeface="Arial"/>
                <a:cs typeface="Arial"/>
              </a:rPr>
              <a:t>money realised among right</a:t>
            </a:r>
            <a:r>
              <a:rPr sz="2600" spc="-6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claimants.</a:t>
            </a: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525389"/>
              </a:buClr>
              <a:buFont typeface="Wingdings"/>
              <a:buChar char=""/>
            </a:pPr>
            <a:endParaRPr sz="3200" dirty="0">
              <a:latin typeface="Arial"/>
              <a:cs typeface="Arial"/>
            </a:endParaRPr>
          </a:p>
          <a:p>
            <a:pPr marL="286385" marR="120014" indent="-274320">
              <a:lnSpc>
                <a:spcPct val="80000"/>
              </a:lnSpc>
              <a:spcBef>
                <a:spcPts val="5"/>
              </a:spcBef>
              <a:buClr>
                <a:srgbClr val="525389"/>
              </a:buClr>
              <a:buSzPct val="84615"/>
              <a:buFont typeface="Wingdings"/>
              <a:buChar char="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For this purpose he maintains a cash book for  recording the receipts &amp; payments &amp; is required to  submit an abstract of the cash book </a:t>
            </a:r>
            <a:r>
              <a:rPr sz="2600" spc="-5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the court in  case of compulsory winding up &amp; </a:t>
            </a:r>
            <a:r>
              <a:rPr sz="2600" spc="-5" dirty="0">
                <a:latin typeface="Arial"/>
                <a:cs typeface="Arial"/>
              </a:rPr>
              <a:t>to </a:t>
            </a:r>
            <a:r>
              <a:rPr sz="2600" dirty="0">
                <a:latin typeface="Arial"/>
                <a:cs typeface="Arial"/>
              </a:rPr>
              <a:t>the company</a:t>
            </a:r>
            <a:r>
              <a:rPr sz="2600" spc="-6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  case of voluntary winding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up.</a:t>
            </a: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525389"/>
              </a:buClr>
              <a:buFont typeface="Wingdings"/>
              <a:buChar char=""/>
            </a:pPr>
            <a:endParaRPr sz="3200" dirty="0">
              <a:latin typeface="Arial"/>
              <a:cs typeface="Arial"/>
            </a:endParaRPr>
          </a:p>
          <a:p>
            <a:pPr marL="286385" marR="5080" indent="-274320">
              <a:lnSpc>
                <a:spcPct val="80000"/>
              </a:lnSpc>
              <a:buClr>
                <a:srgbClr val="525389"/>
              </a:buClr>
              <a:buSzPct val="84615"/>
              <a:buFont typeface="Wingdings"/>
              <a:buChar char="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The liquidator </a:t>
            </a:r>
            <a:r>
              <a:rPr sz="2600" spc="-10" dirty="0">
                <a:latin typeface="Arial"/>
                <a:cs typeface="Arial"/>
              </a:rPr>
              <a:t>is </a:t>
            </a:r>
            <a:r>
              <a:rPr sz="2600" dirty="0">
                <a:latin typeface="Arial"/>
                <a:cs typeface="Arial"/>
              </a:rPr>
              <a:t>also required to prepare an account  known </a:t>
            </a:r>
            <a:r>
              <a:rPr sz="2600" spc="-5" dirty="0">
                <a:latin typeface="Arial"/>
                <a:cs typeface="Arial"/>
              </a:rPr>
              <a:t>as the </a:t>
            </a:r>
            <a:r>
              <a:rPr sz="2600" dirty="0">
                <a:latin typeface="Arial"/>
                <a:cs typeface="Arial"/>
              </a:rPr>
              <a:t>Liquidator’s Final Statement </a:t>
            </a:r>
            <a:r>
              <a:rPr sz="2600" spc="-5" dirty="0">
                <a:latin typeface="Arial"/>
                <a:cs typeface="Arial"/>
              </a:rPr>
              <a:t>of  </a:t>
            </a:r>
            <a:r>
              <a:rPr sz="2600" dirty="0">
                <a:latin typeface="Arial"/>
                <a:cs typeface="Arial"/>
              </a:rPr>
              <a:t>accounts after the </a:t>
            </a:r>
            <a:r>
              <a:rPr sz="2600" spc="-10" dirty="0">
                <a:latin typeface="Arial"/>
                <a:cs typeface="Arial"/>
              </a:rPr>
              <a:t>affairs </a:t>
            </a:r>
            <a:r>
              <a:rPr sz="2600" dirty="0">
                <a:latin typeface="Arial"/>
                <a:cs typeface="Arial"/>
              </a:rPr>
              <a:t>of the company are fully  wound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up.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2678" y="81788"/>
            <a:ext cx="708596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9620" marR="5080" indent="-2027555">
              <a:lnSpc>
                <a:spcPct val="100000"/>
              </a:lnSpc>
              <a:spcBef>
                <a:spcPts val="100"/>
              </a:spcBef>
            </a:pPr>
            <a:r>
              <a:rPr spc="-35" dirty="0">
                <a:solidFill>
                  <a:srgbClr val="8587A1"/>
                </a:solidFill>
              </a:rPr>
              <a:t>LIQIDATOR’S </a:t>
            </a:r>
            <a:r>
              <a:rPr dirty="0">
                <a:solidFill>
                  <a:srgbClr val="8587A1"/>
                </a:solidFill>
              </a:rPr>
              <a:t>FINAL</a:t>
            </a:r>
            <a:r>
              <a:rPr spc="-150" dirty="0">
                <a:solidFill>
                  <a:srgbClr val="8587A1"/>
                </a:solidFill>
              </a:rPr>
              <a:t> </a:t>
            </a:r>
            <a:r>
              <a:rPr spc="-65" dirty="0">
                <a:solidFill>
                  <a:srgbClr val="8587A1"/>
                </a:solidFill>
              </a:rPr>
              <a:t>STATEMENT  </a:t>
            </a:r>
            <a:r>
              <a:rPr dirty="0">
                <a:solidFill>
                  <a:srgbClr val="8587A1"/>
                </a:solidFill>
              </a:rPr>
              <a:t>OF</a:t>
            </a:r>
            <a:r>
              <a:rPr spc="-225" dirty="0">
                <a:solidFill>
                  <a:srgbClr val="8587A1"/>
                </a:solidFill>
              </a:rPr>
              <a:t> </a:t>
            </a:r>
            <a:r>
              <a:rPr dirty="0">
                <a:solidFill>
                  <a:srgbClr val="8587A1"/>
                </a:solidFill>
              </a:rPr>
              <a:t>ACCOUNT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311933"/>
              </p:ext>
            </p:extLst>
          </p:nvPr>
        </p:nvGraphicFramePr>
        <p:xfrm>
          <a:off x="374650" y="1289050"/>
          <a:ext cx="8229600" cy="55625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1066800"/>
                <a:gridCol w="3124200"/>
                <a:gridCol w="990600"/>
              </a:tblGrid>
              <a:tr h="914400">
                <a:tc>
                  <a:txBody>
                    <a:bodyPr/>
                    <a:lstStyle/>
                    <a:p>
                      <a:pPr marL="6775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2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Receipts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2538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344805" marR="109220" indent="-253365">
                        <a:lnSpc>
                          <a:spcPct val="100000"/>
                        </a:lnSpc>
                      </a:pPr>
                      <a:r>
                        <a:rPr sz="18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mou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 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(Rs.)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25389"/>
                    </a:solidFill>
                  </a:tcPr>
                </a:tc>
                <a:tc>
                  <a:txBody>
                    <a:bodyPr/>
                    <a:lstStyle/>
                    <a:p>
                      <a:pPr marL="60325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32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Payments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2538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092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moun  t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345440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(Rs.)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25389"/>
                    </a:solidFill>
                  </a:tcPr>
                </a:tc>
              </a:tr>
              <a:tr h="464819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Assets Realised</a:t>
                      </a:r>
                      <a:r>
                        <a:rPr sz="1800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:-</a:t>
                      </a:r>
                    </a:p>
                    <a:p>
                      <a:pPr marL="53467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--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Cash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Bank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53467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--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Cash in</a:t>
                      </a:r>
                      <a:r>
                        <a:rPr sz="18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Hand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53467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--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Marketable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Securities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53467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--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Bills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Receivable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53467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-- 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Trade</a:t>
                      </a:r>
                      <a:r>
                        <a:rPr sz="18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Debtors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53467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-- Stock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trade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53467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--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Freehold property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5346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--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Plant and</a:t>
                      </a:r>
                      <a:r>
                        <a:rPr sz="18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Machinery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91440" marR="130810" indent="44323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--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Furniture and Fittings  </a:t>
                      </a:r>
                      <a:r>
                        <a:rPr sz="1800" spc="-9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Surplus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800" spc="-2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Securities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53467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held by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Secured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Creditors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91440" marR="207645">
                        <a:lnSpc>
                          <a:spcPct val="100000"/>
                        </a:lnSpc>
                      </a:pPr>
                      <a:r>
                        <a:rPr sz="1800" spc="-9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Proceeds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calls </a:t>
                      </a:r>
                      <a:r>
                        <a:rPr sz="1800" spc="-5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lang="en-US" sz="1800" spc="-5" dirty="0" smtClean="0">
                          <a:latin typeface="Arial"/>
                          <a:cs typeface="Arial"/>
                        </a:rPr>
                        <a:t>ade</a:t>
                      </a:r>
                    </a:p>
                    <a:p>
                      <a:pPr marL="91440" marR="207645">
                        <a:lnSpc>
                          <a:spcPct val="100000"/>
                        </a:lnSpc>
                      </a:pP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By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Legal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Charges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92075" marR="133985">
                        <a:lnSpc>
                          <a:spcPct val="100000"/>
                        </a:lnSpc>
                      </a:pPr>
                      <a:r>
                        <a:rPr sz="1800" spc="-5" dirty="0" smtClean="0">
                          <a:latin typeface="Arial"/>
                          <a:cs typeface="Arial"/>
                        </a:rPr>
                        <a:t>B</a:t>
                      </a:r>
                      <a:r>
                        <a:rPr lang="en-US" sz="1800" spc="-5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180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Liquidator </a:t>
                      </a:r>
                      <a:r>
                        <a:rPr sz="1800" spc="-5" dirty="0" smtClean="0">
                          <a:latin typeface="Arial"/>
                          <a:cs typeface="Arial"/>
                        </a:rPr>
                        <a:t>Remuneration</a:t>
                      </a:r>
                      <a:endParaRPr lang="en-US" sz="1800" spc="-5" dirty="0" smtClean="0">
                        <a:latin typeface="Arial"/>
                        <a:cs typeface="Arial"/>
                      </a:endParaRPr>
                    </a:p>
                    <a:p>
                      <a:pPr marL="92075" marR="133985">
                        <a:lnSpc>
                          <a:spcPct val="100000"/>
                        </a:lnSpc>
                      </a:pPr>
                      <a:r>
                        <a:rPr lang="en-US" sz="1800" spc="-5" dirty="0" smtClean="0">
                          <a:latin typeface="Arial"/>
                          <a:cs typeface="Arial"/>
                        </a:rPr>
                        <a:t>By</a:t>
                      </a:r>
                      <a:r>
                        <a:rPr lang="en-US" sz="1800" spc="-5" baseline="0" dirty="0" smtClean="0">
                          <a:latin typeface="Arial"/>
                          <a:cs typeface="Arial"/>
                        </a:rPr>
                        <a:t> Liquidation Expenses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92075" marR="67818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By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Debenture -holders  (</a:t>
                      </a:r>
                      <a:r>
                        <a:rPr sz="1600" i="1" spc="-5" dirty="0">
                          <a:latin typeface="Arial"/>
                          <a:cs typeface="Arial"/>
                        </a:rPr>
                        <a:t>having</a:t>
                      </a:r>
                      <a:endParaRPr sz="1600" dirty="0">
                        <a:latin typeface="Arial"/>
                        <a:cs typeface="Arial"/>
                      </a:endParaRPr>
                    </a:p>
                    <a:p>
                      <a:pPr marL="489584" marR="5029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600" i="1" spc="-5" dirty="0">
                          <a:latin typeface="Arial"/>
                          <a:cs typeface="Arial"/>
                        </a:rPr>
                        <a:t>a floating charge on the  assets of the</a:t>
                      </a:r>
                      <a:r>
                        <a:rPr sz="1600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600" i="1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1800" dirty="0" smtClean="0">
                          <a:latin typeface="Arial"/>
                          <a:cs typeface="Arial"/>
                        </a:rPr>
                        <a:t>.)</a:t>
                      </a:r>
                    </a:p>
                    <a:p>
                      <a:pPr marL="92075">
                        <a:lnSpc>
                          <a:spcPts val="2150"/>
                        </a:lnSpc>
                      </a:pPr>
                      <a:r>
                        <a:rPr lang="en-IN" sz="1800" dirty="0" smtClean="0">
                          <a:latin typeface="Arial"/>
                          <a:cs typeface="Arial"/>
                        </a:rPr>
                        <a:t>By </a:t>
                      </a:r>
                      <a:r>
                        <a:rPr lang="en-IN" sz="1800" spc="-5" dirty="0" smtClean="0">
                          <a:latin typeface="Arial"/>
                          <a:cs typeface="Arial"/>
                        </a:rPr>
                        <a:t>Preferential</a:t>
                      </a:r>
                      <a:r>
                        <a:rPr lang="en-IN" sz="1800" spc="-2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lang="en-IN" sz="1800" spc="-5" dirty="0" smtClean="0">
                          <a:latin typeface="Arial"/>
                          <a:cs typeface="Arial"/>
                        </a:rPr>
                        <a:t>Creditors</a:t>
                      </a:r>
                    </a:p>
                    <a:p>
                      <a:pPr marL="92075">
                        <a:lnSpc>
                          <a:spcPts val="2150"/>
                        </a:lnSpc>
                      </a:pPr>
                      <a:r>
                        <a:rPr sz="1800" dirty="0" smtClean="0">
                          <a:latin typeface="Arial"/>
                          <a:cs typeface="Arial"/>
                        </a:rPr>
                        <a:t>By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Unsecured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Creditors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92075" marR="9652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By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Preference Shareholders 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By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Equity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Shareholders</a:t>
                      </a:r>
                      <a:endParaRPr sz="1800" dirty="0">
                        <a:latin typeface="Arial"/>
                        <a:cs typeface="Arial"/>
                      </a:endParaRPr>
                    </a:p>
                    <a:p>
                      <a:pPr marL="5353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81200" y="2133600"/>
            <a:ext cx="54457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/>
              <a:t>Thank-you</a:t>
            </a:r>
            <a:endParaRPr lang="en-IN" sz="9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93647" y="667644"/>
            <a:ext cx="4497070" cy="715010"/>
            <a:chOff x="993647" y="667644"/>
            <a:chExt cx="4497070" cy="715010"/>
          </a:xfrm>
        </p:grpSpPr>
        <p:sp>
          <p:nvSpPr>
            <p:cNvPr id="3" name="object 3"/>
            <p:cNvSpPr/>
            <p:nvPr/>
          </p:nvSpPr>
          <p:spPr>
            <a:xfrm>
              <a:off x="1031495" y="667644"/>
              <a:ext cx="4458982" cy="61934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93647" y="1231391"/>
              <a:ext cx="4486656" cy="15087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93444" y="472262"/>
            <a:ext cx="443357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i="1" spc="-40" dirty="0">
                <a:solidFill>
                  <a:srgbClr val="6F2F9F"/>
                </a:solidFill>
                <a:latin typeface="Arial"/>
                <a:cs typeface="Arial"/>
              </a:rPr>
              <a:t>LIQUIDATION</a:t>
            </a:r>
            <a:endParaRPr sz="5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05839" y="1243964"/>
            <a:ext cx="4407535" cy="71755"/>
          </a:xfrm>
          <a:custGeom>
            <a:avLst/>
            <a:gdLst/>
            <a:ahLst/>
            <a:cxnLst/>
            <a:rect l="l" t="t" r="r" b="b"/>
            <a:pathLst>
              <a:path w="4407535" h="71755">
                <a:moveTo>
                  <a:pt x="4407408" y="0"/>
                </a:moveTo>
                <a:lnTo>
                  <a:pt x="0" y="0"/>
                </a:lnTo>
                <a:lnTo>
                  <a:pt x="0" y="71627"/>
                </a:lnTo>
                <a:lnTo>
                  <a:pt x="4407408" y="71627"/>
                </a:lnTo>
                <a:lnTo>
                  <a:pt x="4407408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039164" y="1845386"/>
            <a:ext cx="718629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33045">
              <a:lnSpc>
                <a:spcPct val="100000"/>
              </a:lnSpc>
              <a:spcBef>
                <a:spcPts val="100"/>
              </a:spcBef>
            </a:pPr>
            <a:r>
              <a:rPr sz="4800" i="1" dirty="0">
                <a:latin typeface="Arial"/>
                <a:cs typeface="Arial"/>
              </a:rPr>
              <a:t>Liquidation or winding up  </a:t>
            </a:r>
            <a:r>
              <a:rPr sz="4800" i="1" spc="-5" dirty="0">
                <a:latin typeface="Arial"/>
                <a:cs typeface="Arial"/>
              </a:rPr>
              <a:t>is a Legal </a:t>
            </a:r>
            <a:r>
              <a:rPr sz="4800" i="1" dirty="0">
                <a:latin typeface="Arial"/>
                <a:cs typeface="Arial"/>
              </a:rPr>
              <a:t>term </a:t>
            </a:r>
            <a:r>
              <a:rPr sz="4800" i="1" spc="-5" dirty="0">
                <a:latin typeface="Arial"/>
                <a:cs typeface="Arial"/>
              </a:rPr>
              <a:t>and refers  </a:t>
            </a:r>
            <a:r>
              <a:rPr sz="4800" i="1" dirty="0">
                <a:latin typeface="Arial"/>
                <a:cs typeface="Arial"/>
              </a:rPr>
              <a:t>to the procedure through  </a:t>
            </a:r>
            <a:r>
              <a:rPr sz="4800" i="1" spc="-5" dirty="0">
                <a:latin typeface="Arial"/>
                <a:cs typeface="Arial"/>
              </a:rPr>
              <a:t>which the affairs of the  company are wound up by  </a:t>
            </a:r>
            <a:r>
              <a:rPr sz="4800" i="1" spc="-70" dirty="0">
                <a:latin typeface="Arial"/>
                <a:cs typeface="Arial"/>
              </a:rPr>
              <a:t>law.</a:t>
            </a:r>
            <a:endParaRPr sz="4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0"/>
            <a:ext cx="8000365" cy="6976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800" i="1" spc="-10" dirty="0">
                <a:solidFill>
                  <a:srgbClr val="424455"/>
                </a:solidFill>
                <a:latin typeface="Arial"/>
                <a:cs typeface="Arial"/>
              </a:rPr>
              <a:t>Winding </a:t>
            </a:r>
            <a:r>
              <a:rPr sz="3800" i="1" dirty="0">
                <a:solidFill>
                  <a:srgbClr val="424455"/>
                </a:solidFill>
                <a:latin typeface="Arial"/>
                <a:cs typeface="Arial"/>
              </a:rPr>
              <a:t>up of a company has been  </a:t>
            </a:r>
            <a:r>
              <a:rPr sz="3800" i="1" spc="-5" dirty="0">
                <a:solidFill>
                  <a:srgbClr val="424455"/>
                </a:solidFill>
                <a:latin typeface="Arial"/>
                <a:cs typeface="Arial"/>
              </a:rPr>
              <a:t>defined </a:t>
            </a:r>
            <a:r>
              <a:rPr sz="3800" i="1" dirty="0">
                <a:solidFill>
                  <a:srgbClr val="424455"/>
                </a:solidFill>
                <a:latin typeface="Arial"/>
                <a:cs typeface="Arial"/>
              </a:rPr>
              <a:t>in the </a:t>
            </a:r>
            <a:r>
              <a:rPr sz="3800" i="1" spc="-5" dirty="0">
                <a:solidFill>
                  <a:srgbClr val="424455"/>
                </a:solidFill>
                <a:latin typeface="Arial"/>
                <a:cs typeface="Arial"/>
              </a:rPr>
              <a:t>Companies </a:t>
            </a:r>
            <a:r>
              <a:rPr sz="3800" i="1" dirty="0">
                <a:solidFill>
                  <a:srgbClr val="424455"/>
                </a:solidFill>
                <a:latin typeface="Arial"/>
                <a:cs typeface="Arial"/>
              </a:rPr>
              <a:t>Act </a:t>
            </a:r>
            <a:r>
              <a:rPr lang="en-US" sz="3800" i="1" spc="-5" dirty="0" smtClean="0">
                <a:solidFill>
                  <a:srgbClr val="424455"/>
                </a:solidFill>
                <a:latin typeface="Arial"/>
                <a:cs typeface="Arial"/>
              </a:rPr>
              <a:t>2013</a:t>
            </a:r>
            <a:r>
              <a:rPr sz="3800" i="1" spc="-5" dirty="0" smtClean="0">
                <a:solidFill>
                  <a:srgbClr val="424455"/>
                </a:solidFill>
                <a:latin typeface="Arial"/>
                <a:cs typeface="Arial"/>
              </a:rPr>
              <a:t> </a:t>
            </a:r>
            <a:r>
              <a:rPr sz="3800" i="1" spc="-5" dirty="0">
                <a:solidFill>
                  <a:srgbClr val="424455"/>
                </a:solidFill>
                <a:latin typeface="Arial"/>
                <a:cs typeface="Arial"/>
              </a:rPr>
              <a:t>as </a:t>
            </a:r>
            <a:r>
              <a:rPr sz="3800" i="1" dirty="0">
                <a:solidFill>
                  <a:srgbClr val="424455"/>
                </a:solidFill>
                <a:latin typeface="Arial"/>
                <a:cs typeface="Arial"/>
              </a:rPr>
              <a:t>“ </a:t>
            </a:r>
            <a:r>
              <a:rPr sz="3800" i="1" spc="-5" dirty="0">
                <a:solidFill>
                  <a:srgbClr val="424455"/>
                </a:solidFill>
                <a:latin typeface="Arial"/>
                <a:cs typeface="Arial"/>
              </a:rPr>
              <a:t>the process whereby its life is  ended </a:t>
            </a:r>
            <a:r>
              <a:rPr sz="3800" i="1" dirty="0">
                <a:solidFill>
                  <a:srgbClr val="424455"/>
                </a:solidFill>
                <a:latin typeface="Arial"/>
                <a:cs typeface="Arial"/>
              </a:rPr>
              <a:t>and its property is  </a:t>
            </a:r>
            <a:r>
              <a:rPr sz="3800" i="1" spc="-5" dirty="0">
                <a:solidFill>
                  <a:srgbClr val="424455"/>
                </a:solidFill>
                <a:latin typeface="Arial"/>
                <a:cs typeface="Arial"/>
              </a:rPr>
              <a:t>administered </a:t>
            </a:r>
            <a:r>
              <a:rPr sz="3800" i="1" dirty="0">
                <a:solidFill>
                  <a:srgbClr val="424455"/>
                </a:solidFill>
                <a:latin typeface="Arial"/>
                <a:cs typeface="Arial"/>
              </a:rPr>
              <a:t>for the </a:t>
            </a:r>
            <a:r>
              <a:rPr sz="3800" i="1" spc="-5" dirty="0">
                <a:solidFill>
                  <a:srgbClr val="424455"/>
                </a:solidFill>
                <a:latin typeface="Arial"/>
                <a:cs typeface="Arial"/>
              </a:rPr>
              <a:t>benefit </a:t>
            </a:r>
            <a:r>
              <a:rPr sz="3800" i="1" dirty="0">
                <a:solidFill>
                  <a:srgbClr val="424455"/>
                </a:solidFill>
                <a:latin typeface="Arial"/>
                <a:cs typeface="Arial"/>
              </a:rPr>
              <a:t>of its  creditors &amp; </a:t>
            </a:r>
            <a:r>
              <a:rPr sz="3800" i="1" spc="-5" dirty="0">
                <a:solidFill>
                  <a:srgbClr val="424455"/>
                </a:solidFill>
                <a:latin typeface="Arial"/>
                <a:cs typeface="Arial"/>
              </a:rPr>
              <a:t>members. </a:t>
            </a:r>
            <a:r>
              <a:rPr sz="3800" i="1" dirty="0">
                <a:solidFill>
                  <a:srgbClr val="424455"/>
                </a:solidFill>
                <a:latin typeface="Arial"/>
                <a:cs typeface="Arial"/>
              </a:rPr>
              <a:t>An  Administrator called the </a:t>
            </a:r>
            <a:r>
              <a:rPr sz="3800" i="1" spc="-5" dirty="0">
                <a:solidFill>
                  <a:srgbClr val="424455"/>
                </a:solidFill>
                <a:latin typeface="Arial"/>
                <a:cs typeface="Arial"/>
              </a:rPr>
              <a:t>Liquidator </a:t>
            </a:r>
            <a:r>
              <a:rPr sz="3800" i="1" dirty="0">
                <a:solidFill>
                  <a:srgbClr val="424455"/>
                </a:solidFill>
                <a:latin typeface="Arial"/>
                <a:cs typeface="Arial"/>
              </a:rPr>
              <a:t>is  </a:t>
            </a:r>
            <a:r>
              <a:rPr sz="3800" i="1" spc="-5" dirty="0">
                <a:solidFill>
                  <a:srgbClr val="424455"/>
                </a:solidFill>
                <a:latin typeface="Arial"/>
                <a:cs typeface="Arial"/>
              </a:rPr>
              <a:t>appointed </a:t>
            </a:r>
            <a:r>
              <a:rPr sz="3800" i="1" dirty="0">
                <a:solidFill>
                  <a:srgbClr val="424455"/>
                </a:solidFill>
                <a:latin typeface="Arial"/>
                <a:cs typeface="Arial"/>
              </a:rPr>
              <a:t>and </a:t>
            </a:r>
            <a:r>
              <a:rPr sz="3800" i="1" spc="-10" dirty="0">
                <a:solidFill>
                  <a:srgbClr val="424455"/>
                </a:solidFill>
                <a:latin typeface="Arial"/>
                <a:cs typeface="Arial"/>
              </a:rPr>
              <a:t>he </a:t>
            </a:r>
            <a:r>
              <a:rPr sz="3800" i="1" dirty="0">
                <a:solidFill>
                  <a:srgbClr val="424455"/>
                </a:solidFill>
                <a:latin typeface="Arial"/>
                <a:cs typeface="Arial"/>
              </a:rPr>
              <a:t>takes control of the  </a:t>
            </a:r>
            <a:r>
              <a:rPr sz="3800" i="1" spc="-35" dirty="0">
                <a:solidFill>
                  <a:srgbClr val="424455"/>
                </a:solidFill>
                <a:latin typeface="Arial"/>
                <a:cs typeface="Arial"/>
              </a:rPr>
              <a:t>company, </a:t>
            </a:r>
            <a:r>
              <a:rPr sz="3800" i="1" dirty="0">
                <a:solidFill>
                  <a:srgbClr val="424455"/>
                </a:solidFill>
                <a:latin typeface="Arial"/>
                <a:cs typeface="Arial"/>
              </a:rPr>
              <a:t>collects its assets , pays</a:t>
            </a:r>
            <a:r>
              <a:rPr sz="3800" i="1" spc="-150" dirty="0">
                <a:solidFill>
                  <a:srgbClr val="424455"/>
                </a:solidFill>
                <a:latin typeface="Arial"/>
                <a:cs typeface="Arial"/>
              </a:rPr>
              <a:t> </a:t>
            </a:r>
            <a:r>
              <a:rPr sz="3800" i="1" dirty="0">
                <a:solidFill>
                  <a:srgbClr val="424455"/>
                </a:solidFill>
                <a:latin typeface="Arial"/>
                <a:cs typeface="Arial"/>
              </a:rPr>
              <a:t>its  </a:t>
            </a:r>
            <a:r>
              <a:rPr sz="3800" i="1" spc="-5" dirty="0">
                <a:solidFill>
                  <a:srgbClr val="424455"/>
                </a:solidFill>
                <a:latin typeface="Arial"/>
                <a:cs typeface="Arial"/>
              </a:rPr>
              <a:t>debts </a:t>
            </a:r>
            <a:r>
              <a:rPr sz="3800" i="1" dirty="0">
                <a:solidFill>
                  <a:srgbClr val="424455"/>
                </a:solidFill>
                <a:latin typeface="Arial"/>
                <a:cs typeface="Arial"/>
              </a:rPr>
              <a:t>&amp; </a:t>
            </a:r>
            <a:r>
              <a:rPr sz="3800" i="1" spc="-5" dirty="0">
                <a:solidFill>
                  <a:srgbClr val="424455"/>
                </a:solidFill>
                <a:latin typeface="Arial"/>
                <a:cs typeface="Arial"/>
              </a:rPr>
              <a:t>finally </a:t>
            </a:r>
            <a:r>
              <a:rPr sz="3800" i="1" dirty="0">
                <a:solidFill>
                  <a:srgbClr val="424455"/>
                </a:solidFill>
                <a:latin typeface="Arial"/>
                <a:cs typeface="Arial"/>
              </a:rPr>
              <a:t>distributes </a:t>
            </a:r>
            <a:r>
              <a:rPr sz="3800" i="1" spc="-5" dirty="0">
                <a:solidFill>
                  <a:srgbClr val="424455"/>
                </a:solidFill>
                <a:latin typeface="Arial"/>
                <a:cs typeface="Arial"/>
              </a:rPr>
              <a:t>any </a:t>
            </a:r>
            <a:r>
              <a:rPr sz="3800" i="1" dirty="0">
                <a:solidFill>
                  <a:srgbClr val="424455"/>
                </a:solidFill>
                <a:latin typeface="Arial"/>
                <a:cs typeface="Arial"/>
              </a:rPr>
              <a:t>surplus  among the members in accordance  with </a:t>
            </a:r>
            <a:r>
              <a:rPr sz="3800" i="1" spc="-5" dirty="0">
                <a:solidFill>
                  <a:srgbClr val="424455"/>
                </a:solidFill>
                <a:latin typeface="Arial"/>
                <a:cs typeface="Arial"/>
              </a:rPr>
              <a:t>their</a:t>
            </a:r>
            <a:r>
              <a:rPr sz="3800" i="1" spc="-30" dirty="0">
                <a:solidFill>
                  <a:srgbClr val="424455"/>
                </a:solidFill>
                <a:latin typeface="Arial"/>
                <a:cs typeface="Arial"/>
              </a:rPr>
              <a:t> </a:t>
            </a:r>
            <a:r>
              <a:rPr sz="3800" i="1" spc="-5" dirty="0">
                <a:solidFill>
                  <a:srgbClr val="424455"/>
                </a:solidFill>
                <a:latin typeface="Arial"/>
                <a:cs typeface="Arial"/>
              </a:rPr>
              <a:t>rights.</a:t>
            </a:r>
            <a:endParaRPr sz="3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-96013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5313" y="69722"/>
              <a:ext cx="9013825" cy="6692265"/>
            </a:xfrm>
            <a:custGeom>
              <a:avLst/>
              <a:gdLst/>
              <a:ahLst/>
              <a:cxnLst/>
              <a:rect l="l" t="t" r="r" b="b"/>
              <a:pathLst>
                <a:path w="9013825" h="6692265">
                  <a:moveTo>
                    <a:pt x="0" y="329946"/>
                  </a:moveTo>
                  <a:lnTo>
                    <a:pt x="3576" y="281184"/>
                  </a:lnTo>
                  <a:lnTo>
                    <a:pt x="13965" y="234645"/>
                  </a:lnTo>
                  <a:lnTo>
                    <a:pt x="30657" y="190840"/>
                  </a:lnTo>
                  <a:lnTo>
                    <a:pt x="53141" y="150277"/>
                  </a:lnTo>
                  <a:lnTo>
                    <a:pt x="80907" y="113468"/>
                  </a:lnTo>
                  <a:lnTo>
                    <a:pt x="113445" y="80923"/>
                  </a:lnTo>
                  <a:lnTo>
                    <a:pt x="150245" y="53151"/>
                  </a:lnTo>
                  <a:lnTo>
                    <a:pt x="190796" y="30662"/>
                  </a:lnTo>
                  <a:lnTo>
                    <a:pt x="234589" y="13967"/>
                  </a:lnTo>
                  <a:lnTo>
                    <a:pt x="281114" y="3576"/>
                  </a:lnTo>
                  <a:lnTo>
                    <a:pt x="329859" y="0"/>
                  </a:lnTo>
                  <a:lnTo>
                    <a:pt x="8683462" y="0"/>
                  </a:lnTo>
                  <a:lnTo>
                    <a:pt x="8732224" y="3576"/>
                  </a:lnTo>
                  <a:lnTo>
                    <a:pt x="8778762" y="13967"/>
                  </a:lnTo>
                  <a:lnTo>
                    <a:pt x="8822568" y="30662"/>
                  </a:lnTo>
                  <a:lnTo>
                    <a:pt x="8863130" y="53151"/>
                  </a:lnTo>
                  <a:lnTo>
                    <a:pt x="8899939" y="80923"/>
                  </a:lnTo>
                  <a:lnTo>
                    <a:pt x="8932485" y="113468"/>
                  </a:lnTo>
                  <a:lnTo>
                    <a:pt x="8960257" y="150277"/>
                  </a:lnTo>
                  <a:lnTo>
                    <a:pt x="8982745" y="190840"/>
                  </a:lnTo>
                  <a:lnTo>
                    <a:pt x="8999440" y="234645"/>
                  </a:lnTo>
                  <a:lnTo>
                    <a:pt x="9009831" y="281184"/>
                  </a:lnTo>
                  <a:lnTo>
                    <a:pt x="9013408" y="329946"/>
                  </a:lnTo>
                  <a:lnTo>
                    <a:pt x="9013408" y="6362369"/>
                  </a:lnTo>
                  <a:lnTo>
                    <a:pt x="9009831" y="6411115"/>
                  </a:lnTo>
                  <a:lnTo>
                    <a:pt x="8999440" y="6457639"/>
                  </a:lnTo>
                  <a:lnTo>
                    <a:pt x="8982745" y="6501432"/>
                  </a:lnTo>
                  <a:lnTo>
                    <a:pt x="8960257" y="6541984"/>
                  </a:lnTo>
                  <a:lnTo>
                    <a:pt x="8932485" y="6578785"/>
                  </a:lnTo>
                  <a:lnTo>
                    <a:pt x="8899939" y="6611323"/>
                  </a:lnTo>
                  <a:lnTo>
                    <a:pt x="8863130" y="6639090"/>
                  </a:lnTo>
                  <a:lnTo>
                    <a:pt x="8822568" y="6661574"/>
                  </a:lnTo>
                  <a:lnTo>
                    <a:pt x="8778762" y="6678266"/>
                  </a:lnTo>
                  <a:lnTo>
                    <a:pt x="8732224" y="6688655"/>
                  </a:lnTo>
                  <a:lnTo>
                    <a:pt x="8683462" y="6692231"/>
                  </a:lnTo>
                  <a:lnTo>
                    <a:pt x="329859" y="6692231"/>
                  </a:lnTo>
                  <a:lnTo>
                    <a:pt x="281114" y="6688655"/>
                  </a:lnTo>
                  <a:lnTo>
                    <a:pt x="234589" y="6678266"/>
                  </a:lnTo>
                  <a:lnTo>
                    <a:pt x="190796" y="6661574"/>
                  </a:lnTo>
                  <a:lnTo>
                    <a:pt x="150245" y="6639090"/>
                  </a:lnTo>
                  <a:lnTo>
                    <a:pt x="113445" y="6611323"/>
                  </a:lnTo>
                  <a:lnTo>
                    <a:pt x="80907" y="6578785"/>
                  </a:lnTo>
                  <a:lnTo>
                    <a:pt x="53141" y="6541984"/>
                  </a:lnTo>
                  <a:lnTo>
                    <a:pt x="30657" y="6501432"/>
                  </a:lnTo>
                  <a:lnTo>
                    <a:pt x="13965" y="6457639"/>
                  </a:lnTo>
                  <a:lnTo>
                    <a:pt x="3576" y="6411115"/>
                  </a:lnTo>
                  <a:lnTo>
                    <a:pt x="0" y="6362369"/>
                  </a:lnTo>
                  <a:lnTo>
                    <a:pt x="0" y="329946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2931" y="1396688"/>
              <a:ext cx="9022080" cy="120650"/>
            </a:xfrm>
            <a:custGeom>
              <a:avLst/>
              <a:gdLst/>
              <a:ahLst/>
              <a:cxnLst/>
              <a:rect l="l" t="t" r="r" b="b"/>
              <a:pathLst>
                <a:path w="9022080" h="120650">
                  <a:moveTo>
                    <a:pt x="9021572" y="0"/>
                  </a:moveTo>
                  <a:lnTo>
                    <a:pt x="0" y="0"/>
                  </a:lnTo>
                  <a:lnTo>
                    <a:pt x="0" y="120580"/>
                  </a:lnTo>
                  <a:lnTo>
                    <a:pt x="9021572" y="120580"/>
                  </a:lnTo>
                  <a:lnTo>
                    <a:pt x="9021572" y="0"/>
                  </a:lnTo>
                  <a:close/>
                </a:path>
              </a:pathLst>
            </a:custGeom>
            <a:solidFill>
              <a:srgbClr val="B3B3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2931" y="2976711"/>
              <a:ext cx="9022080" cy="111125"/>
            </a:xfrm>
            <a:custGeom>
              <a:avLst/>
              <a:gdLst/>
              <a:ahLst/>
              <a:cxnLst/>
              <a:rect l="l" t="t" r="r" b="b"/>
              <a:pathLst>
                <a:path w="9022080" h="111125">
                  <a:moveTo>
                    <a:pt x="9021572" y="0"/>
                  </a:moveTo>
                  <a:lnTo>
                    <a:pt x="0" y="0"/>
                  </a:lnTo>
                  <a:lnTo>
                    <a:pt x="0" y="110531"/>
                  </a:lnTo>
                  <a:lnTo>
                    <a:pt x="9021572" y="110531"/>
                  </a:lnTo>
                  <a:lnTo>
                    <a:pt x="9021572" y="0"/>
                  </a:lnTo>
                  <a:close/>
                </a:path>
              </a:pathLst>
            </a:custGeom>
            <a:solidFill>
              <a:srgbClr val="8A5D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2931" y="1517269"/>
            <a:ext cx="9022080" cy="1459865"/>
          </a:xfrm>
          <a:prstGeom prst="rect">
            <a:avLst/>
          </a:prstGeom>
          <a:solidFill>
            <a:srgbClr val="525389"/>
          </a:solidFill>
        </p:spPr>
        <p:txBody>
          <a:bodyPr vert="horz" wrap="square" lIns="0" tIns="264795" rIns="0" bIns="0" rtlCol="0">
            <a:spAutoFit/>
          </a:bodyPr>
          <a:lstStyle/>
          <a:p>
            <a:pPr marL="911225">
              <a:lnSpc>
                <a:spcPct val="100000"/>
              </a:lnSpc>
              <a:spcBef>
                <a:spcPts val="2085"/>
              </a:spcBef>
            </a:pPr>
            <a:r>
              <a:rPr sz="4800" dirty="0">
                <a:solidFill>
                  <a:srgbClr val="D5D6DF"/>
                </a:solidFill>
              </a:rPr>
              <a:t>MODES OF</a:t>
            </a:r>
            <a:r>
              <a:rPr sz="4800" spc="-20" dirty="0">
                <a:solidFill>
                  <a:srgbClr val="D5D6DF"/>
                </a:solidFill>
              </a:rPr>
              <a:t> </a:t>
            </a:r>
            <a:r>
              <a:rPr sz="4800" spc="-35" dirty="0">
                <a:solidFill>
                  <a:srgbClr val="D5D6DF"/>
                </a:solidFill>
              </a:rPr>
              <a:t>LIQUIDATION</a:t>
            </a:r>
            <a:endParaRPr sz="4800"/>
          </a:p>
        </p:txBody>
      </p:sp>
      <p:grpSp>
        <p:nvGrpSpPr>
          <p:cNvPr id="8" name="object 8"/>
          <p:cNvGrpSpPr/>
          <p:nvPr/>
        </p:nvGrpSpPr>
        <p:grpSpPr>
          <a:xfrm>
            <a:off x="2256408" y="3648075"/>
            <a:ext cx="4326255" cy="1436370"/>
            <a:chOff x="2256408" y="3648075"/>
            <a:chExt cx="4326255" cy="1436370"/>
          </a:xfrm>
        </p:grpSpPr>
        <p:sp>
          <p:nvSpPr>
            <p:cNvPr id="9" name="object 9"/>
            <p:cNvSpPr/>
            <p:nvPr/>
          </p:nvSpPr>
          <p:spPr>
            <a:xfrm>
              <a:off x="2262758" y="4638928"/>
              <a:ext cx="4313555" cy="439420"/>
            </a:xfrm>
            <a:custGeom>
              <a:avLst/>
              <a:gdLst/>
              <a:ahLst/>
              <a:cxnLst/>
              <a:rect l="l" t="t" r="r" b="b"/>
              <a:pathLst>
                <a:path w="4313555" h="439420">
                  <a:moveTo>
                    <a:pt x="2156841" y="0"/>
                  </a:moveTo>
                  <a:lnTo>
                    <a:pt x="2156841" y="187071"/>
                  </a:lnTo>
                  <a:lnTo>
                    <a:pt x="4313301" y="187071"/>
                  </a:lnTo>
                  <a:lnTo>
                    <a:pt x="4313301" y="374142"/>
                  </a:lnTo>
                </a:path>
                <a:path w="4313555" h="439420">
                  <a:moveTo>
                    <a:pt x="2156841" y="0"/>
                  </a:moveTo>
                  <a:lnTo>
                    <a:pt x="2156841" y="374142"/>
                  </a:lnTo>
                </a:path>
                <a:path w="4313555" h="439420">
                  <a:moveTo>
                    <a:pt x="2156841" y="0"/>
                  </a:moveTo>
                  <a:lnTo>
                    <a:pt x="2156841" y="251841"/>
                  </a:lnTo>
                  <a:lnTo>
                    <a:pt x="0" y="251841"/>
                  </a:lnTo>
                  <a:lnTo>
                    <a:pt x="0" y="438912"/>
                  </a:lnTo>
                </a:path>
              </a:pathLst>
            </a:custGeom>
            <a:ln w="12700">
              <a:solidFill>
                <a:srgbClr val="40416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266949" y="3648075"/>
              <a:ext cx="4114800" cy="10763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520188" y="3750945"/>
            <a:ext cx="2268220" cy="820419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marR="5080" indent="196215">
              <a:lnSpc>
                <a:spcPts val="2900"/>
              </a:lnSpc>
              <a:spcBef>
                <a:spcPts val="575"/>
              </a:spcBef>
            </a:pPr>
            <a:r>
              <a:rPr sz="2800" spc="-10" dirty="0">
                <a:latin typeface="Arial"/>
                <a:cs typeface="Arial"/>
              </a:rPr>
              <a:t>MODES </a:t>
            </a:r>
            <a:r>
              <a:rPr sz="2800" spc="-5" dirty="0">
                <a:latin typeface="Arial"/>
                <a:cs typeface="Arial"/>
              </a:rPr>
              <a:t>OF  LIQUID</a:t>
            </a:r>
            <a:r>
              <a:rPr sz="2800" spc="-215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TION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71600" y="5078348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Compulsory Liquidation</a:t>
            </a:r>
            <a:endParaRPr lang="en-IN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5867400" y="5078348"/>
            <a:ext cx="198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Voluntary Liquidation</a:t>
            </a:r>
            <a:endParaRPr lang="en-IN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7667625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mtClean="0"/>
              <a:t> </a:t>
            </a:r>
            <a:r>
              <a:rPr spc="-5" dirty="0"/>
              <a:t>companies </a:t>
            </a:r>
            <a:r>
              <a:rPr dirty="0"/>
              <a:t>act  provides that a company can be  liquidated </a:t>
            </a:r>
            <a:r>
              <a:rPr spc="-5" dirty="0"/>
              <a:t>in any </a:t>
            </a:r>
            <a:r>
              <a:rPr dirty="0"/>
              <a:t>of the </a:t>
            </a:r>
            <a:r>
              <a:rPr spc="-5" dirty="0" smtClean="0"/>
              <a:t>following </a:t>
            </a:r>
            <a:r>
              <a:rPr spc="-5" dirty="0"/>
              <a:t>ways </a:t>
            </a:r>
            <a:r>
              <a:rPr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2140" y="2463520"/>
            <a:ext cx="8331200" cy="2767424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00"/>
              </a:spcBef>
              <a:buClr>
                <a:srgbClr val="525389"/>
              </a:buClr>
              <a:buSzPct val="84615"/>
              <a:buFont typeface="Wingdings"/>
              <a:buChar char=""/>
              <a:tabLst>
                <a:tab pos="527685" algn="l"/>
                <a:tab pos="528320" algn="l"/>
                <a:tab pos="3047365" algn="l"/>
                <a:tab pos="5242560" algn="l"/>
              </a:tabLst>
            </a:pPr>
            <a:r>
              <a:rPr sz="2600" spc="-5" dirty="0">
                <a:latin typeface="Arial"/>
                <a:cs typeface="Arial"/>
              </a:rPr>
              <a:t>COMPULSORY	</a:t>
            </a:r>
            <a:r>
              <a:rPr sz="2600" dirty="0">
                <a:latin typeface="Arial"/>
                <a:cs typeface="Arial"/>
              </a:rPr>
              <a:t>WINDING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UP	BY THE</a:t>
            </a:r>
            <a:r>
              <a:rPr sz="2600" spc="-130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COURT</a:t>
            </a:r>
            <a:endParaRPr sz="2600" dirty="0">
              <a:latin typeface="Arial"/>
              <a:cs typeface="Arial"/>
            </a:endParaRPr>
          </a:p>
          <a:p>
            <a:pPr marL="617855" indent="-605790">
              <a:lnSpc>
                <a:spcPct val="100000"/>
              </a:lnSpc>
              <a:spcBef>
                <a:spcPts val="600"/>
              </a:spcBef>
              <a:buClr>
                <a:srgbClr val="525389"/>
              </a:buClr>
              <a:buSzPct val="84615"/>
              <a:buFont typeface="Wingdings"/>
              <a:buChar char=""/>
              <a:tabLst>
                <a:tab pos="617855" algn="l"/>
                <a:tab pos="618490" algn="l"/>
                <a:tab pos="2784475" algn="l"/>
                <a:tab pos="4436110" algn="l"/>
                <a:tab pos="6346190" algn="l"/>
              </a:tabLst>
            </a:pPr>
            <a:r>
              <a:rPr sz="2600" spc="-25" dirty="0">
                <a:latin typeface="Arial"/>
                <a:cs typeface="Arial"/>
              </a:rPr>
              <a:t>VOLUNTARY	</a:t>
            </a:r>
            <a:r>
              <a:rPr sz="2600" dirty="0">
                <a:latin typeface="Arial"/>
                <a:cs typeface="Arial"/>
              </a:rPr>
              <a:t>WINDING	UP</a:t>
            </a:r>
            <a:r>
              <a:rPr sz="2600" spc="-5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BY</a:t>
            </a:r>
            <a:r>
              <a:rPr sz="2600" spc="-9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	MEMBERS</a:t>
            </a:r>
          </a:p>
          <a:p>
            <a:pPr marL="527685" marR="5080" indent="-515620">
              <a:lnSpc>
                <a:spcPct val="100000"/>
              </a:lnSpc>
              <a:spcBef>
                <a:spcPts val="590"/>
              </a:spcBef>
              <a:tabLst>
                <a:tab pos="527685" algn="l"/>
              </a:tabLst>
            </a:pPr>
            <a:r>
              <a:rPr sz="2350" spc="-595" dirty="0">
                <a:solidFill>
                  <a:srgbClr val="525389"/>
                </a:solidFill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Generally the </a:t>
            </a:r>
            <a:r>
              <a:rPr sz="2800" dirty="0">
                <a:latin typeface="Arial"/>
                <a:cs typeface="Arial"/>
              </a:rPr>
              <a:t>provisions </a:t>
            </a:r>
            <a:r>
              <a:rPr sz="2800" spc="-5" dirty="0">
                <a:latin typeface="Arial"/>
                <a:cs typeface="Arial"/>
              </a:rPr>
              <a:t>of the Act with </a:t>
            </a:r>
            <a:r>
              <a:rPr sz="2800" dirty="0">
                <a:latin typeface="Arial"/>
                <a:cs typeface="Arial"/>
              </a:rPr>
              <a:t>respect</a:t>
            </a:r>
            <a:r>
              <a:rPr sz="2800" spc="-13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to  the winding up </a:t>
            </a:r>
            <a:r>
              <a:rPr sz="2800" dirty="0">
                <a:latin typeface="Arial"/>
                <a:cs typeface="Arial"/>
              </a:rPr>
              <a:t>apply </a:t>
            </a:r>
            <a:r>
              <a:rPr sz="2800" spc="-5" dirty="0">
                <a:latin typeface="Arial"/>
                <a:cs typeface="Arial"/>
              </a:rPr>
              <a:t>to winding up of a </a:t>
            </a:r>
            <a:r>
              <a:rPr sz="2800" dirty="0">
                <a:latin typeface="Arial"/>
                <a:cs typeface="Arial"/>
              </a:rPr>
              <a:t>company  </a:t>
            </a:r>
            <a:r>
              <a:rPr sz="2800" spc="-5" dirty="0">
                <a:latin typeface="Arial"/>
                <a:cs typeface="Arial"/>
              </a:rPr>
              <a:t>whether it be </a:t>
            </a:r>
            <a:r>
              <a:rPr sz="2800" dirty="0">
                <a:latin typeface="Arial"/>
                <a:cs typeface="Arial"/>
              </a:rPr>
              <a:t>by the court or voluntary </a:t>
            </a:r>
            <a:r>
              <a:rPr sz="2800" spc="-5" dirty="0">
                <a:latin typeface="Arial"/>
                <a:cs typeface="Arial"/>
              </a:rPr>
              <a:t>or </a:t>
            </a:r>
            <a:r>
              <a:rPr sz="2800" dirty="0">
                <a:latin typeface="Arial"/>
                <a:cs typeface="Arial"/>
              </a:rPr>
              <a:t>subject  </a:t>
            </a:r>
            <a:r>
              <a:rPr sz="2800" spc="-5" dirty="0">
                <a:latin typeface="Arial"/>
                <a:cs typeface="Arial"/>
              </a:rPr>
              <a:t>to the </a:t>
            </a:r>
            <a:r>
              <a:rPr sz="2800" dirty="0">
                <a:latin typeface="Arial"/>
                <a:cs typeface="Arial"/>
              </a:rPr>
              <a:t>supervision </a:t>
            </a:r>
            <a:r>
              <a:rPr sz="2800" spc="-5" dirty="0">
                <a:latin typeface="Arial"/>
                <a:cs typeface="Arial"/>
              </a:rPr>
              <a:t>of the </a:t>
            </a:r>
            <a:r>
              <a:rPr sz="2800" dirty="0" smtClean="0">
                <a:latin typeface="Arial"/>
                <a:cs typeface="Arial"/>
              </a:rPr>
              <a:t>court</a:t>
            </a:r>
            <a:r>
              <a:rPr lang="en-US" sz="2800" dirty="0" smtClean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352755"/>
            <a:ext cx="8915400" cy="637349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287020" marR="48895" indent="-274320">
              <a:lnSpc>
                <a:spcPct val="90000"/>
              </a:lnSpc>
              <a:spcBef>
                <a:spcPts val="490"/>
              </a:spcBef>
              <a:buClr>
                <a:srgbClr val="525389"/>
              </a:buClr>
              <a:buSzPct val="73437"/>
              <a:buFont typeface="Wingdings"/>
              <a:buChar char=""/>
              <a:tabLst>
                <a:tab pos="384810" algn="l"/>
                <a:tab pos="2390775" algn="l"/>
                <a:tab pos="4411345" algn="l"/>
              </a:tabLst>
            </a:pPr>
            <a:r>
              <a:rPr sz="3200" spc="-5" dirty="0">
                <a:latin typeface="Arial"/>
                <a:cs typeface="Arial"/>
              </a:rPr>
              <a:t>Liquidator	of the company </a:t>
            </a:r>
            <a:r>
              <a:rPr sz="3200" dirty="0">
                <a:latin typeface="Arial"/>
                <a:cs typeface="Arial"/>
              </a:rPr>
              <a:t>will prepare a list </a:t>
            </a:r>
            <a:r>
              <a:rPr sz="3200" spc="-10" dirty="0">
                <a:latin typeface="Arial"/>
                <a:cs typeface="Arial"/>
              </a:rPr>
              <a:t>of  </a:t>
            </a:r>
            <a:r>
              <a:rPr sz="3200" spc="-5" dirty="0">
                <a:latin typeface="Arial"/>
                <a:cs typeface="Arial"/>
              </a:rPr>
              <a:t>contributories </a:t>
            </a:r>
            <a:r>
              <a:rPr sz="3200" dirty="0">
                <a:latin typeface="Arial"/>
                <a:cs typeface="Arial"/>
              </a:rPr>
              <a:t>who be </a:t>
            </a:r>
            <a:r>
              <a:rPr sz="3200" spc="-5" dirty="0">
                <a:latin typeface="Arial"/>
                <a:cs typeface="Arial"/>
              </a:rPr>
              <a:t>made liable </a:t>
            </a:r>
            <a:r>
              <a:rPr sz="3200" dirty="0">
                <a:latin typeface="Arial"/>
                <a:cs typeface="Arial"/>
              </a:rPr>
              <a:t>to </a:t>
            </a:r>
            <a:r>
              <a:rPr sz="3200" spc="-5" dirty="0">
                <a:latin typeface="Arial"/>
                <a:cs typeface="Arial"/>
              </a:rPr>
              <a:t>contribute  </a:t>
            </a:r>
            <a:r>
              <a:rPr sz="3200" dirty="0">
                <a:latin typeface="Arial"/>
                <a:cs typeface="Arial"/>
              </a:rPr>
              <a:t>to the assets of the </a:t>
            </a:r>
            <a:r>
              <a:rPr sz="3200" spc="-5" dirty="0">
                <a:latin typeface="Arial"/>
                <a:cs typeface="Arial"/>
              </a:rPr>
              <a:t>company </a:t>
            </a:r>
            <a:r>
              <a:rPr sz="3200" dirty="0">
                <a:latin typeface="Arial"/>
                <a:cs typeface="Arial"/>
              </a:rPr>
              <a:t>in case assets</a:t>
            </a:r>
            <a:r>
              <a:rPr sz="3200" spc="-20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are  </a:t>
            </a:r>
            <a:r>
              <a:rPr sz="3200" spc="-5" dirty="0">
                <a:latin typeface="Arial"/>
                <a:cs typeface="Arial"/>
              </a:rPr>
              <a:t>not </a:t>
            </a:r>
            <a:r>
              <a:rPr sz="3200" spc="-10" dirty="0">
                <a:latin typeface="Arial"/>
                <a:cs typeface="Arial"/>
              </a:rPr>
              <a:t>sufficient </a:t>
            </a:r>
            <a:r>
              <a:rPr sz="3200" dirty="0">
                <a:latin typeface="Arial"/>
                <a:cs typeface="Arial"/>
              </a:rPr>
              <a:t>to </a:t>
            </a:r>
            <a:r>
              <a:rPr sz="3200" spc="-5" dirty="0">
                <a:latin typeface="Arial"/>
                <a:cs typeface="Arial"/>
              </a:rPr>
              <a:t>meet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claims </a:t>
            </a:r>
            <a:r>
              <a:rPr sz="3200" spc="-1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various  claimants </a:t>
            </a:r>
            <a:r>
              <a:rPr sz="3200" dirty="0">
                <a:latin typeface="Arial"/>
                <a:cs typeface="Arial"/>
              </a:rPr>
              <a:t>. </a:t>
            </a:r>
            <a:r>
              <a:rPr sz="3200" spc="-5" dirty="0">
                <a:latin typeface="Arial"/>
                <a:cs typeface="Arial"/>
              </a:rPr>
              <a:t>In </a:t>
            </a:r>
            <a:r>
              <a:rPr sz="3200" dirty="0">
                <a:latin typeface="Arial"/>
                <a:cs typeface="Arial"/>
              </a:rPr>
              <a:t>case there is a surplus in </a:t>
            </a:r>
            <a:r>
              <a:rPr sz="3200" spc="-5" dirty="0">
                <a:latin typeface="Arial"/>
                <a:cs typeface="Arial"/>
              </a:rPr>
              <a:t>the  </a:t>
            </a:r>
            <a:r>
              <a:rPr sz="3200" dirty="0">
                <a:latin typeface="Arial"/>
                <a:cs typeface="Arial"/>
              </a:rPr>
              <a:t>assets, the </a:t>
            </a:r>
            <a:r>
              <a:rPr sz="3200" spc="-5" dirty="0">
                <a:latin typeface="Arial"/>
                <a:cs typeface="Arial"/>
              </a:rPr>
              <a:t>liquidator </a:t>
            </a:r>
            <a:r>
              <a:rPr sz="3200" dirty="0">
                <a:latin typeface="Arial"/>
                <a:cs typeface="Arial"/>
              </a:rPr>
              <a:t>of the </a:t>
            </a:r>
            <a:r>
              <a:rPr sz="3200" spc="-5" dirty="0">
                <a:latin typeface="Arial"/>
                <a:cs typeface="Arial"/>
              </a:rPr>
              <a:t>company </a:t>
            </a:r>
            <a:r>
              <a:rPr sz="3200" dirty="0">
                <a:latin typeface="Arial"/>
                <a:cs typeface="Arial"/>
              </a:rPr>
              <a:t>will  </a:t>
            </a:r>
            <a:r>
              <a:rPr sz="3200" spc="-5" dirty="0">
                <a:latin typeface="Arial"/>
                <a:cs typeface="Arial"/>
              </a:rPr>
              <a:t>prepare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list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those	members, </a:t>
            </a:r>
            <a:r>
              <a:rPr sz="3200" dirty="0">
                <a:latin typeface="Arial"/>
                <a:cs typeface="Arial"/>
              </a:rPr>
              <a:t>who are  </a:t>
            </a:r>
            <a:r>
              <a:rPr sz="3200" spc="-5" dirty="0">
                <a:latin typeface="Arial"/>
                <a:cs typeface="Arial"/>
              </a:rPr>
              <a:t>entitled </a:t>
            </a:r>
            <a:r>
              <a:rPr sz="3200" dirty="0">
                <a:latin typeface="Arial"/>
                <a:cs typeface="Arial"/>
              </a:rPr>
              <a:t>to </a:t>
            </a:r>
            <a:r>
              <a:rPr sz="3200" spc="-5" dirty="0">
                <a:latin typeface="Arial"/>
                <a:cs typeface="Arial"/>
              </a:rPr>
              <a:t>share this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surplus.</a:t>
            </a:r>
            <a:endParaRPr sz="3200">
              <a:latin typeface="Arial"/>
              <a:cs typeface="Arial"/>
            </a:endParaRPr>
          </a:p>
          <a:p>
            <a:pPr marL="287020" marR="60325" indent="-274320" algn="just">
              <a:lnSpc>
                <a:spcPts val="3460"/>
              </a:lnSpc>
              <a:spcBef>
                <a:spcPts val="650"/>
              </a:spcBef>
              <a:buClr>
                <a:srgbClr val="525389"/>
              </a:buClr>
              <a:buSzPct val="84375"/>
              <a:buFont typeface="Wingdings"/>
              <a:buChar char=""/>
              <a:tabLst>
                <a:tab pos="431800" algn="l"/>
              </a:tabLst>
            </a:pPr>
            <a:r>
              <a:rPr sz="3200" spc="-5" dirty="0">
                <a:latin typeface="Arial"/>
                <a:cs typeface="Arial"/>
              </a:rPr>
              <a:t>Liquidator </a:t>
            </a:r>
            <a:r>
              <a:rPr sz="3200" dirty="0">
                <a:latin typeface="Arial"/>
                <a:cs typeface="Arial"/>
              </a:rPr>
              <a:t>of </a:t>
            </a:r>
            <a:r>
              <a:rPr sz="3200" spc="-5" dirty="0">
                <a:latin typeface="Arial"/>
                <a:cs typeface="Arial"/>
              </a:rPr>
              <a:t>the company </a:t>
            </a:r>
            <a:r>
              <a:rPr sz="3200" dirty="0">
                <a:latin typeface="Arial"/>
                <a:cs typeface="Arial"/>
              </a:rPr>
              <a:t>will collect &amp;</a:t>
            </a:r>
            <a:r>
              <a:rPr sz="3200" spc="8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realise  </a:t>
            </a:r>
            <a:r>
              <a:rPr sz="3200" dirty="0">
                <a:latin typeface="Arial"/>
                <a:cs typeface="Arial"/>
              </a:rPr>
              <a:t>its assets &amp; </a:t>
            </a:r>
            <a:r>
              <a:rPr sz="3200" spc="-5" dirty="0">
                <a:latin typeface="Arial"/>
                <a:cs typeface="Arial"/>
              </a:rPr>
              <a:t>distribute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proceeds among right  claimants </a:t>
            </a:r>
            <a:r>
              <a:rPr sz="3200" dirty="0">
                <a:latin typeface="Arial"/>
                <a:cs typeface="Arial"/>
              </a:rPr>
              <a:t>as </a:t>
            </a:r>
            <a:r>
              <a:rPr sz="3200" spc="-5" dirty="0">
                <a:latin typeface="Arial"/>
                <a:cs typeface="Arial"/>
              </a:rPr>
              <a:t>per the procedure </a:t>
            </a:r>
            <a:r>
              <a:rPr sz="3200" dirty="0">
                <a:latin typeface="Arial"/>
                <a:cs typeface="Arial"/>
              </a:rPr>
              <a:t>of the</a:t>
            </a:r>
            <a:r>
              <a:rPr sz="3200" spc="-95" dirty="0">
                <a:latin typeface="Arial"/>
                <a:cs typeface="Arial"/>
              </a:rPr>
              <a:t> </a:t>
            </a:r>
            <a:r>
              <a:rPr sz="3200" spc="-50" dirty="0">
                <a:latin typeface="Arial"/>
                <a:cs typeface="Arial"/>
              </a:rPr>
              <a:t>law.</a:t>
            </a:r>
            <a:endParaRPr sz="3200">
              <a:latin typeface="Arial"/>
              <a:cs typeface="Arial"/>
            </a:endParaRPr>
          </a:p>
          <a:p>
            <a:pPr marL="287020" marR="5080" indent="-274320">
              <a:lnSpc>
                <a:spcPts val="3460"/>
              </a:lnSpc>
              <a:spcBef>
                <a:spcPts val="590"/>
              </a:spcBef>
              <a:buClr>
                <a:srgbClr val="525389"/>
              </a:buClr>
              <a:buSzPct val="84375"/>
              <a:buFont typeface="Wingdings"/>
              <a:buChar char=""/>
              <a:tabLst>
                <a:tab pos="431800" algn="l"/>
              </a:tabLst>
            </a:pPr>
            <a:r>
              <a:rPr sz="3200" spc="-5" dirty="0">
                <a:latin typeface="Arial"/>
                <a:cs typeface="Arial"/>
              </a:rPr>
              <a:t>Winding up ultimately leads </a:t>
            </a:r>
            <a:r>
              <a:rPr sz="3200" dirty="0">
                <a:latin typeface="Arial"/>
                <a:cs typeface="Arial"/>
              </a:rPr>
              <a:t>to </a:t>
            </a:r>
            <a:r>
              <a:rPr sz="3200" spc="-5" dirty="0">
                <a:latin typeface="Arial"/>
                <a:cs typeface="Arial"/>
              </a:rPr>
              <a:t>dissolution </a:t>
            </a:r>
            <a:r>
              <a:rPr sz="3200" dirty="0">
                <a:latin typeface="Arial"/>
                <a:cs typeface="Arial"/>
              </a:rPr>
              <a:t>of  the </a:t>
            </a:r>
            <a:r>
              <a:rPr sz="3200" spc="-30" dirty="0">
                <a:latin typeface="Arial"/>
                <a:cs typeface="Arial"/>
              </a:rPr>
              <a:t>company. </a:t>
            </a:r>
            <a:r>
              <a:rPr sz="3200" dirty="0">
                <a:latin typeface="Arial"/>
                <a:cs typeface="Arial"/>
              </a:rPr>
              <a:t>The </a:t>
            </a:r>
            <a:r>
              <a:rPr sz="3200" spc="-5" dirty="0">
                <a:latin typeface="Arial"/>
                <a:cs typeface="Arial"/>
              </a:rPr>
              <a:t>companies </a:t>
            </a:r>
            <a:r>
              <a:rPr sz="3200" dirty="0">
                <a:latin typeface="Arial"/>
                <a:cs typeface="Arial"/>
              </a:rPr>
              <a:t>life will come to  an </a:t>
            </a:r>
            <a:r>
              <a:rPr sz="3200" spc="-5" dirty="0">
                <a:latin typeface="Arial"/>
                <a:cs typeface="Arial"/>
              </a:rPr>
              <a:t>end </a:t>
            </a:r>
            <a:r>
              <a:rPr sz="3200" dirty="0">
                <a:latin typeface="Arial"/>
                <a:cs typeface="Arial"/>
              </a:rPr>
              <a:t>&amp; it will be no </a:t>
            </a:r>
            <a:r>
              <a:rPr sz="3200" spc="-5" dirty="0">
                <a:latin typeface="Arial"/>
                <a:cs typeface="Arial"/>
              </a:rPr>
              <a:t>more </a:t>
            </a:r>
            <a:r>
              <a:rPr sz="3200" dirty="0">
                <a:latin typeface="Arial"/>
                <a:cs typeface="Arial"/>
              </a:rPr>
              <a:t>an </a:t>
            </a:r>
            <a:r>
              <a:rPr sz="3200" spc="-5" dirty="0">
                <a:latin typeface="Arial"/>
                <a:cs typeface="Arial"/>
              </a:rPr>
              <a:t>artificial person</a:t>
            </a:r>
            <a:r>
              <a:rPr sz="3200" spc="-114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in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" y="0"/>
            <a:ext cx="8682355" cy="1417955"/>
            <a:chOff x="4572" y="0"/>
            <a:chExt cx="8682355" cy="1417955"/>
          </a:xfrm>
        </p:grpSpPr>
        <p:sp>
          <p:nvSpPr>
            <p:cNvPr id="3" name="object 3"/>
            <p:cNvSpPr/>
            <p:nvPr/>
          </p:nvSpPr>
          <p:spPr>
            <a:xfrm>
              <a:off x="380999" y="274700"/>
              <a:ext cx="8305800" cy="1143000"/>
            </a:xfrm>
            <a:custGeom>
              <a:avLst/>
              <a:gdLst/>
              <a:ahLst/>
              <a:cxnLst/>
              <a:rect l="l" t="t" r="r" b="b"/>
              <a:pathLst>
                <a:path w="8305800" h="1143000">
                  <a:moveTo>
                    <a:pt x="8305800" y="0"/>
                  </a:moveTo>
                  <a:lnTo>
                    <a:pt x="0" y="0"/>
                  </a:lnTo>
                  <a:lnTo>
                    <a:pt x="0" y="1143000"/>
                  </a:lnTo>
                  <a:lnTo>
                    <a:pt x="8305800" y="1143000"/>
                  </a:lnTo>
                  <a:lnTo>
                    <a:pt x="8305800" y="0"/>
                  </a:lnTo>
                  <a:close/>
                </a:path>
              </a:pathLst>
            </a:custGeom>
            <a:solidFill>
              <a:srgbClr val="DBDB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10183" y="0"/>
              <a:ext cx="5216652" cy="4709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2" y="172212"/>
              <a:ext cx="4594860" cy="121310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9740" y="377774"/>
            <a:ext cx="363918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i="1" spc="-455" dirty="0">
                <a:solidFill>
                  <a:srgbClr val="525389"/>
                </a:solidFill>
                <a:latin typeface="Arial"/>
                <a:cs typeface="Arial"/>
              </a:rPr>
              <a:t>P</a:t>
            </a:r>
            <a:r>
              <a:rPr sz="6000" b="1" i="1" spc="-445" dirty="0">
                <a:solidFill>
                  <a:srgbClr val="525389"/>
                </a:solidFill>
                <a:latin typeface="Arial"/>
                <a:cs typeface="Arial"/>
              </a:rPr>
              <a:t>A</a:t>
            </a:r>
            <a:r>
              <a:rPr sz="6000" b="1" i="1" dirty="0">
                <a:solidFill>
                  <a:srgbClr val="525389"/>
                </a:solidFill>
                <a:latin typeface="Arial"/>
                <a:cs typeface="Arial"/>
              </a:rPr>
              <a:t>YMENT</a:t>
            </a:r>
            <a:endParaRPr sz="6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1140" y="1700529"/>
            <a:ext cx="8827135" cy="5100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302260" indent="-27432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The amount received </a:t>
            </a:r>
            <a:r>
              <a:rPr sz="2800" dirty="0">
                <a:latin typeface="Arial"/>
                <a:cs typeface="Arial"/>
              </a:rPr>
              <a:t>from </a:t>
            </a:r>
            <a:r>
              <a:rPr sz="2800" spc="-5" dirty="0">
                <a:latin typeface="Arial"/>
                <a:cs typeface="Arial"/>
              </a:rPr>
              <a:t>the assets not </a:t>
            </a:r>
            <a:r>
              <a:rPr sz="2800" dirty="0">
                <a:latin typeface="Arial"/>
                <a:cs typeface="Arial"/>
              </a:rPr>
              <a:t>specifically  pledged </a:t>
            </a:r>
            <a:r>
              <a:rPr sz="2800" spc="-5" dirty="0">
                <a:latin typeface="Arial"/>
                <a:cs typeface="Arial"/>
              </a:rPr>
              <a:t>&amp; the amounts </a:t>
            </a:r>
            <a:r>
              <a:rPr sz="2800" dirty="0">
                <a:latin typeface="Arial"/>
                <a:cs typeface="Arial"/>
              </a:rPr>
              <a:t>contributed </a:t>
            </a:r>
            <a:r>
              <a:rPr sz="2800" spc="-5" dirty="0">
                <a:latin typeface="Arial"/>
                <a:cs typeface="Arial"/>
              </a:rPr>
              <a:t>by the  </a:t>
            </a:r>
            <a:r>
              <a:rPr sz="2800" dirty="0">
                <a:latin typeface="Arial"/>
                <a:cs typeface="Arial"/>
              </a:rPr>
              <a:t>contributories </a:t>
            </a:r>
            <a:r>
              <a:rPr sz="2800" spc="-5" dirty="0">
                <a:latin typeface="Arial"/>
                <a:cs typeface="Arial"/>
              </a:rPr>
              <a:t>must be </a:t>
            </a:r>
            <a:r>
              <a:rPr sz="2800" dirty="0">
                <a:latin typeface="Arial"/>
                <a:cs typeface="Arial"/>
              </a:rPr>
              <a:t>distributed </a:t>
            </a:r>
            <a:r>
              <a:rPr sz="2800" spc="-5" dirty="0">
                <a:latin typeface="Arial"/>
                <a:cs typeface="Arial"/>
              </a:rPr>
              <a:t>by the liquidator in  the following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order:</a:t>
            </a:r>
            <a:endParaRPr sz="2800">
              <a:latin typeface="Arial"/>
              <a:cs typeface="Arial"/>
            </a:endParaRPr>
          </a:p>
          <a:p>
            <a:pPr marL="286385" marR="955040" indent="-274320">
              <a:lnSpc>
                <a:spcPct val="100000"/>
              </a:lnSpc>
              <a:spcBef>
                <a:spcPts val="605"/>
              </a:spcBef>
              <a:buClr>
                <a:srgbClr val="525389"/>
              </a:buClr>
              <a:buSzPct val="83928"/>
              <a:buFont typeface="Wingdings"/>
              <a:buChar char="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Expenses of winding up </a:t>
            </a:r>
            <a:r>
              <a:rPr sz="2800" dirty="0">
                <a:latin typeface="Arial"/>
                <a:cs typeface="Arial"/>
              </a:rPr>
              <a:t>including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liquidators  </a:t>
            </a:r>
            <a:r>
              <a:rPr sz="2800" spc="-5" dirty="0">
                <a:latin typeface="Arial"/>
                <a:cs typeface="Arial"/>
              </a:rPr>
              <a:t>remuneration</a:t>
            </a:r>
            <a:endParaRPr sz="2800">
              <a:latin typeface="Arial"/>
              <a:cs typeface="Arial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525389"/>
              </a:buClr>
              <a:buSzPct val="83928"/>
              <a:buFont typeface="Wingdings"/>
              <a:buChar char="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Creditors secured by the </a:t>
            </a:r>
            <a:r>
              <a:rPr sz="2800" dirty="0">
                <a:latin typeface="Arial"/>
                <a:cs typeface="Arial"/>
              </a:rPr>
              <a:t>floating charge on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assets  </a:t>
            </a:r>
            <a:r>
              <a:rPr sz="2800" spc="-5" dirty="0">
                <a:latin typeface="Arial"/>
                <a:cs typeface="Arial"/>
              </a:rPr>
              <a:t>of the company</a:t>
            </a:r>
            <a:endParaRPr sz="28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525389"/>
              </a:buClr>
              <a:buSzPct val="83928"/>
              <a:buFont typeface="Wingdings"/>
              <a:buChar char=""/>
              <a:tabLst>
                <a:tab pos="287020" algn="l"/>
              </a:tabLst>
            </a:pPr>
            <a:r>
              <a:rPr sz="2800" dirty="0">
                <a:latin typeface="Arial"/>
                <a:cs typeface="Arial"/>
              </a:rPr>
              <a:t>Preferential</a:t>
            </a:r>
            <a:r>
              <a:rPr sz="2800" spc="-10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creditors</a:t>
            </a:r>
            <a:endParaRPr sz="28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525389"/>
              </a:buClr>
              <a:buSzPct val="83928"/>
              <a:buFont typeface="Wingdings"/>
              <a:buChar char="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Unsecured</a:t>
            </a:r>
            <a:r>
              <a:rPr sz="2800" dirty="0">
                <a:latin typeface="Arial"/>
                <a:cs typeface="Arial"/>
              </a:rPr>
              <a:t> creditors</a:t>
            </a:r>
            <a:endParaRPr sz="28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525389"/>
              </a:buClr>
              <a:buSzPct val="83928"/>
              <a:buFont typeface="Wingdings"/>
              <a:buChar char=""/>
              <a:tabLst>
                <a:tab pos="28702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surplus, </a:t>
            </a:r>
            <a:r>
              <a:rPr sz="2800" spc="-5" dirty="0">
                <a:latin typeface="Arial"/>
                <a:cs typeface="Arial"/>
              </a:rPr>
              <a:t>if </a:t>
            </a:r>
            <a:r>
              <a:rPr sz="2800" spc="-55" dirty="0">
                <a:latin typeface="Arial"/>
                <a:cs typeface="Arial"/>
              </a:rPr>
              <a:t>any, </a:t>
            </a:r>
            <a:r>
              <a:rPr sz="2800" spc="-5" dirty="0">
                <a:latin typeface="Arial"/>
                <a:cs typeface="Arial"/>
              </a:rPr>
              <a:t>amongst the </a:t>
            </a:r>
            <a:r>
              <a:rPr sz="2800" dirty="0">
                <a:latin typeface="Arial"/>
                <a:cs typeface="Arial"/>
              </a:rPr>
              <a:t>contributories</a:t>
            </a:r>
            <a:r>
              <a:rPr sz="2800" spc="8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(i.e.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78739" y="1016253"/>
            <a:ext cx="8837295" cy="5604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525389"/>
              </a:buClr>
              <a:buSzPct val="85416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Preference shareholders </a:t>
            </a:r>
            <a:r>
              <a:rPr sz="2400" dirty="0">
                <a:latin typeface="Arial"/>
                <a:cs typeface="Arial"/>
              </a:rPr>
              <a:t>get the </a:t>
            </a:r>
            <a:r>
              <a:rPr sz="2400" spc="-5" dirty="0">
                <a:latin typeface="Arial"/>
                <a:cs typeface="Arial"/>
              </a:rPr>
              <a:t>priority over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equity  shareholders as regards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payment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their capital </a:t>
            </a:r>
            <a:r>
              <a:rPr sz="2400" dirty="0">
                <a:latin typeface="Arial"/>
                <a:cs typeface="Arial"/>
              </a:rPr>
              <a:t>&amp; the  </a:t>
            </a:r>
            <a:r>
              <a:rPr sz="2400" spc="-5" dirty="0">
                <a:latin typeface="Arial"/>
                <a:cs typeface="Arial"/>
              </a:rPr>
              <a:t>dividend payable upto the </a:t>
            </a:r>
            <a:r>
              <a:rPr sz="2400" dirty="0">
                <a:latin typeface="Arial"/>
                <a:cs typeface="Arial"/>
              </a:rPr>
              <a:t>ate of </a:t>
            </a:r>
            <a:r>
              <a:rPr sz="2400" spc="-5" dirty="0">
                <a:latin typeface="Arial"/>
                <a:cs typeface="Arial"/>
              </a:rPr>
              <a:t>winding </a:t>
            </a:r>
            <a:r>
              <a:rPr sz="2400" dirty="0">
                <a:latin typeface="Arial"/>
                <a:cs typeface="Arial"/>
              </a:rPr>
              <a:t>up. The </a:t>
            </a:r>
            <a:r>
              <a:rPr sz="2400" spc="-5" dirty="0">
                <a:latin typeface="Arial"/>
                <a:cs typeface="Arial"/>
              </a:rPr>
              <a:t>holders </a:t>
            </a:r>
            <a:r>
              <a:rPr sz="2400" dirty="0">
                <a:latin typeface="Arial"/>
                <a:cs typeface="Arial"/>
              </a:rPr>
              <a:t>of  </a:t>
            </a:r>
            <a:r>
              <a:rPr sz="2400" spc="-5" dirty="0">
                <a:latin typeface="Arial"/>
                <a:cs typeface="Arial"/>
              </a:rPr>
              <a:t>cumulative </a:t>
            </a:r>
            <a:r>
              <a:rPr sz="2400" dirty="0">
                <a:latin typeface="Arial"/>
                <a:cs typeface="Arial"/>
              </a:rPr>
              <a:t>preference </a:t>
            </a:r>
            <a:r>
              <a:rPr sz="2400" spc="-5" dirty="0">
                <a:latin typeface="Arial"/>
                <a:cs typeface="Arial"/>
              </a:rPr>
              <a:t>shares </a:t>
            </a:r>
            <a:r>
              <a:rPr sz="2400" dirty="0">
                <a:latin typeface="Arial"/>
                <a:cs typeface="Arial"/>
              </a:rPr>
              <a:t>are </a:t>
            </a:r>
            <a:r>
              <a:rPr sz="2400" spc="-5" dirty="0">
                <a:latin typeface="Arial"/>
                <a:cs typeface="Arial"/>
              </a:rPr>
              <a:t>entitled </a:t>
            </a:r>
            <a:r>
              <a:rPr sz="2400" dirty="0">
                <a:latin typeface="Arial"/>
                <a:cs typeface="Arial"/>
              </a:rPr>
              <a:t>to arrears of </a:t>
            </a:r>
            <a:r>
              <a:rPr sz="2400" spc="-5" dirty="0">
                <a:latin typeface="Arial"/>
                <a:cs typeface="Arial"/>
              </a:rPr>
              <a:t>dividend  </a:t>
            </a:r>
            <a:r>
              <a:rPr sz="2400" dirty="0">
                <a:latin typeface="Arial"/>
                <a:cs typeface="Arial"/>
              </a:rPr>
              <a:t>if </a:t>
            </a:r>
            <a:r>
              <a:rPr sz="2400" spc="-5" dirty="0">
                <a:latin typeface="Arial"/>
                <a:cs typeface="Arial"/>
              </a:rPr>
              <a:t>there is a surplus </a:t>
            </a:r>
            <a:r>
              <a:rPr sz="2400" dirty="0">
                <a:latin typeface="Arial"/>
                <a:cs typeface="Arial"/>
              </a:rPr>
              <a:t>after the return of the </a:t>
            </a:r>
            <a:r>
              <a:rPr sz="2400" spc="-5" dirty="0">
                <a:latin typeface="Arial"/>
                <a:cs typeface="Arial"/>
              </a:rPr>
              <a:t>amount </a:t>
            </a:r>
            <a:r>
              <a:rPr sz="2400" dirty="0">
                <a:latin typeface="Arial"/>
                <a:cs typeface="Arial"/>
              </a:rPr>
              <a:t>of the </a:t>
            </a:r>
            <a:r>
              <a:rPr sz="2400" spc="-5" dirty="0">
                <a:latin typeface="Arial"/>
                <a:cs typeface="Arial"/>
              </a:rPr>
              <a:t>equity  shareholders or if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Articles </a:t>
            </a:r>
            <a:r>
              <a:rPr sz="2400" dirty="0">
                <a:latin typeface="Arial"/>
                <a:cs typeface="Arial"/>
              </a:rPr>
              <a:t>state that </a:t>
            </a:r>
            <a:r>
              <a:rPr sz="2400" spc="-5" dirty="0">
                <a:latin typeface="Arial"/>
                <a:cs typeface="Arial"/>
              </a:rPr>
              <a:t>arrears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preference  dividend are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be paid before anything is paid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equity  shareholders.</a:t>
            </a:r>
            <a:endParaRPr sz="2400" dirty="0">
              <a:latin typeface="Arial"/>
              <a:cs typeface="Arial"/>
            </a:endParaRPr>
          </a:p>
          <a:p>
            <a:pPr marL="904875" algn="ctr">
              <a:lnSpc>
                <a:spcPct val="100000"/>
              </a:lnSpc>
              <a:spcBef>
                <a:spcPts val="550"/>
              </a:spcBef>
            </a:pPr>
            <a:r>
              <a:rPr sz="4400" b="1" i="1" dirty="0">
                <a:solidFill>
                  <a:srgbClr val="525389"/>
                </a:solidFill>
                <a:latin typeface="Arial"/>
                <a:cs typeface="Arial"/>
              </a:rPr>
              <a:t>EQUITY</a:t>
            </a:r>
            <a:r>
              <a:rPr sz="4400" b="1" i="1" spc="-105" dirty="0">
                <a:solidFill>
                  <a:srgbClr val="525389"/>
                </a:solidFill>
                <a:latin typeface="Arial"/>
                <a:cs typeface="Arial"/>
              </a:rPr>
              <a:t> </a:t>
            </a:r>
            <a:r>
              <a:rPr sz="4400" b="1" i="1" dirty="0">
                <a:solidFill>
                  <a:srgbClr val="525389"/>
                </a:solidFill>
                <a:latin typeface="Arial"/>
                <a:cs typeface="Arial"/>
              </a:rPr>
              <a:t>SHAREHOLDERS</a:t>
            </a:r>
            <a:endParaRPr sz="4400" dirty="0">
              <a:latin typeface="Arial"/>
              <a:cs typeface="Arial"/>
            </a:endParaRPr>
          </a:p>
          <a:p>
            <a:pPr marL="287020" marR="83820" indent="-274320">
              <a:lnSpc>
                <a:spcPct val="100000"/>
              </a:lnSpc>
              <a:spcBef>
                <a:spcPts val="655"/>
              </a:spcBef>
              <a:buClr>
                <a:srgbClr val="525389"/>
              </a:buClr>
              <a:buSzPct val="85416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Any surplus left after making payment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preference  shareholders </a:t>
            </a:r>
            <a:r>
              <a:rPr sz="2400" dirty="0">
                <a:latin typeface="Arial"/>
                <a:cs typeface="Arial"/>
              </a:rPr>
              <a:t>is </a:t>
            </a:r>
            <a:r>
              <a:rPr sz="2400" spc="-5" dirty="0">
                <a:latin typeface="Arial"/>
                <a:cs typeface="Arial"/>
              </a:rPr>
              <a:t>distributed among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equity shareholders </a:t>
            </a:r>
            <a:r>
              <a:rPr sz="2400" dirty="0">
                <a:latin typeface="Arial"/>
                <a:cs typeface="Arial"/>
              </a:rPr>
              <a:t>if </a:t>
            </a:r>
            <a:r>
              <a:rPr sz="2400" spc="-5" dirty="0">
                <a:latin typeface="Arial"/>
                <a:cs typeface="Arial"/>
              </a:rPr>
              <a:t>all  the shares are equally paid </a:t>
            </a:r>
            <a:r>
              <a:rPr sz="2400" dirty="0">
                <a:latin typeface="Arial"/>
                <a:cs typeface="Arial"/>
              </a:rPr>
              <a:t>up. But </a:t>
            </a:r>
            <a:r>
              <a:rPr sz="2400" spc="-5" dirty="0">
                <a:latin typeface="Arial"/>
                <a:cs typeface="Arial"/>
              </a:rPr>
              <a:t>if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shares are called in  unequal proportions,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liquidator should see </a:t>
            </a:r>
            <a:r>
              <a:rPr sz="2400" dirty="0">
                <a:latin typeface="Arial"/>
                <a:cs typeface="Arial"/>
              </a:rPr>
              <a:t>that the </a:t>
            </a:r>
            <a:r>
              <a:rPr sz="2400" spc="-5" dirty="0">
                <a:latin typeface="Arial"/>
                <a:cs typeface="Arial"/>
              </a:rPr>
              <a:t>capital  contribution by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shareholders should be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same.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-19050" y="0"/>
            <a:ext cx="9182100" cy="1093470"/>
            <a:chOff x="-19050" y="0"/>
            <a:chExt cx="9182100" cy="1093470"/>
          </a:xfrm>
        </p:grpSpPr>
        <p:sp>
          <p:nvSpPr>
            <p:cNvPr id="10" name="object 10"/>
            <p:cNvSpPr/>
            <p:nvPr/>
          </p:nvSpPr>
          <p:spPr>
            <a:xfrm>
              <a:off x="0" y="990600"/>
              <a:ext cx="9144000" cy="838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0"/>
              <a:ext cx="9144000" cy="990600"/>
            </a:xfrm>
            <a:custGeom>
              <a:avLst/>
              <a:gdLst/>
              <a:ahLst/>
              <a:cxnLst/>
              <a:rect l="l" t="t" r="r" b="b"/>
              <a:pathLst>
                <a:path w="9144000" h="990600">
                  <a:moveTo>
                    <a:pt x="9144000" y="0"/>
                  </a:moveTo>
                  <a:lnTo>
                    <a:pt x="0" y="0"/>
                  </a:lnTo>
                  <a:lnTo>
                    <a:pt x="0" y="990600"/>
                  </a:lnTo>
                  <a:lnTo>
                    <a:pt x="9144000" y="9906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52538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0"/>
              <a:ext cx="9144000" cy="990600"/>
            </a:xfrm>
            <a:custGeom>
              <a:avLst/>
              <a:gdLst/>
              <a:ahLst/>
              <a:cxnLst/>
              <a:rect l="l" t="t" r="r" b="b"/>
              <a:pathLst>
                <a:path w="9144000" h="990600">
                  <a:moveTo>
                    <a:pt x="0" y="990600"/>
                  </a:moveTo>
                  <a:lnTo>
                    <a:pt x="9144000" y="9906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9906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46988" y="0"/>
              <a:ext cx="4276344" cy="33832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128015"/>
              <a:ext cx="4696968" cy="81991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78739" y="263093"/>
            <a:ext cx="42792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i="1" spc="-10" dirty="0">
                <a:solidFill>
                  <a:srgbClr val="DBDBE9"/>
                </a:solidFill>
                <a:latin typeface="Arial"/>
                <a:cs typeface="Arial"/>
              </a:rPr>
              <a:t>SHAREHOLDERS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014729"/>
            <a:ext cx="8906510" cy="5801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26670" indent="-274320">
              <a:lnSpc>
                <a:spcPct val="100000"/>
              </a:lnSpc>
              <a:spcBef>
                <a:spcPts val="95"/>
              </a:spcBef>
            </a:pPr>
            <a:r>
              <a:rPr sz="2800" spc="-5" dirty="0" smtClean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 following  creditors are </a:t>
            </a:r>
            <a:r>
              <a:rPr sz="2800" dirty="0">
                <a:latin typeface="Arial"/>
                <a:cs typeface="Arial"/>
              </a:rPr>
              <a:t>treated </a:t>
            </a:r>
            <a:r>
              <a:rPr sz="2800" spc="-5" dirty="0">
                <a:latin typeface="Arial"/>
                <a:cs typeface="Arial"/>
              </a:rPr>
              <a:t>as </a:t>
            </a:r>
            <a:r>
              <a:rPr sz="2800" dirty="0">
                <a:latin typeface="Arial"/>
                <a:cs typeface="Arial"/>
              </a:rPr>
              <a:t>preferential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creditors:</a:t>
            </a: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525389"/>
              </a:buClr>
              <a:buSzPct val="83928"/>
              <a:buFont typeface="Wingdings"/>
              <a:buChar char=""/>
              <a:tabLst>
                <a:tab pos="384175" algn="l"/>
                <a:tab pos="384810" algn="l"/>
              </a:tabLst>
            </a:pPr>
            <a:r>
              <a:rPr dirty="0"/>
              <a:t>	</a:t>
            </a:r>
            <a:r>
              <a:rPr sz="2800" spc="-5" dirty="0">
                <a:latin typeface="Arial"/>
                <a:cs typeface="Arial"/>
              </a:rPr>
              <a:t>all </a:t>
            </a:r>
            <a:r>
              <a:rPr sz="2800" dirty="0">
                <a:latin typeface="Arial"/>
                <a:cs typeface="Arial"/>
              </a:rPr>
              <a:t>revenues, taxes, </a:t>
            </a:r>
            <a:r>
              <a:rPr sz="2800" spc="-5" dirty="0">
                <a:latin typeface="Arial"/>
                <a:cs typeface="Arial"/>
              </a:rPr>
              <a:t>cesses &amp; rates </a:t>
            </a:r>
            <a:r>
              <a:rPr sz="2800" dirty="0">
                <a:latin typeface="Arial"/>
                <a:cs typeface="Arial"/>
              </a:rPr>
              <a:t>payable to </a:t>
            </a:r>
            <a:r>
              <a:rPr sz="2800" spc="-5" dirty="0">
                <a:latin typeface="Arial"/>
                <a:cs typeface="Arial"/>
              </a:rPr>
              <a:t>the  government </a:t>
            </a:r>
            <a:r>
              <a:rPr sz="2800" dirty="0">
                <a:latin typeface="Arial"/>
                <a:cs typeface="Arial"/>
              </a:rPr>
              <a:t>or local authority </a:t>
            </a:r>
            <a:r>
              <a:rPr sz="2800" spc="-5" dirty="0">
                <a:latin typeface="Arial"/>
                <a:cs typeface="Arial"/>
              </a:rPr>
              <a:t>will be treated as  </a:t>
            </a:r>
            <a:r>
              <a:rPr sz="2800" dirty="0">
                <a:latin typeface="Arial"/>
                <a:cs typeface="Arial"/>
              </a:rPr>
              <a:t>preferential </a:t>
            </a:r>
            <a:r>
              <a:rPr sz="2800" spc="-5" dirty="0">
                <a:latin typeface="Arial"/>
                <a:cs typeface="Arial"/>
              </a:rPr>
              <a:t>creditors </a:t>
            </a:r>
            <a:r>
              <a:rPr sz="2800" dirty="0">
                <a:latin typeface="Arial"/>
                <a:cs typeface="Arial"/>
              </a:rPr>
              <a:t>provided </a:t>
            </a:r>
            <a:r>
              <a:rPr sz="2800" spc="-5" dirty="0">
                <a:latin typeface="Arial"/>
                <a:cs typeface="Arial"/>
              </a:rPr>
              <a:t>that it must become due  within 12 months </a:t>
            </a:r>
            <a:r>
              <a:rPr sz="2800" dirty="0">
                <a:latin typeface="Arial"/>
                <a:cs typeface="Arial"/>
              </a:rPr>
              <a:t>before </a:t>
            </a:r>
            <a:r>
              <a:rPr sz="2800" spc="-5" dirty="0">
                <a:latin typeface="Arial"/>
                <a:cs typeface="Arial"/>
              </a:rPr>
              <a:t>the date of winding</a:t>
            </a:r>
            <a:r>
              <a:rPr sz="2800" spc="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up.</a:t>
            </a:r>
            <a:endParaRPr sz="2800" dirty="0">
              <a:latin typeface="Arial"/>
              <a:cs typeface="Arial"/>
            </a:endParaRPr>
          </a:p>
          <a:p>
            <a:pPr marL="287020" marR="26670" indent="-274320">
              <a:lnSpc>
                <a:spcPct val="100000"/>
              </a:lnSpc>
              <a:spcBef>
                <a:spcPts val="605"/>
              </a:spcBef>
              <a:buClr>
                <a:srgbClr val="525389"/>
              </a:buClr>
              <a:buSzPct val="83928"/>
              <a:buFont typeface="Wingdings"/>
              <a:buChar char=""/>
              <a:tabLst>
                <a:tab pos="384175" algn="l"/>
                <a:tab pos="384810" algn="l"/>
                <a:tab pos="6081395" algn="l"/>
              </a:tabLst>
            </a:pPr>
            <a:r>
              <a:rPr dirty="0"/>
              <a:t>	</a:t>
            </a:r>
            <a:r>
              <a:rPr sz="2800" spc="-5" dirty="0">
                <a:latin typeface="Arial"/>
                <a:cs typeface="Arial"/>
              </a:rPr>
              <a:t>4 months </a:t>
            </a:r>
            <a:r>
              <a:rPr sz="2800" dirty="0">
                <a:latin typeface="Arial"/>
                <a:cs typeface="Arial"/>
              </a:rPr>
              <a:t>salary </a:t>
            </a:r>
            <a:r>
              <a:rPr sz="2800" spc="-5" dirty="0">
                <a:latin typeface="Arial"/>
                <a:cs typeface="Arial"/>
              </a:rPr>
              <a:t>&amp; wages due to the employees of the  company will be treated as </a:t>
            </a:r>
            <a:r>
              <a:rPr sz="2800" dirty="0">
                <a:latin typeface="Arial"/>
                <a:cs typeface="Arial"/>
              </a:rPr>
              <a:t>preferential </a:t>
            </a:r>
            <a:r>
              <a:rPr sz="2800" spc="-5" dirty="0">
                <a:latin typeface="Arial"/>
                <a:cs typeface="Arial"/>
              </a:rPr>
              <a:t>provided that it  must become due within</a:t>
            </a:r>
            <a:r>
              <a:rPr sz="2800" spc="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12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months	before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date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of  winding </a:t>
            </a:r>
            <a:r>
              <a:rPr sz="2800" dirty="0">
                <a:latin typeface="Arial"/>
                <a:cs typeface="Arial"/>
              </a:rPr>
              <a:t>up. </a:t>
            </a:r>
            <a:r>
              <a:rPr sz="2800" spc="-5" dirty="0">
                <a:latin typeface="Arial"/>
                <a:cs typeface="Arial"/>
              </a:rPr>
              <a:t>Maximum of Rs. </a:t>
            </a:r>
            <a:r>
              <a:rPr sz="2800" dirty="0">
                <a:latin typeface="Arial"/>
                <a:cs typeface="Arial"/>
              </a:rPr>
              <a:t>20000 </a:t>
            </a:r>
            <a:r>
              <a:rPr sz="2800" spc="-5" dirty="0">
                <a:latin typeface="Arial"/>
                <a:cs typeface="Arial"/>
              </a:rPr>
              <a:t>will be treated as  </a:t>
            </a:r>
            <a:r>
              <a:rPr sz="2800" dirty="0">
                <a:latin typeface="Arial"/>
                <a:cs typeface="Arial"/>
              </a:rPr>
              <a:t>preferential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creditors.</a:t>
            </a:r>
          </a:p>
          <a:p>
            <a:pPr marL="287020" marR="777240" indent="-274320">
              <a:lnSpc>
                <a:spcPct val="100000"/>
              </a:lnSpc>
              <a:spcBef>
                <a:spcPts val="600"/>
              </a:spcBef>
              <a:buClr>
                <a:srgbClr val="525389"/>
              </a:buClr>
              <a:buSzPct val="83928"/>
              <a:buFont typeface="Wingdings"/>
              <a:buChar char=""/>
              <a:tabLst>
                <a:tab pos="365125" algn="l"/>
              </a:tabLst>
            </a:pPr>
            <a:r>
              <a:rPr dirty="0"/>
              <a:t>	</a:t>
            </a:r>
            <a:r>
              <a:rPr sz="2800" spc="-5" dirty="0">
                <a:latin typeface="Arial"/>
                <a:cs typeface="Arial"/>
              </a:rPr>
              <a:t>All accrued </a:t>
            </a:r>
            <a:r>
              <a:rPr sz="2800" dirty="0">
                <a:latin typeface="Arial"/>
                <a:cs typeface="Arial"/>
              </a:rPr>
              <a:t>holiday </a:t>
            </a:r>
            <a:r>
              <a:rPr sz="2800" spc="-5" dirty="0">
                <a:latin typeface="Arial"/>
                <a:cs typeface="Arial"/>
              </a:rPr>
              <a:t>remuneration payable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an  employee </a:t>
            </a:r>
            <a:r>
              <a:rPr sz="2800" dirty="0">
                <a:latin typeface="Arial"/>
                <a:cs typeface="Arial"/>
              </a:rPr>
              <a:t>due </a:t>
            </a:r>
            <a:r>
              <a:rPr sz="2800" spc="-5" dirty="0">
                <a:latin typeface="Arial"/>
                <a:cs typeface="Arial"/>
              </a:rPr>
              <a:t>to termination of his employment</a:t>
            </a:r>
            <a:r>
              <a:rPr sz="2800" spc="114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is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46988" y="128015"/>
            <a:ext cx="8089392" cy="819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48486" y="263093"/>
            <a:ext cx="744918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57700" algn="l"/>
              </a:tabLst>
            </a:pPr>
            <a:r>
              <a:rPr sz="4000" b="1" i="1" spc="-5" dirty="0">
                <a:solidFill>
                  <a:srgbClr val="525389"/>
                </a:solidFill>
                <a:latin typeface="Arial"/>
                <a:cs typeface="Arial"/>
              </a:rPr>
              <a:t>PR</a:t>
            </a:r>
            <a:r>
              <a:rPr sz="4000" b="1" i="1" spc="-20" dirty="0">
                <a:solidFill>
                  <a:srgbClr val="525389"/>
                </a:solidFill>
                <a:latin typeface="Arial"/>
                <a:cs typeface="Arial"/>
              </a:rPr>
              <a:t>E</a:t>
            </a:r>
            <a:r>
              <a:rPr sz="4000" b="1" i="1" spc="-5" dirty="0">
                <a:solidFill>
                  <a:srgbClr val="525389"/>
                </a:solidFill>
                <a:latin typeface="Arial"/>
                <a:cs typeface="Arial"/>
              </a:rPr>
              <a:t>FE</a:t>
            </a:r>
            <a:r>
              <a:rPr sz="4000" b="1" i="1" spc="-25" dirty="0">
                <a:solidFill>
                  <a:srgbClr val="525389"/>
                </a:solidFill>
                <a:latin typeface="Arial"/>
                <a:cs typeface="Arial"/>
              </a:rPr>
              <a:t>R</a:t>
            </a:r>
            <a:r>
              <a:rPr sz="4000" b="1" i="1" spc="-5" dirty="0">
                <a:solidFill>
                  <a:srgbClr val="525389"/>
                </a:solidFill>
                <a:latin typeface="Arial"/>
                <a:cs typeface="Arial"/>
              </a:rPr>
              <a:t>EN</a:t>
            </a:r>
            <a:r>
              <a:rPr sz="4000" b="1" i="1" spc="-25" dirty="0">
                <a:solidFill>
                  <a:srgbClr val="525389"/>
                </a:solidFill>
                <a:latin typeface="Arial"/>
                <a:cs typeface="Arial"/>
              </a:rPr>
              <a:t>T</a:t>
            </a:r>
            <a:r>
              <a:rPr sz="4000" b="1" i="1" spc="-5" dirty="0">
                <a:solidFill>
                  <a:srgbClr val="525389"/>
                </a:solidFill>
                <a:latin typeface="Arial"/>
                <a:cs typeface="Arial"/>
              </a:rPr>
              <a:t>IAL</a:t>
            </a:r>
            <a:r>
              <a:rPr sz="4000" b="1" i="1" dirty="0">
                <a:solidFill>
                  <a:srgbClr val="525389"/>
                </a:solidFill>
                <a:latin typeface="Arial"/>
                <a:cs typeface="Arial"/>
              </a:rPr>
              <a:t>	</a:t>
            </a:r>
            <a:r>
              <a:rPr sz="4000" b="1" i="1" spc="-5" dirty="0">
                <a:solidFill>
                  <a:srgbClr val="525389"/>
                </a:solidFill>
                <a:latin typeface="Arial"/>
                <a:cs typeface="Arial"/>
              </a:rPr>
              <a:t>C</a:t>
            </a:r>
            <a:r>
              <a:rPr sz="4000" b="1" i="1" spc="-20" dirty="0">
                <a:solidFill>
                  <a:srgbClr val="525389"/>
                </a:solidFill>
                <a:latin typeface="Arial"/>
                <a:cs typeface="Arial"/>
              </a:rPr>
              <a:t>R</a:t>
            </a:r>
            <a:r>
              <a:rPr sz="4000" b="1" i="1" spc="-5" dirty="0">
                <a:solidFill>
                  <a:srgbClr val="525389"/>
                </a:solidFill>
                <a:latin typeface="Arial"/>
                <a:cs typeface="Arial"/>
              </a:rPr>
              <a:t>EDI</a:t>
            </a:r>
            <a:r>
              <a:rPr sz="4000" b="1" i="1" spc="-90" dirty="0">
                <a:solidFill>
                  <a:srgbClr val="525389"/>
                </a:solidFill>
                <a:latin typeface="Arial"/>
                <a:cs typeface="Arial"/>
              </a:rPr>
              <a:t>T</a:t>
            </a:r>
            <a:r>
              <a:rPr sz="4000" b="1" i="1" spc="-5" dirty="0">
                <a:solidFill>
                  <a:srgbClr val="525389"/>
                </a:solidFill>
                <a:latin typeface="Arial"/>
                <a:cs typeface="Arial"/>
              </a:rPr>
              <a:t>ORS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35</TotalTime>
  <Words>646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Liquidation of company</vt:lpstr>
      <vt:lpstr>LIQUIDATION</vt:lpstr>
      <vt:lpstr>PowerPoint Presentation</vt:lpstr>
      <vt:lpstr>MODES OF LIQUIDATION</vt:lpstr>
      <vt:lpstr> companies act  provides that a company can be  liquidated in any of the following ways :</vt:lpstr>
      <vt:lpstr>PowerPoint Presentation</vt:lpstr>
      <vt:lpstr>PAYMENT</vt:lpstr>
      <vt:lpstr>SHAREHOLDERS</vt:lpstr>
      <vt:lpstr>PREFERENTIAL CREDITORS</vt:lpstr>
      <vt:lpstr>PowerPoint Presentation</vt:lpstr>
      <vt:lpstr>LIQUIDQTORS FINAL  STATEMENT OF ACCOUNTS</vt:lpstr>
      <vt:lpstr>LIQIDATOR’S FINAL STATEMENT  OF ACCOUNT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Liquidation of company</dc:title>
  <dc:creator>hp</dc:creator>
  <cp:lastModifiedBy>hp</cp:lastModifiedBy>
  <cp:revision>6</cp:revision>
  <dcterms:created xsi:type="dcterms:W3CDTF">2020-03-31T07:53:11Z</dcterms:created>
  <dcterms:modified xsi:type="dcterms:W3CDTF">2020-03-31T08:31:19Z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2012-10-02T00:00:00Z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2020-03-31T00:00:00Z</vt:filetime>
  </property>
</Properties>
</file>