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removePersonalInfoOnSave="1" saveSubsetFonts="1">
  <p:sldMasterIdLst>
    <p:sldMasterId id="2147483873" r:id="rId1"/>
  </p:sldMasterIdLst>
  <p:notesMasterIdLst>
    <p:notesMasterId r:id="rId2"/>
  </p:notesMasterIdLst>
  <p:sldIdLst>
    <p:sldId id="661" r:id="rId3"/>
    <p:sldId id="662" r:id="rId4"/>
    <p:sldId id="663" r:id="rId5"/>
    <p:sldId id="664" r:id="rId6"/>
    <p:sldId id="665" r:id="rId7"/>
    <p:sldId id="666" r:id="rId8"/>
    <p:sldId id="667" r:id="rId9"/>
    <p:sldId id="668" r:id="rId10"/>
    <p:sldId id="669" r:id="rId11"/>
    <p:sldId id="670" r:id="rId12"/>
    <p:sldId id="671" r:id="rId13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horzBarState="maximized">
    <p:restoredLeft sz="14632" autoAdjust="0"/>
    <p:restoredTop sz="94619" autoAdjust="0"/>
  </p:normalViewPr>
  <p:slideViewPr>
    <p:cSldViewPr snapToGrid="0">
      <p:cViewPr>
        <p:scale>
          <a:sx n="51" d="100"/>
          <a:sy n="51" d="100"/>
        </p:scale>
        <p:origin x="-1476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customXml" Target="../customXml/item1.xml"/><Relationship Id="rId18" Type="http://schemas.openxmlformats.org/officeDocument/2006/relationships/customXmlProps" Target="../customXml/itemProps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A0C0817-A112-4847-8014-A94B7D2A4EA3}" type="datetime1">
              <a:rPr lang="en-US" smtClean="0"/>
            </a:fld>
            <a:endParaRPr dirty="0"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4F40B7-36AB-4376-BE14-EF7004D79BB9}" type="datetime1">
              <a:rPr lang="en-US" smtClean="0"/>
            </a:fld>
            <a:endParaRPr dirty="0"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F87CAB8-DCAE-46A5-AADA-B3FAD11A54E0}" type="datetime1">
              <a:rPr lang="en-US" smtClean="0"/>
            </a:fld>
            <a:endParaRPr dirty="0"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32B432-ACDA-4023-A761-2BAB76577B62}" type="datetime1">
              <a:rPr lang="en-US" smtClean="0"/>
            </a:fld>
            <a:endParaRPr dirty="0"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C646AA-F36E-4540-911D-FFFC0A0EF24A}" type="datetime1">
              <a:rPr lang="en-US" smtClean="0"/>
            </a:fld>
            <a:endParaRPr dirty="0" lang="en-US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1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2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9186D26-FA5F-4637-B602-B7C2DC34CFD4}" type="datetime1">
              <a:rPr lang="en-US" smtClean="0"/>
            </a:fld>
            <a:endParaRPr dirty="0" lang="en-US"/>
          </a:p>
        </p:txBody>
      </p:sp>
      <p:sp>
        <p:nvSpPr>
          <p:cNvPr id="104860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0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A7F15D8-96D1-4781-BC50-CA8A088B2FE4}" type="datetime1">
              <a:rPr lang="en-US" smtClean="0"/>
            </a:fld>
            <a:endParaRPr dirty="0" lang="en-US"/>
          </a:p>
        </p:txBody>
      </p:sp>
      <p:sp>
        <p:nvSpPr>
          <p:cNvPr id="104865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A96C99-B8F8-4528-BD05-0E16E943DC09}" type="datetime1">
              <a:rPr lang="en-US" smtClean="0"/>
            </a:fld>
            <a:endParaRPr dirty="0" lang="en-US"/>
          </a:p>
        </p:txBody>
      </p:sp>
      <p:sp>
        <p:nvSpPr>
          <p:cNvPr id="10486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3636942-C211-4B28-8DBD-C953E00AF71B}" type="datetime1">
              <a:rPr lang="en-US" smtClean="0"/>
            </a:fld>
            <a:endParaRPr dirty="0" lang="en-US"/>
          </a:p>
        </p:txBody>
      </p:sp>
      <p:sp>
        <p:nvSpPr>
          <p:cNvPr id="10485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E8D12A6-918A-48BD-8CB9-CA713993B0EA}" type="datetime1">
              <a:rPr lang="en-US" smtClean="0"/>
            </a:fld>
            <a:endParaRPr dirty="0" lang="en-US"/>
          </a:p>
        </p:txBody>
      </p:sp>
      <p:sp>
        <p:nvSpPr>
          <p:cNvPr id="10486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1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32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78CE86-875F-4587-BCF6-FA054AFC0D53}" type="datetime1">
              <a:rPr lang="en-US" smtClean="0"/>
            </a:fld>
            <a:endParaRPr dirty="0" lang="en-US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algn="l"/>
            <a:endParaRPr dirty="0" lang="en-US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hf dt="0" ftr="0" hdr="0" sldNum="0"/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1983100" y="4703147"/>
            <a:ext cx="8534400" cy="1752600"/>
          </a:xfrm>
        </p:spPr>
        <p:txBody>
          <a:bodyPr/>
          <a:p>
            <a:pPr eaLnBrk="1" hangingPunct="1"/>
            <a:r>
              <a:rPr altLang="en-US" b="1" dirty="0" sz="20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I.B. (PG) COLLEGE, PANIPAT</a:t>
            </a:r>
          </a:p>
          <a:p>
            <a:pPr eaLnBrk="1" hangingPunct="1"/>
            <a:r>
              <a:rPr altLang="en-US" b="1" dirty="0" sz="20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(AFFILIATED TO KURUKSHETRA UNIVERSITY, KURUKSHETRA)</a:t>
            </a:r>
            <a:endParaRPr altLang="en-US" b="1" dirty="0" sz="2000" lang="en-IN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1231643" y="279918"/>
          <a:ext cx="9909110" cy="410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709"/>
                <a:gridCol w="6944401"/>
              </a:tblGrid>
              <a:tr h="1013697">
                <a:tc>
                  <a:txBody>
                    <a:bodyPr/>
                    <a:p>
                      <a:pPr algn="ctr"/>
                      <a:r>
                        <a:rPr b="1" dirty="0" sz="1800" lang="en-US" smtClean="0"/>
                        <a:t>CLASS</a:t>
                      </a:r>
                      <a:endParaRPr b="1" dirty="0" sz="1800" lang="en-IN"/>
                    </a:p>
                  </a:txBody>
                  <a:tcPr marL="121940" marR="121940" marT="45723" marB="45723"/>
                </a:tc>
                <a:tc>
                  <a:txBody>
                    <a:bodyPr/>
                    <a:p>
                      <a:pPr algn="ctr"/>
                      <a:r>
                        <a:rPr b="1" dirty="0" sz="1800" lang="en-US" smtClean="0"/>
                        <a:t>BBA</a:t>
                      </a:r>
                      <a:r>
                        <a:rPr baseline="0" b="1" dirty="0" sz="1800" lang="en-US" smtClean="0"/>
                        <a:t> – III ( VI SEMESTER)</a:t>
                      </a:r>
                      <a:endParaRPr b="1" dirty="0" sz="1800" lang="en-IN"/>
                    </a:p>
                  </a:txBody>
                  <a:tcPr marL="121940" marR="121940" marT="45723" marB="45723"/>
                </a:tc>
              </a:tr>
              <a:tr h="1064379">
                <a:tc>
                  <a:txBody>
                    <a:bodyPr/>
                    <a:p>
                      <a:pPr algn="ctr"/>
                      <a:r>
                        <a:rPr b="1" dirty="0" sz="1800" lang="en-US" smtClean="0"/>
                        <a:t>SUBJECT</a:t>
                      </a:r>
                      <a:endParaRPr b="1" dirty="0" sz="1800" lang="en-IN"/>
                    </a:p>
                  </a:txBody>
                  <a:tcPr marL="121940" marR="121940" marT="45723" marB="45723"/>
                </a:tc>
                <a:tc>
                  <a:txBody>
                    <a:bodyPr/>
                    <a:p>
                      <a:pPr algn="ctr"/>
                      <a:r>
                        <a:rPr dirty="0" sz="1800" lang="en-US" smtClean="0"/>
                        <a:t>BUSINESS</a:t>
                      </a:r>
                      <a:r>
                        <a:rPr baseline="0" dirty="0" sz="1800" lang="en-US" smtClean="0"/>
                        <a:t> LAW</a:t>
                      </a:r>
                      <a:r>
                        <a:rPr baseline="0" dirty="0" sz="1800" lang="en-US" smtClean="0"/>
                        <a:t>S</a:t>
                      </a:r>
                      <a:r>
                        <a:rPr baseline="0" dirty="0" sz="1800" lang="en-US" smtClean="0"/>
                        <a:t>-I</a:t>
                      </a:r>
                      <a:r>
                        <a:rPr baseline="0" dirty="0" sz="1800" lang="en-US" smtClean="0"/>
                        <a:t>I</a:t>
                      </a:r>
                      <a:endParaRPr dirty="0" sz="1800" lang="en-IN"/>
                    </a:p>
                  </a:txBody>
                  <a:tcPr marL="121940" marR="121940" marT="45723" marB="45723"/>
                </a:tc>
              </a:tr>
              <a:tr h="1013697">
                <a:tc>
                  <a:txBody>
                    <a:bodyPr/>
                    <a:p>
                      <a:pPr algn="ctr"/>
                      <a:r>
                        <a:rPr b="1" dirty="0" sz="1800" lang="en-US" smtClean="0"/>
                        <a:t>TOPIC</a:t>
                      </a:r>
                      <a:endParaRPr b="1" dirty="0" sz="1800" lang="en-IN"/>
                    </a:p>
                  </a:txBody>
                  <a:tcPr marL="121940" marR="121940" marT="45723" marB="45723"/>
                </a:tc>
                <a:tc>
                  <a:txBody>
                    <a:bodyPr/>
                    <a:p>
                      <a:pPr algn="ctr"/>
                      <a:r>
                        <a:rPr dirty="0" sz="1800" lang="en-IN" smtClean="0"/>
                        <a:t>DUTIES, POWERS</a:t>
                      </a:r>
                      <a:r>
                        <a:rPr baseline="0" dirty="0" sz="1800" lang="en-IN" smtClean="0"/>
                        <a:t> &amp; </a:t>
                      </a:r>
                      <a:r>
                        <a:rPr altLang="en-IN" baseline="0" dirty="0" sz="1800" lang="en-US" smtClean="0"/>
                        <a:t> </a:t>
                      </a:r>
                      <a:r>
                        <a:rPr altLang="en-IN" baseline="0" dirty="0" sz="1800" lang="en-US" smtClean="0"/>
                        <a:t>L</a:t>
                      </a:r>
                      <a:r>
                        <a:rPr altLang="en-IN" baseline="0" dirty="0" sz="1800" lang="en-US" smtClean="0"/>
                        <a:t>I</a:t>
                      </a:r>
                      <a:r>
                        <a:rPr altLang="en-IN" baseline="0" dirty="0" sz="1800" lang="en-US" smtClean="0"/>
                        <a:t>A</a:t>
                      </a:r>
                      <a:r>
                        <a:rPr altLang="en-IN" baseline="0" dirty="0" sz="1800" lang="en-US" smtClean="0"/>
                        <a:t>B</a:t>
                      </a:r>
                      <a:r>
                        <a:rPr altLang="en-IN" baseline="0" dirty="0" sz="1800" lang="en-US" smtClean="0"/>
                        <a:t>I</a:t>
                      </a:r>
                      <a:r>
                        <a:rPr altLang="en-IN" baseline="0" dirty="0" sz="1800" lang="en-US" smtClean="0"/>
                        <a:t>L</a:t>
                      </a:r>
                      <a:r>
                        <a:rPr altLang="en-IN" baseline="0" dirty="0" sz="1800" lang="en-US" smtClean="0"/>
                        <a:t>I</a:t>
                      </a:r>
                      <a:r>
                        <a:rPr altLang="en-IN" baseline="0" dirty="0" sz="1800" lang="en-US" smtClean="0"/>
                        <a:t>T</a:t>
                      </a:r>
                      <a:r>
                        <a:rPr altLang="en-IN" baseline="0" dirty="0" sz="1800" lang="en-US" smtClean="0"/>
                        <a:t>I</a:t>
                      </a:r>
                      <a:r>
                        <a:rPr altLang="en-IN" baseline="0" dirty="0" sz="1800" lang="en-US" smtClean="0"/>
                        <a:t>E</a:t>
                      </a:r>
                      <a:r>
                        <a:rPr altLang="en-IN" baseline="0" dirty="0" sz="1800" lang="en-US" smtClean="0"/>
                        <a:t>S</a:t>
                      </a:r>
                      <a:r>
                        <a:rPr baseline="0" dirty="0" sz="1800" lang="en-IN" smtClean="0"/>
                        <a:t> OF DIRECTORS</a:t>
                      </a:r>
                      <a:endParaRPr dirty="0" sz="1800" lang="en-IN"/>
                    </a:p>
                  </a:txBody>
                  <a:tcPr marL="121940" marR="121940" marT="45723" marB="45723"/>
                </a:tc>
              </a:tr>
              <a:tr h="1013697">
                <a:tc>
                  <a:txBody>
                    <a:bodyPr/>
                    <a:p>
                      <a:pPr algn="ctr"/>
                      <a:r>
                        <a:rPr b="1" dirty="0" sz="1800" lang="en-US" smtClean="0"/>
                        <a:t>DEPARTMENT</a:t>
                      </a:r>
                      <a:endParaRPr b="1" dirty="0" sz="1800" lang="en-IN"/>
                    </a:p>
                  </a:txBody>
                  <a:tcPr marL="121940" marR="121940" marT="45723" marB="45723"/>
                </a:tc>
                <a:tc>
                  <a:txBody>
                    <a:bodyPr/>
                    <a:p>
                      <a:pPr algn="ctr"/>
                      <a:r>
                        <a:rPr dirty="0" sz="1800" lang="en-US" smtClean="0"/>
                        <a:t>COMMERCE AND MANAGEMENT</a:t>
                      </a:r>
                      <a:endParaRPr dirty="0" sz="1800" lang="en-IN"/>
                    </a:p>
                  </a:txBody>
                  <a:tcPr marL="121940" marR="121940" marT="45723" marB="45723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OTHER POWERS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Power to appoint the first auditor of the company</a:t>
            </a:r>
          </a:p>
          <a:p>
            <a:pPr>
              <a:buNone/>
            </a:pPr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Power to make political contribution . </a:t>
            </a:r>
          </a:p>
          <a:p>
            <a:pPr>
              <a:buNone/>
            </a:pPr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Power to Appoint alternate directors . </a:t>
            </a:r>
          </a:p>
          <a:p>
            <a:pPr>
              <a:buNone/>
            </a:pPr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Power to appoint additional directors . </a:t>
            </a:r>
          </a:p>
          <a:p>
            <a:pPr>
              <a:buNone/>
            </a:pPr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Power to declare interim dividend .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1066800" y="2293841"/>
            <a:ext cx="10058400" cy="1371600"/>
          </a:xfrm>
        </p:spPr>
        <p:txBody>
          <a:bodyPr/>
          <a:p>
            <a:r>
              <a:rPr b="1" dirty="0" lang="en-US">
                <a:latin typeface="Arial Black" panose="020B0A04020102020204" pitchFamily="34" charset="0"/>
              </a:rPr>
              <a:t>  </a:t>
            </a:r>
            <a:r>
              <a:rPr b="1" dirty="0" lang="en-US" smtClean="0">
                <a:solidFill>
                  <a:srgbClr val="0070C0"/>
                </a:solidFill>
                <a:latin typeface="Arial Black" panose="020B0A04020102020204" pitchFamily="34" charset="0"/>
              </a:rPr>
              <a:t>THANK </a:t>
            </a:r>
            <a:r>
              <a:rPr b="1" dirty="0" lang="en-US">
                <a:solidFill>
                  <a:srgbClr val="0070C0"/>
                </a:solidFill>
                <a:latin typeface="Arial Black" panose="020B0A04020102020204" pitchFamily="34" charset="0"/>
              </a:rPr>
              <a:t>YOU</a:t>
            </a:r>
            <a:endParaRPr b="1" dirty="0" lang="en-IN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u="sng">
                <a:solidFill>
                  <a:srgbClr val="002060"/>
                </a:solidFill>
                <a:latin typeface="Bradley Hand ITC" panose="03070402050302030203" pitchFamily="66" charset="0"/>
              </a:rPr>
              <a:t>DUTIES OF DIRECTORS </a:t>
            </a:r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625" lnSpcReduction="20000"/>
          </a:bodyPr>
          <a:p>
            <a:pPr algn="just" indent="0" marL="0">
              <a:buNone/>
            </a:pPr>
            <a:r>
              <a:rPr b="1" dirty="0" sz="5100" lang="en-IN" u="sng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 Statutory duties </a:t>
            </a:r>
            <a:r>
              <a:rPr b="1" dirty="0" sz="5100" lang="en-IN" u="sng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b="1" dirty="0" sz="5100" lang="en-IN" u="sng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b="1" dirty="0" lang="en-US">
                <a:latin typeface="Cambria" panose="02040503050406030204" pitchFamily="18" charset="0"/>
                <a:ea typeface="Cambria" panose="02040503050406030204" pitchFamily="18" charset="0"/>
              </a:rPr>
              <a:t>1. Inspecting the prospectus ; 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it is the duty of the directors to ensure that every prospectus issues by </a:t>
            </a:r>
          </a:p>
          <a:p>
            <a:pPr algn="just" indent="0" marL="0">
              <a:buNone/>
            </a:pP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or on behalf of the company specifies the matters related to the company as defined in the provisions of the law </a:t>
            </a:r>
          </a:p>
          <a:p>
            <a:pPr algn="just" indent="0" marL="0">
              <a:buNone/>
            </a:pPr>
            <a:endParaRPr dirty="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lang="en-US">
                <a:latin typeface="Cambria" panose="02040503050406030204" pitchFamily="18" charset="0"/>
                <a:ea typeface="Cambria" panose="02040503050406030204" pitchFamily="18" charset="0"/>
              </a:rPr>
              <a:t>2. Signing the prospectus ; 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it is signed by every person named in the prospectus as a director or a </a:t>
            </a:r>
          </a:p>
          <a:p>
            <a:pPr algn="just" indent="0" marL="0">
              <a:buNone/>
            </a:pP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proposed director of the company .</a:t>
            </a:r>
          </a:p>
          <a:p>
            <a:pPr algn="just" indent="0" marL="0">
              <a:buNone/>
            </a:pPr>
            <a:endParaRPr dirty="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lang="en-US">
                <a:latin typeface="Cambria" panose="02040503050406030204" pitchFamily="18" charset="0"/>
                <a:ea typeface="Cambria" panose="02040503050406030204" pitchFamily="18" charset="0"/>
              </a:rPr>
              <a:t>3. Presenting the annual statement ; 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the directors of the company must send the company’s annual statement , under their signature , to the registrar of the companies </a:t>
            </a:r>
          </a:p>
          <a:p>
            <a:pPr algn="just"/>
            <a:endParaRPr dirty="0" lang="en-US"/>
          </a:p>
          <a:p>
            <a:pPr algn="just"/>
            <a:r>
              <a:rPr b="1" dirty="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Convening of the general meeting ; </a:t>
            </a:r>
            <a:r>
              <a:rPr dirty="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Every company must hold an annual general meeting </a:t>
            </a:r>
            <a:r>
              <a:rPr dirty="0" lang="en-US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dirty="0" lang="en-US"/>
              <a:t/>
            </a:r>
            <a:br>
              <a:rPr dirty="0" lang="en-US"/>
            </a:br>
            <a:endParaRPr dirty="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1"/>
          <p:cNvSpPr/>
          <p:nvPr/>
        </p:nvSpPr>
        <p:spPr>
          <a:xfrm>
            <a:off x="621436" y="373224"/>
            <a:ext cx="11060491" cy="6187440"/>
          </a:xfrm>
          <a:prstGeom prst="rect"/>
        </p:spPr>
        <p:txBody>
          <a:bodyPr wrap="square">
            <a:spAutoFit/>
          </a:bodyPr>
          <a:p>
            <a:pPr algn="just">
              <a:spcBef>
                <a:spcPts val="456"/>
              </a:spcBef>
            </a:pPr>
            <a:r>
              <a:rPr dirty="0" sz="14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Declaring and paying dividend ; </a:t>
            </a: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the duty of the directors of a company to declare and pay the </a:t>
            </a:r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dividend to the company’s shareholders .</a:t>
            </a:r>
          </a:p>
          <a:p>
            <a:pPr algn="just">
              <a:spcBef>
                <a:spcPts val="480"/>
              </a:spcBef>
            </a:pPr>
            <a:endParaRPr dirty="0" sz="2000" lang="en-US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6. Convening the extraordinary general meeting ; </a:t>
            </a: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board of directors shall , on the requisition of </a:t>
            </a:r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such number of members of the company as is specified , forthwith duly proceed to call an extra ordinary general meeting of the company . </a:t>
            </a:r>
          </a:p>
          <a:p>
            <a:pPr algn="just">
              <a:spcBef>
                <a:spcPts val="480"/>
              </a:spcBef>
            </a:pPr>
            <a:endParaRPr dirty="0" sz="2000" lang="en-US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b="1"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7. Presenting the annual accounts ; </a:t>
            </a: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the duty of the director to present the balance sheet and p/L </a:t>
            </a:r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account at every general meeting of the company .</a:t>
            </a:r>
          </a:p>
          <a:p>
            <a:pPr algn="just">
              <a:spcBef>
                <a:spcPts val="480"/>
              </a:spcBef>
            </a:pPr>
            <a:endParaRPr dirty="0" sz="2000" lang="en-US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8. Declaring solvency ; </a:t>
            </a: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where it is proposed to wind up a company voluntarily , its directors may make </a:t>
            </a:r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480"/>
              </a:spcBef>
            </a:pPr>
            <a:r>
              <a:rPr dirty="0" sz="2000" lang="en-US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declaration , that the company will be able to pay its debts in full.</a:t>
            </a:r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dirty="0" sz="2000" lang="en-US"/>
              <a:t/>
            </a:r>
            <a:br>
              <a:rPr dirty="0" sz="2000" lang="en-US"/>
            </a:br>
            <a:endParaRPr dirty="0" sz="2000"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600" lang="en-IN">
                <a:solidFill>
                  <a:srgbClr val="002060"/>
                </a:solidFill>
                <a:latin typeface="Bradley Hand ITC" panose="03070402050302030203" pitchFamily="66" charset="0"/>
              </a:rPr>
              <a:t>B.GENERAL DUTIES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dirty="0" sz="1400" lang="en-US">
                <a:latin typeface="Cambria" panose="02040503050406030204" pitchFamily="18" charset="0"/>
                <a:ea typeface="Cambria" panose="02040503050406030204" pitchFamily="18" charset="0"/>
              </a:rPr>
              <a:t>•</a:t>
            </a:r>
            <a:r>
              <a:rPr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 They must work in good faith for the company’s profit . the directors have a fiduciary relationship with the company and, as such , they must not act in a good manner which is in their personal interest but not in the interest of the company . </a:t>
            </a:r>
          </a:p>
          <a:p>
            <a:pPr algn="just"/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• They must not try to be over clever , and must function within the limit of normal human intelligence . </a:t>
            </a:r>
          </a:p>
          <a:p>
            <a:pPr algn="just"/>
            <a:endParaRPr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• They must not neglect their duties , and must attends the meetings of the board if they are physically fit . </a:t>
            </a:r>
          </a:p>
          <a:p>
            <a:pPr algn="just" indent="0" marL="0">
              <a:buNone/>
            </a:pPr>
            <a:r>
              <a:rPr dirty="0" sz="2000" lang="en-US"/>
              <a:t/>
            </a:r>
            <a:br>
              <a:rPr dirty="0" sz="2000" lang="en-US"/>
            </a:br>
            <a:endParaRPr dirty="0" sz="200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200" lang="en-IN" u="sng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LIABLITIES OF DIRECTORS</a:t>
            </a:r>
          </a:p>
        </p:txBody>
      </p:sp>
      <p:sp>
        <p:nvSpPr>
          <p:cNvPr id="1048607" name="Content Placeholder 2"/>
          <p:cNvSpPr>
            <a:spLocks noGrp="1"/>
          </p:cNvSpPr>
          <p:nvPr>
            <p:ph sz="half" idx="1"/>
          </p:nvPr>
        </p:nvSpPr>
        <p:spPr>
          <a:xfrm>
            <a:off x="812799" y="1380932"/>
            <a:ext cx="11093061" cy="4745238"/>
          </a:xfrm>
        </p:spPr>
        <p:txBody>
          <a:bodyPr>
            <a:noAutofit/>
          </a:bodyPr>
          <a:p>
            <a:pPr indent="0" marL="0">
              <a:buNone/>
            </a:pPr>
            <a:r>
              <a:rPr b="1" dirty="0" i="1" lang="en-US" u="sng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Liabilities towards company . </a:t>
            </a:r>
          </a:p>
          <a:p>
            <a:pPr indent="0" marL="0">
              <a:buNone/>
            </a:pPr>
            <a:endParaRPr dirty="0" i="1" lang="en-US" u="sng">
              <a:solidFill>
                <a:schemeClr val="accent4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lang="en-US">
                <a:latin typeface="Cambria" panose="02040503050406030204" pitchFamily="18" charset="0"/>
                <a:ea typeface="Cambria" panose="02040503050406030204" pitchFamily="18" charset="0"/>
              </a:rPr>
              <a:t>Liability for ultra vires Acts ; 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in case any director acts beyond the scope of his authority , he shall be liable to the company . </a:t>
            </a:r>
          </a:p>
          <a:p>
            <a:r>
              <a:rPr b="1" dirty="0" lang="en-US" smtClean="0">
                <a:latin typeface="Cambria" panose="02040503050406030204" pitchFamily="18" charset="0"/>
                <a:ea typeface="Cambria" panose="02040503050406030204" pitchFamily="18" charset="0"/>
              </a:rPr>
              <a:t>Liability </a:t>
            </a:r>
            <a:r>
              <a:rPr b="1" dirty="0" lang="en-US">
                <a:latin typeface="Cambria" panose="02040503050406030204" pitchFamily="18" charset="0"/>
                <a:ea typeface="Cambria" panose="02040503050406030204" pitchFamily="18" charset="0"/>
              </a:rPr>
              <a:t>for negligence ; 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in case a director is guilty of negligence , and the company is put to a loss because of that , he shall be liable for making good the loss suffered by the company . </a:t>
            </a:r>
          </a:p>
        </p:txBody>
      </p:sp>
      <p:sp>
        <p:nvSpPr>
          <p:cNvPr id="1048608" name="Content Placeholder 4"/>
          <p:cNvSpPr>
            <a:spLocks noGrp="1"/>
          </p:cNvSpPr>
          <p:nvPr>
            <p:ph sz="half" idx="2"/>
          </p:nvPr>
        </p:nvSpPr>
        <p:spPr>
          <a:xfrm>
            <a:off x="14537094" y="4758612"/>
            <a:ext cx="906106" cy="1367557"/>
          </a:xfrm>
        </p:spPr>
        <p:txBody>
          <a:bodyPr/>
          <a:p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200" i="1" lang="en-IN" u="sng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Liabilities towards outsiders</a:t>
            </a:r>
            <a:endParaRPr dirty="0" sz="3200" i="1" lang="en-IN" u="sng">
              <a:solidFill>
                <a:schemeClr val="accent4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812799" y="1660849"/>
            <a:ext cx="11093061" cy="4465320"/>
          </a:xfrm>
        </p:spPr>
        <p:txBody>
          <a:bodyPr>
            <a:normAutofit/>
          </a:bodyPr>
          <a:p>
            <a:r>
              <a:rPr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• </a:t>
            </a:r>
            <a:r>
              <a:rPr b="1"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Liability for ultra vires Acts ; </a:t>
            </a:r>
            <a:r>
              <a:rPr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In case the directors act beyond the scope of their authority , and pretend to outsiders that they are acting within the limit of the authority , they shall be liable to the outsiders for their actions . </a:t>
            </a:r>
          </a:p>
          <a:p>
            <a:r>
              <a:rPr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• </a:t>
            </a:r>
            <a:r>
              <a:rPr b="1"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Liability as Agents ; </a:t>
            </a:r>
            <a:r>
              <a:rPr dirty="0" sz="2400" lang="en-US">
                <a:latin typeface="Cambria" panose="02040503050406030204" pitchFamily="18" charset="0"/>
                <a:ea typeface="Cambria" panose="02040503050406030204" pitchFamily="18" charset="0"/>
              </a:rPr>
              <a:t>A company’s directors are its agents . in case they act beyond the scope of their rights as agents of the company , they shall be personally for their acts . </a:t>
            </a:r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12670971" y="1623527"/>
            <a:ext cx="2772229" cy="1716832"/>
          </a:xfrm>
        </p:spPr>
        <p:txBody>
          <a:bodyPr>
            <a:normAutofit/>
          </a:bodyPr>
          <a:p>
            <a:endParaRPr dirty="0"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Continued….</a:t>
            </a:r>
            <a:endParaRPr dirty="0" lang="en-US"/>
          </a:p>
        </p:txBody>
      </p:sp>
      <p:sp>
        <p:nvSpPr>
          <p:cNvPr id="1048613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/>
            <a:r>
              <a:rPr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</a:t>
            </a:r>
            <a:r>
              <a:rPr b="1"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Liability in relation to allotments ; </a:t>
            </a:r>
            <a:r>
              <a:rPr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According to section 39 , if no shares are allotted on the expiry of one hundred and twenty days after the first issue of the prospectus , all moneys received from the applicants of shares shall be forthwith repaid to them . </a:t>
            </a:r>
          </a:p>
          <a:p>
            <a:pPr algn="just"/>
            <a:r>
              <a:rPr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• </a:t>
            </a:r>
            <a:r>
              <a:rPr b="1"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Liability for not getting approval from stock exchange ; </a:t>
            </a:r>
            <a:r>
              <a:rPr dirty="0" sz="28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In case the permission is not granted by the stock exchange any allotment made to the applicants shall be void , and the directors must return the application money forthwith .</a:t>
            </a:r>
            <a:endParaRPr dirty="0" sz="2800" lang="en-IN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dirty="0" sz="2800" lang="en-IN" smtClean="0"/>
          </a:p>
          <a:p>
            <a:pPr algn="just"/>
            <a:endParaRPr dirty="0" sz="28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sz="3600" i="1" lang="en-US" u="sng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b="1" dirty="0" sz="3600" i="1" lang="en-US" u="sng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b="1" dirty="0" sz="3600" i="1" lang="en-US" u="sng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b="1" dirty="0" sz="3600" i="1" lang="en-US" u="sng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b="1" dirty="0" sz="3600" i="1" lang="en-US" u="sng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3. Criminal liability of the Directors </a:t>
            </a:r>
            <a:r>
              <a:rPr dirty="0" lang="en-US"/>
              <a:t/>
            </a:r>
            <a:br>
              <a:rPr dirty="0" lang="en-US"/>
            </a:br>
            <a:r>
              <a:rPr dirty="0" lang="en-US"/>
              <a:t/>
            </a:r>
            <a:br>
              <a:rPr dirty="0" lang="en-US"/>
            </a:br>
            <a:endParaRPr dirty="0" lang="en-IN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932158" y="1669006"/>
            <a:ext cx="9424821" cy="4582504"/>
          </a:xfrm>
        </p:spPr>
        <p:txBody>
          <a:bodyPr>
            <a:noAutofit/>
          </a:bodyPr>
          <a:p>
            <a:pPr algn="just"/>
            <a:r>
              <a:rPr b="1" dirty="0" sz="2000" lang="en-US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b="1"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If case there is a mis-statement in the company’s prospectus , every director who is responsible for issue of such prospectus shall be liable under section 447 . </a:t>
            </a:r>
          </a:p>
          <a:p>
            <a:pPr algn="just"/>
            <a:endParaRPr b="1"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b="1"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• Any director guilty of knowingly or recklessly making any statement , promise or forecast which is false , deceptive or misleading , or dishonestly concealing any material facts , shall be liable for action under section 447 . </a:t>
            </a:r>
          </a:p>
          <a:p>
            <a:pPr algn="just"/>
            <a:endParaRPr b="1" dirty="0" sz="2000"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b="1" dirty="0" sz="2000" lang="en-US">
                <a:latin typeface="Cambria" panose="02040503050406030204" pitchFamily="18" charset="0"/>
                <a:ea typeface="Cambria" panose="02040503050406030204" pitchFamily="18" charset="0"/>
              </a:rPr>
              <a:t>• In case a director does not deposit the moneys received from the applicants for the company’s shares , he shall be punishable for a term which may extend to one year or with fine which shall not be less than Rs 50000 but which may extend to 3 lakh Rs or with both .</a:t>
            </a:r>
          </a:p>
          <a:p>
            <a:pPr algn="just" indent="0" marL="0">
              <a:buNone/>
            </a:pPr>
            <a:r>
              <a:rPr dirty="0" sz="2000" lang="en-US"/>
              <a:t/>
            </a:r>
            <a:br>
              <a:rPr dirty="0" sz="2000" lang="en-US"/>
            </a:br>
            <a:endParaRPr dirty="0" sz="200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2800" i="1" lang="en-US" u="sng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C. POWERS OF THE DIRECTORS </a:t>
            </a:r>
            <a:endParaRPr b="1" dirty="0" sz="2800" i="1" lang="en-IN" u="sng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323" lnSpcReduction="20000"/>
          </a:bodyPr>
          <a:p>
            <a:pPr algn="just"/>
            <a:r>
              <a:rPr b="1" dirty="0" sz="3100" lang="en-IN" u="sng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Statutory powers 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The power to make call on shares in respect of unpaid money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The power to authorize lack of shares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The power to issue debentures , whether in or outside </a:t>
            </a:r>
            <a:r>
              <a:rPr dirty="0" lang="en-US" err="1">
                <a:latin typeface="Cambria" panose="02040503050406030204" pitchFamily="18" charset="0"/>
                <a:ea typeface="Cambria" panose="02040503050406030204" pitchFamily="18" charset="0"/>
              </a:rPr>
              <a:t>india</a:t>
            </a:r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The power to invest in funds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Power to make call on shares in respect of unpaid money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The power to invest in funds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Power to authorize lack of shares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Power to borrow money on debentures . </a:t>
            </a:r>
          </a:p>
          <a:p>
            <a:pPr algn="just"/>
            <a:r>
              <a:rPr dirty="0" lang="en-US">
                <a:latin typeface="Cambria" panose="02040503050406030204" pitchFamily="18" charset="0"/>
                <a:ea typeface="Cambria" panose="02040503050406030204" pitchFamily="18" charset="0"/>
              </a:rPr>
              <a:t>• Power to make loans or give guarantee in respect of loans .</a:t>
            </a:r>
          </a:p>
          <a:p>
            <a:pPr algn="just" indent="0" marL="0">
              <a:buNone/>
            </a:pPr>
            <a:r>
              <a:rPr dirty="0" lang="en-US"/>
              <a:t/>
            </a:r>
            <a:br>
              <a:rPr dirty="0" lang="en-US"/>
            </a:br>
            <a:endParaRPr dirty="0"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2020-03-30T14:27:46Z</dcterms:created>
  <dcterms:modified xsi:type="dcterms:W3CDTF">2020-04-03T11:34:35Z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