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9" r:id="rId16"/>
    <p:sldId id="270"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01" d="100"/>
          <a:sy n="101" d="100"/>
        </p:scale>
        <p:origin x="402"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A7DCD9-9EC3-4468-949F-79FC829CAFAE}"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2746231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A7DCD9-9EC3-4468-949F-79FC829CAFAE}"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55206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A7DCD9-9EC3-4468-949F-79FC829CAFAE}"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245758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A7DCD9-9EC3-4468-949F-79FC829CAFAE}"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1324517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A7DCD9-9EC3-4468-949F-79FC829CAFAE}"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2807574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A7DCD9-9EC3-4468-949F-79FC829CAFAE}"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351258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A7DCD9-9EC3-4468-949F-79FC829CAFAE}"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79561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A7DCD9-9EC3-4468-949F-79FC829CAFAE}"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254014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7DCD9-9EC3-4468-949F-79FC829CAFAE}"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358104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A7DCD9-9EC3-4468-949F-79FC829CAFAE}"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376526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A7DCD9-9EC3-4468-949F-79FC829CAFAE}"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FA9967-38B8-4714-84B0-674B74A53D17}" type="slidenum">
              <a:rPr lang="en-US" smtClean="0"/>
              <a:t>‹#›</a:t>
            </a:fld>
            <a:endParaRPr lang="en-US"/>
          </a:p>
        </p:txBody>
      </p:sp>
    </p:spTree>
    <p:extLst>
      <p:ext uri="{BB962C8B-B14F-4D97-AF65-F5344CB8AC3E}">
        <p14:creationId xmlns:p14="http://schemas.microsoft.com/office/powerpoint/2010/main" val="256736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7DCD9-9EC3-4468-949F-79FC829CAFAE}" type="datetimeFigureOut">
              <a:rPr lang="en-US" smtClean="0"/>
              <a:t>4/17/2020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A9967-38B8-4714-84B0-674B74A53D17}" type="slidenum">
              <a:rPr lang="en-US" smtClean="0"/>
              <a:t>‹#›</a:t>
            </a:fld>
            <a:endParaRPr lang="en-US"/>
          </a:p>
        </p:txBody>
      </p:sp>
    </p:spTree>
    <p:extLst>
      <p:ext uri="{BB962C8B-B14F-4D97-AF65-F5344CB8AC3E}">
        <p14:creationId xmlns:p14="http://schemas.microsoft.com/office/powerpoint/2010/main" val="17723962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A174F-1325-4774-BE50-2CF793D09301}"/>
              </a:ext>
            </a:extLst>
          </p:cNvPr>
          <p:cNvSpPr>
            <a:spLocks noGrp="1"/>
          </p:cNvSpPr>
          <p:nvPr>
            <p:ph type="ctrTitle"/>
          </p:nvPr>
        </p:nvSpPr>
        <p:spPr>
          <a:xfrm>
            <a:off x="555477" y="589660"/>
            <a:ext cx="11853015" cy="6110243"/>
          </a:xfrm>
        </p:spPr>
        <p:txBody>
          <a:bodyPr>
            <a:noAutofit/>
          </a:bodyPr>
          <a:lstStyle/>
          <a:p>
            <a:pPr algn="l"/>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CLASS  : BBA - III  ( VI SEMESTER)</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SUBJECT : PRINCIPLES OF INSURANCE</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                   </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TOPIC : CLAIM SETTLEMENT IN LIFE INSURANCE</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US" sz="3200" b="1" dirty="0">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PREPARED BY – Ms. KARUNA SACHDEVA</a:t>
            </a:r>
            <a:br>
              <a:rPr lang="en-US" sz="3200" b="1" dirty="0">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US" sz="3200" b="1" dirty="0">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                                  (ASSISTANT PROFESSOR)</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                         </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DEPARTMENT OF COMMERCE AND MANAGEMENT</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I.B. (PG) COLLEGE , PANIPAT </a:t>
            </a:r>
            <a:br>
              <a:rPr lang="en-IN" sz="32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4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(AFFILIATED TO KURUKSHETRA</a:t>
            </a:r>
            <a:br>
              <a:rPr lang="en-IN" sz="24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r>
              <a:rPr lang="en-IN" sz="24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t> UNIVERSITY, KURUKSHETRA)</a:t>
            </a:r>
            <a:br>
              <a:rPr lang="en-IN" sz="2400" b="1" dirty="0">
                <a:solidFill>
                  <a:sysClr val="windowText" lastClr="000000"/>
                </a:solidFill>
                <a:effectLst>
                  <a:outerShdw blurRad="38100" dist="25400" dir="5400000" algn="tl" rotWithShape="0">
                    <a:srgbClr val="000000">
                      <a:alpha val="43000"/>
                    </a:srgbClr>
                  </a:outerShdw>
                </a:effectLst>
                <a:latin typeface="Eras Bold ITC" panose="020B0907030504020204" pitchFamily="34" charset="0"/>
                <a:cs typeface="Aharoni" panose="020B0604020202020204" pitchFamily="2" charset="-79"/>
              </a:rPr>
            </a:br>
            <a:endParaRPr lang="en-US" sz="2400" dirty="0"/>
          </a:p>
        </p:txBody>
      </p:sp>
    </p:spTree>
    <p:extLst>
      <p:ext uri="{BB962C8B-B14F-4D97-AF65-F5344CB8AC3E}">
        <p14:creationId xmlns:p14="http://schemas.microsoft.com/office/powerpoint/2010/main" val="1753623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A3B5C-9C34-400A-9518-7986D5EF70D7}"/>
              </a:ext>
            </a:extLst>
          </p:cNvPr>
          <p:cNvSpPr>
            <a:spLocks noGrp="1"/>
          </p:cNvSpPr>
          <p:nvPr>
            <p:ph type="title"/>
          </p:nvPr>
        </p:nvSpPr>
        <p:spPr>
          <a:xfrm>
            <a:off x="1017662" y="172886"/>
            <a:ext cx="2322250" cy="709073"/>
          </a:xfrm>
        </p:spPr>
        <p:txBody>
          <a:bodyPr/>
          <a:lstStyle/>
          <a:p>
            <a:r>
              <a:rPr lang="en-US" sz="3200" b="1" dirty="0">
                <a:latin typeface="+mn-lt"/>
              </a:rPr>
              <a:t>CONTINUED</a:t>
            </a:r>
          </a:p>
        </p:txBody>
      </p:sp>
      <p:sp>
        <p:nvSpPr>
          <p:cNvPr id="3" name="Content Placeholder 2">
            <a:extLst>
              <a:ext uri="{FF2B5EF4-FFF2-40B4-BE49-F238E27FC236}">
                <a16:creationId xmlns:a16="http://schemas.microsoft.com/office/drawing/2014/main" id="{F7D6FEE9-1028-4438-B4D0-D6171934B939}"/>
              </a:ext>
            </a:extLst>
          </p:cNvPr>
          <p:cNvSpPr>
            <a:spLocks noGrp="1"/>
          </p:cNvSpPr>
          <p:nvPr>
            <p:ph idx="1"/>
          </p:nvPr>
        </p:nvSpPr>
        <p:spPr>
          <a:xfrm>
            <a:off x="838200" y="881959"/>
            <a:ext cx="10809718" cy="5416291"/>
          </a:xfrm>
        </p:spPr>
        <p:txBody>
          <a:bodyPr>
            <a:noAutofit/>
          </a:bodyPr>
          <a:lstStyle/>
          <a:p>
            <a:pPr marL="0" indent="0">
              <a:buNone/>
            </a:pPr>
            <a:r>
              <a:rPr lang="en-US" sz="3200" b="1" dirty="0"/>
              <a:t>(2) Submission of proof of death : </a:t>
            </a:r>
            <a:r>
              <a:rPr lang="en-US" sz="3200" dirty="0"/>
              <a:t>Along with the certificate by municipal death registry some other certificates are also given. It includes : </a:t>
            </a:r>
          </a:p>
          <a:p>
            <a:pPr>
              <a:buFont typeface="Wingdings" panose="05000000000000000000" pitchFamily="2" charset="2"/>
              <a:buChar char="v"/>
            </a:pPr>
            <a:r>
              <a:rPr lang="en-US" sz="3200" dirty="0"/>
              <a:t>An intimation of death by the nominee or a near relative. </a:t>
            </a:r>
          </a:p>
          <a:p>
            <a:pPr>
              <a:buFont typeface="Wingdings" panose="05000000000000000000" pitchFamily="2" charset="2"/>
              <a:buChar char="v"/>
            </a:pPr>
            <a:r>
              <a:rPr lang="en-US" sz="3200" dirty="0"/>
              <a:t>Doctor’s certificate who attended the deceased during his last     illness. </a:t>
            </a:r>
          </a:p>
          <a:p>
            <a:pPr>
              <a:buFont typeface="Wingdings" panose="05000000000000000000" pitchFamily="2" charset="2"/>
              <a:buChar char="v"/>
            </a:pPr>
            <a:r>
              <a:rPr lang="en-US" sz="3200" dirty="0"/>
              <a:t>Identity certificate from a reputable person who saw the body of the deceased life assured. </a:t>
            </a:r>
          </a:p>
          <a:p>
            <a:pPr>
              <a:buFont typeface="Wingdings" panose="05000000000000000000" pitchFamily="2" charset="2"/>
              <a:buChar char="v"/>
            </a:pPr>
            <a:r>
              <a:rPr lang="en-US" sz="3200" dirty="0"/>
              <a:t>Certificate of cremation or burial from a reputable person who attended the funeral. </a:t>
            </a:r>
          </a:p>
          <a:p>
            <a:pPr>
              <a:buFont typeface="Wingdings" panose="05000000000000000000" pitchFamily="2" charset="2"/>
              <a:buChar char="v"/>
            </a:pPr>
            <a:r>
              <a:rPr lang="en-US" sz="3200" dirty="0"/>
              <a:t>An employer certificate if the policyholder was in employment at the time of death.</a:t>
            </a:r>
          </a:p>
        </p:txBody>
      </p:sp>
    </p:spTree>
    <p:extLst>
      <p:ext uri="{BB962C8B-B14F-4D97-AF65-F5344CB8AC3E}">
        <p14:creationId xmlns:p14="http://schemas.microsoft.com/office/powerpoint/2010/main" val="1207831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9F58-BC6D-4949-8FB4-F239A6B35CEE}"/>
              </a:ext>
            </a:extLst>
          </p:cNvPr>
          <p:cNvSpPr>
            <a:spLocks noGrp="1"/>
          </p:cNvSpPr>
          <p:nvPr>
            <p:ph type="ctrTitle"/>
          </p:nvPr>
        </p:nvSpPr>
        <p:spPr>
          <a:xfrm>
            <a:off x="999249" y="302714"/>
            <a:ext cx="2772792" cy="653171"/>
          </a:xfrm>
        </p:spPr>
        <p:txBody>
          <a:bodyPr/>
          <a:lstStyle/>
          <a:p>
            <a:r>
              <a:rPr lang="en-US" sz="3200" b="1" dirty="0">
                <a:latin typeface="+mn-lt"/>
              </a:rPr>
              <a:t>CONTINUED</a:t>
            </a:r>
          </a:p>
        </p:txBody>
      </p:sp>
      <p:sp>
        <p:nvSpPr>
          <p:cNvPr id="3" name="Subtitle 2">
            <a:extLst>
              <a:ext uri="{FF2B5EF4-FFF2-40B4-BE49-F238E27FC236}">
                <a16:creationId xmlns:a16="http://schemas.microsoft.com/office/drawing/2014/main" id="{57F6BDB0-3263-4DCB-AB94-47D48B594614}"/>
              </a:ext>
            </a:extLst>
          </p:cNvPr>
          <p:cNvSpPr>
            <a:spLocks noGrp="1"/>
          </p:cNvSpPr>
          <p:nvPr>
            <p:ph type="subTitle" idx="1"/>
          </p:nvPr>
        </p:nvSpPr>
        <p:spPr>
          <a:xfrm>
            <a:off x="982462" y="1260629"/>
            <a:ext cx="10434221" cy="4882719"/>
          </a:xfrm>
        </p:spPr>
        <p:txBody>
          <a:bodyPr>
            <a:normAutofit/>
          </a:bodyPr>
          <a:lstStyle/>
          <a:p>
            <a:pPr algn="l"/>
            <a:r>
              <a:rPr lang="en-US" sz="3200" b="1" dirty="0"/>
              <a:t>(3) Submission of proof of age</a:t>
            </a:r>
            <a:r>
              <a:rPr lang="en-US" sz="3200" dirty="0"/>
              <a:t>: The following documents are to be submitted as valid age proof  :</a:t>
            </a:r>
          </a:p>
          <a:p>
            <a:pPr marL="457200" indent="-457200" algn="l">
              <a:buFont typeface="Wingdings" panose="05000000000000000000" pitchFamily="2" charset="2"/>
              <a:buChar char="v"/>
            </a:pPr>
            <a:r>
              <a:rPr lang="en-US" sz="3200" dirty="0"/>
              <a:t>Horoscope of the assured ,</a:t>
            </a:r>
          </a:p>
          <a:p>
            <a:pPr marL="457200" indent="-457200" algn="l">
              <a:buFont typeface="Wingdings" panose="05000000000000000000" pitchFamily="2" charset="2"/>
              <a:buChar char="v"/>
            </a:pPr>
            <a:r>
              <a:rPr lang="en-US" sz="3200" dirty="0"/>
              <a:t>Certificate relating to the baptism ceremony among Christians ,</a:t>
            </a:r>
          </a:p>
          <a:p>
            <a:pPr marL="457200" indent="-457200" algn="l">
              <a:buFont typeface="Wingdings" panose="05000000000000000000" pitchFamily="2" charset="2"/>
              <a:buChar char="v"/>
            </a:pPr>
            <a:r>
              <a:rPr lang="en-US" sz="3200" dirty="0"/>
              <a:t>Birth certificate from the Municipal Corporation ,</a:t>
            </a:r>
          </a:p>
          <a:p>
            <a:pPr marL="457200" indent="-457200" algn="l">
              <a:buFont typeface="Wingdings" panose="05000000000000000000" pitchFamily="2" charset="2"/>
              <a:buChar char="v"/>
            </a:pPr>
            <a:r>
              <a:rPr lang="en-US" sz="3200" dirty="0"/>
              <a:t> High School Certificate,</a:t>
            </a:r>
          </a:p>
          <a:p>
            <a:pPr marL="457200" indent="-457200" algn="l">
              <a:buFont typeface="Wingdings" panose="05000000000000000000" pitchFamily="2" charset="2"/>
              <a:buChar char="v"/>
            </a:pPr>
            <a:r>
              <a:rPr lang="en-US" sz="3200" dirty="0"/>
              <a:t> Service book.</a:t>
            </a:r>
          </a:p>
          <a:p>
            <a:pPr algn="l"/>
            <a:endParaRPr lang="en-US" sz="3200" dirty="0"/>
          </a:p>
          <a:p>
            <a:pPr algn="l"/>
            <a:endParaRPr lang="en-US" sz="3200" dirty="0"/>
          </a:p>
        </p:txBody>
      </p:sp>
    </p:spTree>
    <p:extLst>
      <p:ext uri="{BB962C8B-B14F-4D97-AF65-F5344CB8AC3E}">
        <p14:creationId xmlns:p14="http://schemas.microsoft.com/office/powerpoint/2010/main" val="3356668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214ED-0EE7-40CE-929D-694AB4F6FAE4}"/>
              </a:ext>
            </a:extLst>
          </p:cNvPr>
          <p:cNvSpPr>
            <a:spLocks noGrp="1"/>
          </p:cNvSpPr>
          <p:nvPr>
            <p:ph type="ctrTitle"/>
          </p:nvPr>
        </p:nvSpPr>
        <p:spPr>
          <a:xfrm>
            <a:off x="941033" y="483171"/>
            <a:ext cx="2536054" cy="662049"/>
          </a:xfrm>
        </p:spPr>
        <p:txBody>
          <a:bodyPr/>
          <a:lstStyle/>
          <a:p>
            <a:r>
              <a:rPr lang="en-US" sz="3200" b="1" dirty="0">
                <a:latin typeface="+mn-lt"/>
              </a:rPr>
              <a:t>CONTINUED</a:t>
            </a:r>
          </a:p>
        </p:txBody>
      </p:sp>
      <p:sp>
        <p:nvSpPr>
          <p:cNvPr id="3" name="Subtitle 2">
            <a:extLst>
              <a:ext uri="{FF2B5EF4-FFF2-40B4-BE49-F238E27FC236}">
                <a16:creationId xmlns:a16="http://schemas.microsoft.com/office/drawing/2014/main" id="{F097062B-6446-40B9-BFB7-643E128C78F2}"/>
              </a:ext>
            </a:extLst>
          </p:cNvPr>
          <p:cNvSpPr>
            <a:spLocks noGrp="1"/>
          </p:cNvSpPr>
          <p:nvPr>
            <p:ph type="subTitle" idx="1"/>
          </p:nvPr>
        </p:nvSpPr>
        <p:spPr>
          <a:xfrm>
            <a:off x="1179250" y="1269837"/>
            <a:ext cx="9833499" cy="4509857"/>
          </a:xfrm>
        </p:spPr>
        <p:txBody>
          <a:bodyPr>
            <a:normAutofit/>
          </a:bodyPr>
          <a:lstStyle/>
          <a:p>
            <a:pPr algn="l"/>
            <a:r>
              <a:rPr lang="en-US" sz="3200" b="1" dirty="0"/>
              <a:t>(4) Certificate of ownership : </a:t>
            </a:r>
            <a:r>
              <a:rPr lang="en-US" sz="3200" dirty="0"/>
              <a:t>If the policy has been assigned validly or if there is a valid nomination in the policy document, no further proof of title to the policy money is necessary. In other cases, the satisfactory evidence of title to the estate of the deceased is required from competent court of law. e.g. </a:t>
            </a:r>
          </a:p>
          <a:p>
            <a:pPr marL="457200" indent="-457200" algn="l">
              <a:buFont typeface="Wingdings" panose="05000000000000000000" pitchFamily="2" charset="2"/>
              <a:buChar char="v"/>
            </a:pPr>
            <a:r>
              <a:rPr lang="en-US" sz="3200" dirty="0"/>
              <a:t> A letter of the probate ;</a:t>
            </a:r>
          </a:p>
          <a:p>
            <a:pPr marL="457200" indent="-457200" algn="l">
              <a:buFont typeface="Wingdings" panose="05000000000000000000" pitchFamily="2" charset="2"/>
              <a:buChar char="v"/>
            </a:pPr>
            <a:r>
              <a:rPr lang="en-US" sz="3200" dirty="0"/>
              <a:t> A succession certificate;</a:t>
            </a:r>
          </a:p>
          <a:p>
            <a:pPr marL="457200" indent="-457200" algn="l">
              <a:buFont typeface="Wingdings" panose="05000000000000000000" pitchFamily="2" charset="2"/>
              <a:buChar char="v"/>
            </a:pPr>
            <a:r>
              <a:rPr lang="en-US" sz="3200" dirty="0"/>
              <a:t>A registered will .</a:t>
            </a:r>
          </a:p>
        </p:txBody>
      </p:sp>
    </p:spTree>
    <p:extLst>
      <p:ext uri="{BB962C8B-B14F-4D97-AF65-F5344CB8AC3E}">
        <p14:creationId xmlns:p14="http://schemas.microsoft.com/office/powerpoint/2010/main" val="3968393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E40F-1BC3-4821-A68C-7285EB848D99}"/>
              </a:ext>
            </a:extLst>
          </p:cNvPr>
          <p:cNvSpPr>
            <a:spLocks noGrp="1"/>
          </p:cNvSpPr>
          <p:nvPr>
            <p:ph type="ctrTitle"/>
          </p:nvPr>
        </p:nvSpPr>
        <p:spPr>
          <a:xfrm>
            <a:off x="1239915" y="492048"/>
            <a:ext cx="2710649" cy="477837"/>
          </a:xfrm>
        </p:spPr>
        <p:txBody>
          <a:bodyPr>
            <a:noAutofit/>
          </a:bodyPr>
          <a:lstStyle/>
          <a:p>
            <a:r>
              <a:rPr lang="en-US" sz="3200" b="1" dirty="0">
                <a:latin typeface="+mn-lt"/>
              </a:rPr>
              <a:t>CONTINUED</a:t>
            </a:r>
          </a:p>
        </p:txBody>
      </p:sp>
      <p:sp>
        <p:nvSpPr>
          <p:cNvPr id="3" name="Subtitle 2">
            <a:extLst>
              <a:ext uri="{FF2B5EF4-FFF2-40B4-BE49-F238E27FC236}">
                <a16:creationId xmlns:a16="http://schemas.microsoft.com/office/drawing/2014/main" id="{4962ADF1-A8F7-41DC-88B1-241CFE1A5DD2}"/>
              </a:ext>
            </a:extLst>
          </p:cNvPr>
          <p:cNvSpPr>
            <a:spLocks noGrp="1"/>
          </p:cNvSpPr>
          <p:nvPr>
            <p:ph type="subTitle" idx="1"/>
          </p:nvPr>
        </p:nvSpPr>
        <p:spPr>
          <a:xfrm>
            <a:off x="1447060" y="1200704"/>
            <a:ext cx="9620435" cy="5324383"/>
          </a:xfrm>
        </p:spPr>
        <p:txBody>
          <a:bodyPr>
            <a:normAutofit/>
          </a:bodyPr>
          <a:lstStyle/>
          <a:p>
            <a:pPr algn="l"/>
            <a:r>
              <a:rPr lang="en-US" sz="3200" b="1" dirty="0"/>
              <a:t>(5) Payment and discharge : </a:t>
            </a:r>
            <a:r>
              <a:rPr lang="en-US" sz="3200" dirty="0"/>
              <a:t>When all the formalities are completed , the insurer issues a discharge form for completion , which is to be signed by the person entitled to receive the policy money. It must be signed by  :</a:t>
            </a:r>
          </a:p>
          <a:p>
            <a:pPr marL="457200" indent="-457200" algn="l">
              <a:buFont typeface="Wingdings" panose="05000000000000000000" pitchFamily="2" charset="2"/>
              <a:buChar char="v"/>
            </a:pPr>
            <a:r>
              <a:rPr lang="en-US" sz="3200" dirty="0"/>
              <a:t>The nominee, in case nomination was made under the policy; </a:t>
            </a:r>
          </a:p>
          <a:p>
            <a:pPr marL="457200" indent="-457200" algn="l">
              <a:buFont typeface="Wingdings" panose="05000000000000000000" pitchFamily="2" charset="2"/>
              <a:buChar char="v"/>
            </a:pPr>
            <a:r>
              <a:rPr lang="en-US" sz="3200" dirty="0"/>
              <a:t>The assignee, in case the policy was validity and unconditionally assigned;</a:t>
            </a:r>
          </a:p>
          <a:p>
            <a:pPr marL="457200" indent="-457200" algn="l">
              <a:buFont typeface="Wingdings" panose="05000000000000000000" pitchFamily="2" charset="2"/>
              <a:buChar char="v"/>
            </a:pPr>
            <a:r>
              <a:rPr lang="en-US" sz="3200" dirty="0"/>
              <a:t>The legal representative or successor.</a:t>
            </a:r>
          </a:p>
        </p:txBody>
      </p:sp>
    </p:spTree>
    <p:extLst>
      <p:ext uri="{BB962C8B-B14F-4D97-AF65-F5344CB8AC3E}">
        <p14:creationId xmlns:p14="http://schemas.microsoft.com/office/powerpoint/2010/main" val="4022369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7298-09D0-401C-8BC9-6C17BF0D0FBE}"/>
              </a:ext>
            </a:extLst>
          </p:cNvPr>
          <p:cNvSpPr>
            <a:spLocks noGrp="1"/>
          </p:cNvSpPr>
          <p:nvPr>
            <p:ph type="ctrTitle"/>
          </p:nvPr>
        </p:nvSpPr>
        <p:spPr>
          <a:xfrm>
            <a:off x="1189608" y="403271"/>
            <a:ext cx="2365442" cy="662049"/>
          </a:xfrm>
        </p:spPr>
        <p:txBody>
          <a:bodyPr>
            <a:noAutofit/>
          </a:bodyPr>
          <a:lstStyle/>
          <a:p>
            <a:r>
              <a:rPr lang="en-US" sz="3200" b="1" dirty="0">
                <a:latin typeface="+mn-lt"/>
              </a:rPr>
              <a:t>CONTINUED</a:t>
            </a:r>
          </a:p>
        </p:txBody>
      </p:sp>
      <p:sp>
        <p:nvSpPr>
          <p:cNvPr id="3" name="Subtitle 2">
            <a:extLst>
              <a:ext uri="{FF2B5EF4-FFF2-40B4-BE49-F238E27FC236}">
                <a16:creationId xmlns:a16="http://schemas.microsoft.com/office/drawing/2014/main" id="{28EBA314-8B40-4850-9FC7-A386A41EC170}"/>
              </a:ext>
            </a:extLst>
          </p:cNvPr>
          <p:cNvSpPr>
            <a:spLocks noGrp="1"/>
          </p:cNvSpPr>
          <p:nvPr>
            <p:ph type="subTitle" idx="1"/>
          </p:nvPr>
        </p:nvSpPr>
        <p:spPr>
          <a:xfrm>
            <a:off x="1189608" y="1173844"/>
            <a:ext cx="10235953" cy="4953740"/>
          </a:xfrm>
        </p:spPr>
        <p:txBody>
          <a:bodyPr>
            <a:normAutofit/>
          </a:bodyPr>
          <a:lstStyle/>
          <a:p>
            <a:pPr algn="l"/>
            <a:r>
              <a:rPr lang="en-US" sz="3200" b="1" dirty="0"/>
              <a:t>(B) Beneficiaries :</a:t>
            </a:r>
          </a:p>
          <a:p>
            <a:pPr algn="l"/>
            <a:r>
              <a:rPr lang="en-US" sz="3200" b="1" dirty="0"/>
              <a:t> </a:t>
            </a:r>
            <a:r>
              <a:rPr lang="en-US" sz="3200" dirty="0"/>
              <a:t>The claimants or beneficiaries under life insurance policies includes :</a:t>
            </a:r>
          </a:p>
          <a:p>
            <a:pPr marL="457200" indent="-457200" algn="l">
              <a:buFont typeface="Wingdings" panose="05000000000000000000" pitchFamily="2" charset="2"/>
              <a:buChar char="v"/>
            </a:pPr>
            <a:r>
              <a:rPr lang="en-US" sz="3200" dirty="0"/>
              <a:t>The legal heirs of the policy-holder.</a:t>
            </a:r>
          </a:p>
          <a:p>
            <a:pPr marL="457200" indent="-457200" algn="l">
              <a:buFont typeface="Wingdings" panose="05000000000000000000" pitchFamily="2" charset="2"/>
              <a:buChar char="v"/>
            </a:pPr>
            <a:r>
              <a:rPr lang="en-US" sz="3200" dirty="0"/>
              <a:t>The nominees , assignees, transferees , the wife and children of the assured under the Married Women’s Property Act .</a:t>
            </a:r>
          </a:p>
          <a:p>
            <a:pPr marL="457200" indent="-457200" algn="l">
              <a:buFont typeface="Wingdings" panose="05000000000000000000" pitchFamily="2" charset="2"/>
              <a:buChar char="v"/>
            </a:pPr>
            <a:r>
              <a:rPr lang="en-US" sz="3200" dirty="0"/>
              <a:t>The creditors in whose name the policy has been endorsed . </a:t>
            </a:r>
          </a:p>
        </p:txBody>
      </p:sp>
    </p:spTree>
    <p:extLst>
      <p:ext uri="{BB962C8B-B14F-4D97-AF65-F5344CB8AC3E}">
        <p14:creationId xmlns:p14="http://schemas.microsoft.com/office/powerpoint/2010/main" val="831748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74B1-7D20-469F-9648-25EE4D922643}"/>
              </a:ext>
            </a:extLst>
          </p:cNvPr>
          <p:cNvSpPr>
            <a:spLocks noGrp="1"/>
          </p:cNvSpPr>
          <p:nvPr>
            <p:ph type="title"/>
          </p:nvPr>
        </p:nvSpPr>
        <p:spPr>
          <a:xfrm>
            <a:off x="838200" y="365126"/>
            <a:ext cx="2315198" cy="592004"/>
          </a:xfrm>
        </p:spPr>
        <p:txBody>
          <a:bodyPr>
            <a:normAutofit/>
          </a:bodyPr>
          <a:lstStyle/>
          <a:p>
            <a:pPr algn="ctr"/>
            <a:r>
              <a:rPr lang="en-US" sz="3200" b="1" dirty="0">
                <a:latin typeface="+mn-lt"/>
              </a:rPr>
              <a:t>CONTINUED</a:t>
            </a:r>
          </a:p>
        </p:txBody>
      </p:sp>
      <p:sp>
        <p:nvSpPr>
          <p:cNvPr id="3" name="Content Placeholder 2">
            <a:extLst>
              <a:ext uri="{FF2B5EF4-FFF2-40B4-BE49-F238E27FC236}">
                <a16:creationId xmlns:a16="http://schemas.microsoft.com/office/drawing/2014/main" id="{2578669D-69E5-4ED6-893A-5DC53683A875}"/>
              </a:ext>
            </a:extLst>
          </p:cNvPr>
          <p:cNvSpPr>
            <a:spLocks noGrp="1"/>
          </p:cNvSpPr>
          <p:nvPr>
            <p:ph idx="1"/>
          </p:nvPr>
        </p:nvSpPr>
        <p:spPr>
          <a:xfrm>
            <a:off x="838200" y="1406880"/>
            <a:ext cx="10515600" cy="4891369"/>
          </a:xfrm>
        </p:spPr>
        <p:txBody>
          <a:bodyPr>
            <a:noAutofit/>
          </a:bodyPr>
          <a:lstStyle/>
          <a:p>
            <a:pPr marL="0" indent="0">
              <a:buNone/>
            </a:pPr>
            <a:r>
              <a:rPr lang="en-US" sz="3200" b="1" dirty="0"/>
              <a:t>(C) Amount payable :</a:t>
            </a:r>
          </a:p>
          <a:p>
            <a:pPr marL="0" indent="0">
              <a:buNone/>
            </a:pPr>
            <a:r>
              <a:rPr lang="en-US" sz="3200" b="1" dirty="0"/>
              <a:t> </a:t>
            </a:r>
            <a:r>
              <a:rPr lang="en-US" sz="3200" dirty="0"/>
              <a:t>Any of the following amount can be paid :</a:t>
            </a:r>
          </a:p>
          <a:p>
            <a:pPr marL="457200" indent="-457200">
              <a:buFont typeface="Wingdings" panose="05000000000000000000" pitchFamily="2" charset="2"/>
              <a:buChar char="v"/>
            </a:pPr>
            <a:r>
              <a:rPr lang="en-US" sz="3200" dirty="0"/>
              <a:t>The amount insured or the face value of the policy .</a:t>
            </a:r>
          </a:p>
          <a:p>
            <a:pPr marL="457200" indent="-457200">
              <a:buFont typeface="Wingdings" panose="05000000000000000000" pitchFamily="2" charset="2"/>
              <a:buChar char="v"/>
            </a:pPr>
            <a:r>
              <a:rPr lang="en-US" sz="3200" dirty="0"/>
              <a:t>The share of profits in case of participating policy .</a:t>
            </a:r>
          </a:p>
          <a:p>
            <a:pPr marL="457200" indent="-457200">
              <a:buFont typeface="Wingdings" panose="05000000000000000000" pitchFamily="2" charset="2"/>
              <a:buChar char="v"/>
            </a:pPr>
            <a:r>
              <a:rPr lang="en-US" sz="3200" dirty="0"/>
              <a:t>Surrender value ,where the policy lapses due to non-payment of the premium or where the assured surrenders the policy .</a:t>
            </a:r>
          </a:p>
          <a:p>
            <a:pPr marL="457200" indent="-457200">
              <a:buFont typeface="Wingdings" panose="05000000000000000000" pitchFamily="2" charset="2"/>
              <a:buChar char="v"/>
            </a:pPr>
            <a:r>
              <a:rPr lang="en-US" sz="3200" dirty="0"/>
              <a:t>Bonus ,if declared by the company, which is revocable as an insurance amount.</a:t>
            </a:r>
          </a:p>
          <a:p>
            <a:endParaRPr lang="en-US" sz="3200" dirty="0"/>
          </a:p>
        </p:txBody>
      </p:sp>
    </p:spTree>
    <p:extLst>
      <p:ext uri="{BB962C8B-B14F-4D97-AF65-F5344CB8AC3E}">
        <p14:creationId xmlns:p14="http://schemas.microsoft.com/office/powerpoint/2010/main" val="1431770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7E62-2B4A-49DB-9256-1345624FF6D2}"/>
              </a:ext>
            </a:extLst>
          </p:cNvPr>
          <p:cNvSpPr>
            <a:spLocks noGrp="1"/>
          </p:cNvSpPr>
          <p:nvPr>
            <p:ph type="title"/>
          </p:nvPr>
        </p:nvSpPr>
        <p:spPr>
          <a:xfrm>
            <a:off x="841899" y="178695"/>
            <a:ext cx="2322250" cy="620296"/>
          </a:xfrm>
        </p:spPr>
        <p:txBody>
          <a:bodyPr/>
          <a:lstStyle/>
          <a:p>
            <a:pPr algn="ctr"/>
            <a:r>
              <a:rPr lang="en-US" sz="3200" b="1" dirty="0">
                <a:latin typeface="+mn-lt"/>
              </a:rPr>
              <a:t>CONTINUED</a:t>
            </a:r>
          </a:p>
        </p:txBody>
      </p:sp>
      <p:sp>
        <p:nvSpPr>
          <p:cNvPr id="3" name="Content Placeholder 2">
            <a:extLst>
              <a:ext uri="{FF2B5EF4-FFF2-40B4-BE49-F238E27FC236}">
                <a16:creationId xmlns:a16="http://schemas.microsoft.com/office/drawing/2014/main" id="{4C27EFDC-EBA6-4D71-B991-7519B58FC4EA}"/>
              </a:ext>
            </a:extLst>
          </p:cNvPr>
          <p:cNvSpPr>
            <a:spLocks noGrp="1"/>
          </p:cNvSpPr>
          <p:nvPr>
            <p:ph idx="1"/>
          </p:nvPr>
        </p:nvSpPr>
        <p:spPr>
          <a:xfrm>
            <a:off x="980803" y="798991"/>
            <a:ext cx="10700552" cy="5977824"/>
          </a:xfrm>
        </p:spPr>
        <p:txBody>
          <a:bodyPr>
            <a:noAutofit/>
          </a:bodyPr>
          <a:lstStyle/>
          <a:p>
            <a:pPr marL="0" indent="0">
              <a:buNone/>
            </a:pPr>
            <a:r>
              <a:rPr lang="en-US" b="1" dirty="0"/>
              <a:t>(D) Ex-gratia Settlement of Death Claims :</a:t>
            </a:r>
            <a:r>
              <a:rPr lang="en-US" dirty="0"/>
              <a:t> When a policy has not acquired paid up value and claim concession rules are not applicable, nothing is payable in case of death. However , some insurers relax the rules in favour of the claimant. </a:t>
            </a:r>
          </a:p>
          <a:p>
            <a:pPr marL="0" indent="0">
              <a:buNone/>
            </a:pPr>
            <a:r>
              <a:rPr lang="en-US" dirty="0"/>
              <a:t>If the premiums have been paid for more than 2 years and </a:t>
            </a:r>
          </a:p>
          <a:p>
            <a:pPr>
              <a:buFont typeface="Wingdings" panose="05000000000000000000" pitchFamily="2" charset="2"/>
              <a:buChar char="v"/>
            </a:pPr>
            <a:r>
              <a:rPr lang="en-US" dirty="0"/>
              <a:t>The death occurs within three months from the first unpaid premium, full sum assured with bonus, if any, is payable ; </a:t>
            </a:r>
          </a:p>
          <a:p>
            <a:pPr>
              <a:buFont typeface="Wingdings" panose="05000000000000000000" pitchFamily="2" charset="2"/>
              <a:buChar char="v"/>
            </a:pPr>
            <a:r>
              <a:rPr lang="en-US" dirty="0"/>
              <a:t>If the death occurs after 3 months, but within 6 months, half the sum assured is paid ; </a:t>
            </a:r>
          </a:p>
          <a:p>
            <a:pPr>
              <a:buFont typeface="Wingdings" panose="05000000000000000000" pitchFamily="2" charset="2"/>
              <a:buChar char="v"/>
            </a:pPr>
            <a:r>
              <a:rPr lang="en-US" dirty="0"/>
              <a:t>If the death occurs within one year from first unpaid premium, notional paid up value is paid. </a:t>
            </a:r>
          </a:p>
          <a:p>
            <a:pPr marL="0" indent="0">
              <a:buNone/>
            </a:pPr>
            <a:r>
              <a:rPr lang="en-US" dirty="0"/>
              <a:t>Under the first condition, the unpaid premium with interest for the policy year of death will be deducted from the claim and no deduction is made in the other two conditions.</a:t>
            </a:r>
            <a:endParaRPr lang="en-US" b="1" dirty="0"/>
          </a:p>
        </p:txBody>
      </p:sp>
    </p:spTree>
    <p:extLst>
      <p:ext uri="{BB962C8B-B14F-4D97-AF65-F5344CB8AC3E}">
        <p14:creationId xmlns:p14="http://schemas.microsoft.com/office/powerpoint/2010/main" val="2551301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DF4CE-DC33-43FA-AAFE-6557C70C4817}"/>
              </a:ext>
            </a:extLst>
          </p:cNvPr>
          <p:cNvSpPr>
            <a:spLocks noGrp="1"/>
          </p:cNvSpPr>
          <p:nvPr>
            <p:ph type="ctrTitle"/>
          </p:nvPr>
        </p:nvSpPr>
        <p:spPr>
          <a:xfrm>
            <a:off x="2885575" y="251602"/>
            <a:ext cx="5288132" cy="635416"/>
          </a:xfrm>
        </p:spPr>
        <p:txBody>
          <a:bodyPr>
            <a:normAutofit/>
          </a:bodyPr>
          <a:lstStyle/>
          <a:p>
            <a:r>
              <a:rPr lang="en-US" sz="3600" b="1" dirty="0">
                <a:latin typeface="+mn-lt"/>
              </a:rPr>
              <a:t>SURVIVAL BENEFIT CLAIM </a:t>
            </a:r>
          </a:p>
        </p:txBody>
      </p:sp>
      <p:sp>
        <p:nvSpPr>
          <p:cNvPr id="3" name="Subtitle 2">
            <a:extLst>
              <a:ext uri="{FF2B5EF4-FFF2-40B4-BE49-F238E27FC236}">
                <a16:creationId xmlns:a16="http://schemas.microsoft.com/office/drawing/2014/main" id="{A70E564B-F4BA-41F2-94DC-03D5F522EB00}"/>
              </a:ext>
            </a:extLst>
          </p:cNvPr>
          <p:cNvSpPr>
            <a:spLocks noGrp="1"/>
          </p:cNvSpPr>
          <p:nvPr>
            <p:ph type="subTitle" idx="1"/>
          </p:nvPr>
        </p:nvSpPr>
        <p:spPr>
          <a:xfrm>
            <a:off x="887338" y="1075026"/>
            <a:ext cx="10417323" cy="5453961"/>
          </a:xfrm>
        </p:spPr>
        <p:txBody>
          <a:bodyPr>
            <a:noAutofit/>
          </a:bodyPr>
          <a:lstStyle/>
          <a:p>
            <a:pPr algn="l"/>
            <a:r>
              <a:rPr lang="en-US" sz="2800" dirty="0"/>
              <a:t>Some policies entitle the assured for the survival benefits before the full term of the policy . Periodic survival benefits are paid in case of money-back policies . The procedure for settlement of survival benefits is as follows :</a:t>
            </a:r>
          </a:p>
          <a:p>
            <a:pPr marL="342900" indent="-342900" algn="l">
              <a:buFont typeface="Wingdings" panose="05000000000000000000" pitchFamily="2" charset="2"/>
              <a:buChar char="v"/>
            </a:pPr>
            <a:r>
              <a:rPr lang="en-US" sz="2800" dirty="0"/>
              <a:t>The insurer sends advance intimation of the money back alongwith a discharge voucher .</a:t>
            </a:r>
          </a:p>
          <a:p>
            <a:pPr marL="342900" indent="-342900" algn="l">
              <a:buFont typeface="Wingdings" panose="05000000000000000000" pitchFamily="2" charset="2"/>
              <a:buChar char="v"/>
            </a:pPr>
            <a:r>
              <a:rPr lang="en-US" sz="2800" dirty="0"/>
              <a:t>The insured returns the same duly signed and stamped , and witnessed alongwith the original policy document for the necessary endorsement .</a:t>
            </a:r>
          </a:p>
          <a:p>
            <a:pPr marL="342900" indent="-342900" algn="l">
              <a:buFont typeface="Wingdings" panose="05000000000000000000" pitchFamily="2" charset="2"/>
              <a:buChar char="v"/>
            </a:pPr>
            <a:r>
              <a:rPr lang="en-US" sz="2800" dirty="0"/>
              <a:t>The gross amount is the installments of the sum assured payable .</a:t>
            </a:r>
          </a:p>
          <a:p>
            <a:pPr marL="342900" indent="-342900" algn="l">
              <a:buFont typeface="Wingdings" panose="05000000000000000000" pitchFamily="2" charset="2"/>
              <a:buChar char="v"/>
            </a:pPr>
            <a:r>
              <a:rPr lang="en-US" sz="2800" dirty="0"/>
              <a:t>The net amount is arrived at after deduction of the outstanding loan interest ,outstanding premium , etc. from the gross amount .   </a:t>
            </a:r>
          </a:p>
        </p:txBody>
      </p:sp>
    </p:spTree>
    <p:extLst>
      <p:ext uri="{BB962C8B-B14F-4D97-AF65-F5344CB8AC3E}">
        <p14:creationId xmlns:p14="http://schemas.microsoft.com/office/powerpoint/2010/main" val="393870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3F4BB-A9FD-40C7-A74F-2C3F463EB5B2}"/>
              </a:ext>
            </a:extLst>
          </p:cNvPr>
          <p:cNvSpPr>
            <a:spLocks noGrp="1"/>
          </p:cNvSpPr>
          <p:nvPr>
            <p:ph type="ctrTitle"/>
          </p:nvPr>
        </p:nvSpPr>
        <p:spPr>
          <a:xfrm>
            <a:off x="3417903" y="350006"/>
            <a:ext cx="3968318" cy="733070"/>
          </a:xfrm>
        </p:spPr>
        <p:txBody>
          <a:bodyPr/>
          <a:lstStyle/>
          <a:p>
            <a:r>
              <a:rPr lang="en-US" sz="3600" b="1" dirty="0">
                <a:latin typeface="+mn-lt"/>
              </a:rPr>
              <a:t>MATURITY CLAIM </a:t>
            </a:r>
          </a:p>
        </p:txBody>
      </p:sp>
      <p:sp>
        <p:nvSpPr>
          <p:cNvPr id="3" name="Subtitle 2">
            <a:extLst>
              <a:ext uri="{FF2B5EF4-FFF2-40B4-BE49-F238E27FC236}">
                <a16:creationId xmlns:a16="http://schemas.microsoft.com/office/drawing/2014/main" id="{1BFB2939-EDA4-4110-A1F5-680C2003464C}"/>
              </a:ext>
            </a:extLst>
          </p:cNvPr>
          <p:cNvSpPr>
            <a:spLocks noGrp="1"/>
          </p:cNvSpPr>
          <p:nvPr>
            <p:ph type="subTitle" idx="1"/>
          </p:nvPr>
        </p:nvSpPr>
        <p:spPr>
          <a:xfrm>
            <a:off x="1349406" y="1545825"/>
            <a:ext cx="10173809" cy="4174724"/>
          </a:xfrm>
        </p:spPr>
        <p:txBody>
          <a:bodyPr>
            <a:normAutofit/>
          </a:bodyPr>
          <a:lstStyle/>
          <a:p>
            <a:pPr algn="l"/>
            <a:r>
              <a:rPr lang="en-US" sz="3200" dirty="0"/>
              <a:t>If the policyholder lives through the duration of the policy and becomes eligible to get the maturity value it is called the settlement of a maturity claim. As the policyholder is alive, the nomination is of no significance. It is paid-out mostly on endowment and education insurance policies whose duration has expired .</a:t>
            </a:r>
          </a:p>
        </p:txBody>
      </p:sp>
    </p:spTree>
    <p:extLst>
      <p:ext uri="{BB962C8B-B14F-4D97-AF65-F5344CB8AC3E}">
        <p14:creationId xmlns:p14="http://schemas.microsoft.com/office/powerpoint/2010/main" val="2404085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CFE81-5A6A-4FD1-9401-B767F840D0E9}"/>
              </a:ext>
            </a:extLst>
          </p:cNvPr>
          <p:cNvSpPr>
            <a:spLocks noGrp="1"/>
          </p:cNvSpPr>
          <p:nvPr>
            <p:ph type="ctrTitle"/>
          </p:nvPr>
        </p:nvSpPr>
        <p:spPr>
          <a:xfrm>
            <a:off x="1021263" y="55092"/>
            <a:ext cx="2358501" cy="679804"/>
          </a:xfrm>
        </p:spPr>
        <p:txBody>
          <a:bodyPr/>
          <a:lstStyle/>
          <a:p>
            <a:r>
              <a:rPr lang="en-US" sz="3200" b="1" dirty="0">
                <a:latin typeface="+mn-lt"/>
              </a:rPr>
              <a:t>CONTINUED</a:t>
            </a:r>
          </a:p>
        </p:txBody>
      </p:sp>
      <p:sp>
        <p:nvSpPr>
          <p:cNvPr id="3" name="Subtitle 2">
            <a:extLst>
              <a:ext uri="{FF2B5EF4-FFF2-40B4-BE49-F238E27FC236}">
                <a16:creationId xmlns:a16="http://schemas.microsoft.com/office/drawing/2014/main" id="{CB10FDA7-E12F-4933-A725-480BAFB1A9EB}"/>
              </a:ext>
            </a:extLst>
          </p:cNvPr>
          <p:cNvSpPr>
            <a:spLocks noGrp="1"/>
          </p:cNvSpPr>
          <p:nvPr>
            <p:ph type="subTitle" idx="1"/>
          </p:nvPr>
        </p:nvSpPr>
        <p:spPr>
          <a:xfrm>
            <a:off x="881130" y="837445"/>
            <a:ext cx="10429740" cy="6294433"/>
          </a:xfrm>
        </p:spPr>
        <p:txBody>
          <a:bodyPr>
            <a:noAutofit/>
          </a:bodyPr>
          <a:lstStyle/>
          <a:p>
            <a:pPr marL="514350" indent="-514350" algn="l">
              <a:buAutoNum type="alphaUcParenBoth"/>
            </a:pPr>
            <a:r>
              <a:rPr lang="en-US" sz="3200" b="1" dirty="0"/>
              <a:t>Maturity claim settlement procedure :</a:t>
            </a:r>
          </a:p>
          <a:p>
            <a:pPr algn="l"/>
            <a:r>
              <a:rPr lang="en-US" sz="3200" dirty="0"/>
              <a:t>The steps that a policy-holder should follow to expedite the realization of his claim are as under :</a:t>
            </a:r>
          </a:p>
          <a:p>
            <a:pPr algn="l"/>
            <a:r>
              <a:rPr lang="en-US" sz="3200" b="1" dirty="0"/>
              <a:t>(1) Maturity intimation </a:t>
            </a:r>
            <a:r>
              <a:rPr lang="en-US" sz="3200" dirty="0"/>
              <a:t>:In case the maturity intimation is not received by the policyholder till around 2 months before the date on which the policy matures, he should contact the concerned Divisional Office and obtain a copy of the maturity intimation. </a:t>
            </a:r>
          </a:p>
          <a:p>
            <a:pPr algn="l"/>
            <a:r>
              <a:rPr lang="en-US" sz="3200" b="1" dirty="0"/>
              <a:t>(2) Policy Document (if not in the custody of company as security for loan): </a:t>
            </a:r>
            <a:r>
              <a:rPr lang="en-US" sz="3200" dirty="0"/>
              <a:t>The policyholder should send the original policy document along with the last receipt of insurance premium paid , after receiving the maturity intimation .</a:t>
            </a:r>
            <a:endParaRPr lang="en-US" sz="3200" b="1" dirty="0"/>
          </a:p>
        </p:txBody>
      </p:sp>
    </p:spTree>
    <p:extLst>
      <p:ext uri="{BB962C8B-B14F-4D97-AF65-F5344CB8AC3E}">
        <p14:creationId xmlns:p14="http://schemas.microsoft.com/office/powerpoint/2010/main" val="374865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31FC5-F7F8-43C6-95BB-BF7F337D4579}"/>
              </a:ext>
            </a:extLst>
          </p:cNvPr>
          <p:cNvSpPr>
            <a:spLocks noGrp="1"/>
          </p:cNvSpPr>
          <p:nvPr>
            <p:ph type="ctrTitle"/>
          </p:nvPr>
        </p:nvSpPr>
        <p:spPr>
          <a:xfrm>
            <a:off x="3604333" y="0"/>
            <a:ext cx="3539231" cy="901746"/>
          </a:xfrm>
        </p:spPr>
        <p:txBody>
          <a:bodyPr>
            <a:normAutofit/>
          </a:bodyPr>
          <a:lstStyle/>
          <a:p>
            <a:r>
              <a:rPr lang="en-US" sz="3600" b="1" dirty="0">
                <a:latin typeface="+mn-lt"/>
              </a:rPr>
              <a:t>WHAT IS CLAIM ?</a:t>
            </a:r>
          </a:p>
        </p:txBody>
      </p:sp>
      <p:sp>
        <p:nvSpPr>
          <p:cNvPr id="3" name="Subtitle 2">
            <a:extLst>
              <a:ext uri="{FF2B5EF4-FFF2-40B4-BE49-F238E27FC236}">
                <a16:creationId xmlns:a16="http://schemas.microsoft.com/office/drawing/2014/main" id="{5968843C-6D72-487B-BDA2-9D149761A6E3}"/>
              </a:ext>
            </a:extLst>
          </p:cNvPr>
          <p:cNvSpPr>
            <a:spLocks noGrp="1"/>
          </p:cNvSpPr>
          <p:nvPr>
            <p:ph type="subTitle" idx="1"/>
          </p:nvPr>
        </p:nvSpPr>
        <p:spPr>
          <a:xfrm>
            <a:off x="743484" y="1183042"/>
            <a:ext cx="11045315" cy="4201357"/>
          </a:xfrm>
        </p:spPr>
        <p:txBody>
          <a:bodyPr>
            <a:noAutofit/>
          </a:bodyPr>
          <a:lstStyle/>
          <a:p>
            <a:pPr marL="457200" indent="-457200" algn="l">
              <a:buFont typeface="Wingdings" panose="05000000000000000000" pitchFamily="2" charset="2"/>
              <a:buChar char="v"/>
            </a:pPr>
            <a:r>
              <a:rPr lang="en-US" sz="3200" dirty="0"/>
              <a:t>An insurance claim is a formal request by a policyholder to an insurance company for coverage or compensation for a covered loss or policy event. </a:t>
            </a:r>
          </a:p>
          <a:p>
            <a:pPr marL="457200" indent="-457200" algn="l">
              <a:buFont typeface="Wingdings" panose="05000000000000000000" pitchFamily="2" charset="2"/>
              <a:buChar char="v"/>
            </a:pPr>
            <a:r>
              <a:rPr lang="en-US" sz="3200" dirty="0"/>
              <a:t>In Insurance , claim means claiming or asking for due amount under the terms of an insurance policy .</a:t>
            </a:r>
          </a:p>
          <a:p>
            <a:pPr marL="457200" indent="-457200" algn="l">
              <a:buFont typeface="Wingdings" panose="05000000000000000000" pitchFamily="2" charset="2"/>
              <a:buChar char="v"/>
            </a:pPr>
            <a:r>
              <a:rPr lang="en-US" sz="3200" dirty="0"/>
              <a:t>Insurance claim is a right of insured under a contract of insurance.</a:t>
            </a:r>
          </a:p>
          <a:p>
            <a:pPr marL="457200" indent="-457200" algn="l">
              <a:buFont typeface="Wingdings" panose="05000000000000000000" pitchFamily="2" charset="2"/>
              <a:buChar char="v"/>
            </a:pPr>
            <a:r>
              <a:rPr lang="en-US" sz="3200" dirty="0"/>
              <a:t>It is the final obligation of the insurer in terms of the insurance contract, as the policyholder has already carried out his obligation of paying the premium regularly as per the conditions mentioned in the schedule of the policy document.</a:t>
            </a:r>
          </a:p>
        </p:txBody>
      </p:sp>
    </p:spTree>
    <p:extLst>
      <p:ext uri="{BB962C8B-B14F-4D97-AF65-F5344CB8AC3E}">
        <p14:creationId xmlns:p14="http://schemas.microsoft.com/office/powerpoint/2010/main" val="4151096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9D3BE-3FEC-45EE-9091-C6D16C55DCF8}"/>
              </a:ext>
            </a:extLst>
          </p:cNvPr>
          <p:cNvSpPr>
            <a:spLocks noGrp="1"/>
          </p:cNvSpPr>
          <p:nvPr>
            <p:ph type="ctrTitle"/>
          </p:nvPr>
        </p:nvSpPr>
        <p:spPr>
          <a:xfrm>
            <a:off x="1213281" y="536437"/>
            <a:ext cx="2497584" cy="477837"/>
          </a:xfrm>
        </p:spPr>
        <p:txBody>
          <a:bodyPr>
            <a:noAutofit/>
          </a:bodyPr>
          <a:lstStyle/>
          <a:p>
            <a:r>
              <a:rPr lang="en-US" sz="3200" b="1" dirty="0">
                <a:latin typeface="+mn-lt"/>
              </a:rPr>
              <a:t>CONTINUED</a:t>
            </a:r>
          </a:p>
        </p:txBody>
      </p:sp>
      <p:sp>
        <p:nvSpPr>
          <p:cNvPr id="3" name="Subtitle 2">
            <a:extLst>
              <a:ext uri="{FF2B5EF4-FFF2-40B4-BE49-F238E27FC236}">
                <a16:creationId xmlns:a16="http://schemas.microsoft.com/office/drawing/2014/main" id="{D1D5C997-F7F7-49FA-A871-51E10A2B5925}"/>
              </a:ext>
            </a:extLst>
          </p:cNvPr>
          <p:cNvSpPr>
            <a:spLocks noGrp="1"/>
          </p:cNvSpPr>
          <p:nvPr>
            <p:ph type="subTitle" idx="1"/>
          </p:nvPr>
        </p:nvSpPr>
        <p:spPr>
          <a:xfrm>
            <a:off x="772357" y="1216241"/>
            <a:ext cx="10627733" cy="5389658"/>
          </a:xfrm>
        </p:spPr>
        <p:txBody>
          <a:bodyPr>
            <a:noAutofit/>
          </a:bodyPr>
          <a:lstStyle/>
          <a:p>
            <a:pPr algn="l"/>
            <a:r>
              <a:rPr lang="en-US" sz="2800" b="1" dirty="0"/>
              <a:t>(3)Age proof document (if age has not been admitted earlier): </a:t>
            </a:r>
            <a:r>
              <a:rPr lang="en-US" sz="2800" dirty="0"/>
              <a:t>The policy-holder should also submit his age proof to the Corporation in case it has not already been submitted. In case, the policyholder has already submitted his age proof to company, the form of Discharge (Form No. 3825) to be executed by the policy-holder, is also sent along with the Maturity Intimation. L.I.C. accepts following documents as valid age proofs: </a:t>
            </a:r>
          </a:p>
          <a:p>
            <a:pPr marL="342900" indent="-342900" algn="l">
              <a:buFont typeface="Wingdings" panose="05000000000000000000" pitchFamily="2" charset="2"/>
              <a:buChar char="v"/>
            </a:pPr>
            <a:r>
              <a:rPr lang="en-US" sz="2800" dirty="0"/>
              <a:t>Horoscope of the assured </a:t>
            </a:r>
          </a:p>
          <a:p>
            <a:pPr marL="342900" indent="-342900" algn="l">
              <a:buFont typeface="Wingdings" panose="05000000000000000000" pitchFamily="2" charset="2"/>
              <a:buChar char="v"/>
            </a:pPr>
            <a:r>
              <a:rPr lang="en-US" sz="2800" dirty="0"/>
              <a:t>Certificate relating to the baptism ceremony among Christians </a:t>
            </a:r>
          </a:p>
          <a:p>
            <a:pPr marL="342900" indent="-342900" algn="l">
              <a:buFont typeface="Wingdings" panose="05000000000000000000" pitchFamily="2" charset="2"/>
              <a:buChar char="v"/>
            </a:pPr>
            <a:r>
              <a:rPr lang="en-US" sz="2800" dirty="0"/>
              <a:t>Birth certificate from the Municipal Corporation </a:t>
            </a:r>
          </a:p>
          <a:p>
            <a:pPr marL="342900" indent="-342900" algn="l">
              <a:buFont typeface="Wingdings" panose="05000000000000000000" pitchFamily="2" charset="2"/>
              <a:buChar char="v"/>
            </a:pPr>
            <a:r>
              <a:rPr lang="en-US" sz="2800" dirty="0"/>
              <a:t>High School Certificate </a:t>
            </a:r>
          </a:p>
          <a:p>
            <a:pPr marL="342900" indent="-342900" algn="l">
              <a:buFont typeface="Wingdings" panose="05000000000000000000" pitchFamily="2" charset="2"/>
              <a:buChar char="v"/>
            </a:pPr>
            <a:r>
              <a:rPr lang="en-US" sz="2800" dirty="0"/>
              <a:t>Service book</a:t>
            </a:r>
          </a:p>
        </p:txBody>
      </p:sp>
    </p:spTree>
    <p:extLst>
      <p:ext uri="{BB962C8B-B14F-4D97-AF65-F5344CB8AC3E}">
        <p14:creationId xmlns:p14="http://schemas.microsoft.com/office/powerpoint/2010/main" val="98165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5879E-D54C-40ED-8291-A90A4C63EDB0}"/>
              </a:ext>
            </a:extLst>
          </p:cNvPr>
          <p:cNvSpPr>
            <a:spLocks noGrp="1"/>
          </p:cNvSpPr>
          <p:nvPr>
            <p:ph type="ctrTitle"/>
          </p:nvPr>
        </p:nvSpPr>
        <p:spPr>
          <a:xfrm>
            <a:off x="839479" y="203483"/>
            <a:ext cx="2263805" cy="564394"/>
          </a:xfrm>
        </p:spPr>
        <p:txBody>
          <a:bodyPr>
            <a:normAutofit/>
          </a:bodyPr>
          <a:lstStyle/>
          <a:p>
            <a:r>
              <a:rPr lang="en-US" sz="3200" b="1" dirty="0">
                <a:latin typeface="+mn-lt"/>
              </a:rPr>
              <a:t>CONTINUED</a:t>
            </a:r>
          </a:p>
        </p:txBody>
      </p:sp>
      <p:sp>
        <p:nvSpPr>
          <p:cNvPr id="3" name="Subtitle 2">
            <a:extLst>
              <a:ext uri="{FF2B5EF4-FFF2-40B4-BE49-F238E27FC236}">
                <a16:creationId xmlns:a16="http://schemas.microsoft.com/office/drawing/2014/main" id="{B36DABB7-2DF2-432C-AEBE-D7851AC480C4}"/>
              </a:ext>
            </a:extLst>
          </p:cNvPr>
          <p:cNvSpPr>
            <a:spLocks noGrp="1"/>
          </p:cNvSpPr>
          <p:nvPr>
            <p:ph type="subTitle" idx="1"/>
          </p:nvPr>
        </p:nvSpPr>
        <p:spPr>
          <a:xfrm>
            <a:off x="640935" y="861190"/>
            <a:ext cx="11135170" cy="5135619"/>
          </a:xfrm>
        </p:spPr>
        <p:txBody>
          <a:bodyPr>
            <a:noAutofit/>
          </a:bodyPr>
          <a:lstStyle/>
          <a:p>
            <a:pPr algn="l"/>
            <a:r>
              <a:rPr lang="en-US" sz="2800" b="1" dirty="0"/>
              <a:t>(4) Discharge Form No. 3825 duly stamped &amp; signed, attested by a witness: </a:t>
            </a:r>
            <a:r>
              <a:rPr lang="en-US" sz="2800" dirty="0"/>
              <a:t>The form of Discharge (Form 3825) should then be properly filled, signed and sent to the Office of LIC from which it was issued. The signature must be on a revenue stamp and must be attested by a witness.</a:t>
            </a:r>
          </a:p>
          <a:p>
            <a:pPr algn="l"/>
            <a:r>
              <a:rPr lang="en-US" sz="2800" b="1" dirty="0"/>
              <a:t>(5) Assignment / Reassignment Deed, if any: </a:t>
            </a:r>
            <a:r>
              <a:rPr lang="en-US" sz="2800" dirty="0"/>
              <a:t>In case the policy or any Deed of Assignment or Reassignment is lost by the policy-holder, he has to submit an indemnity bond along with a reliable surety of sound financial standing acceptable to LIC. The indemnity bond has to be in a particular format (Form 3815). In such a case the claim is settled in the absence of the policy document</a:t>
            </a:r>
          </a:p>
          <a:p>
            <a:pPr algn="l"/>
            <a:r>
              <a:rPr lang="en-US" sz="2800" b="1" dirty="0"/>
              <a:t>(6) Issue certificate :</a:t>
            </a:r>
            <a:r>
              <a:rPr lang="en-US" sz="2800" dirty="0"/>
              <a:t>Existence certificates in case of children’s Deferred Assurance &amp; Pure Endowment Policies. </a:t>
            </a:r>
          </a:p>
          <a:p>
            <a:pPr algn="l"/>
            <a:r>
              <a:rPr lang="en-US" sz="2800" b="1" dirty="0"/>
              <a:t>(7) Payment :</a:t>
            </a:r>
            <a:r>
              <a:rPr lang="en-US" sz="2800" dirty="0"/>
              <a:t> In due course, LIC sends a cheque to the policy-holder for the money due to him as per the terms of the policy.</a:t>
            </a:r>
          </a:p>
          <a:p>
            <a:pPr algn="l"/>
            <a:endParaRPr lang="en-US" sz="2800" dirty="0"/>
          </a:p>
        </p:txBody>
      </p:sp>
    </p:spTree>
    <p:extLst>
      <p:ext uri="{BB962C8B-B14F-4D97-AF65-F5344CB8AC3E}">
        <p14:creationId xmlns:p14="http://schemas.microsoft.com/office/powerpoint/2010/main" val="2489110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080EF-8541-43CC-A041-1019DA3BBF74}"/>
              </a:ext>
            </a:extLst>
          </p:cNvPr>
          <p:cNvSpPr>
            <a:spLocks noGrp="1"/>
          </p:cNvSpPr>
          <p:nvPr>
            <p:ph type="ctrTitle"/>
          </p:nvPr>
        </p:nvSpPr>
        <p:spPr>
          <a:xfrm>
            <a:off x="1392963" y="492048"/>
            <a:ext cx="2348185" cy="546639"/>
          </a:xfrm>
        </p:spPr>
        <p:txBody>
          <a:bodyPr>
            <a:normAutofit/>
          </a:bodyPr>
          <a:lstStyle/>
          <a:p>
            <a:r>
              <a:rPr lang="en-US" sz="3200" b="1" dirty="0">
                <a:latin typeface="+mn-lt"/>
              </a:rPr>
              <a:t>CONTINUED</a:t>
            </a:r>
          </a:p>
        </p:txBody>
      </p:sp>
      <p:sp>
        <p:nvSpPr>
          <p:cNvPr id="3" name="Subtitle 2">
            <a:extLst>
              <a:ext uri="{FF2B5EF4-FFF2-40B4-BE49-F238E27FC236}">
                <a16:creationId xmlns:a16="http://schemas.microsoft.com/office/drawing/2014/main" id="{5BCF5774-61B7-4204-9988-41DE1A68AA78}"/>
              </a:ext>
            </a:extLst>
          </p:cNvPr>
          <p:cNvSpPr>
            <a:spLocks noGrp="1"/>
          </p:cNvSpPr>
          <p:nvPr>
            <p:ph type="subTitle" idx="1"/>
          </p:nvPr>
        </p:nvSpPr>
        <p:spPr>
          <a:xfrm>
            <a:off x="1200172" y="1359393"/>
            <a:ext cx="9552373" cy="4139214"/>
          </a:xfrm>
        </p:spPr>
        <p:txBody>
          <a:bodyPr>
            <a:normAutofit/>
          </a:bodyPr>
          <a:lstStyle/>
          <a:p>
            <a:pPr algn="l"/>
            <a:r>
              <a:rPr lang="en-US" sz="3200" b="1" dirty="0"/>
              <a:t>(B) Beneficiaries in claims : </a:t>
            </a:r>
            <a:r>
              <a:rPr lang="en-US" sz="3200" dirty="0"/>
              <a:t>The  persons entitled to claim under these policies can be : </a:t>
            </a:r>
          </a:p>
          <a:p>
            <a:pPr marL="342900" indent="-342900" algn="l">
              <a:buFont typeface="Wingdings" panose="05000000000000000000" pitchFamily="2" charset="2"/>
              <a:buChar char="v"/>
            </a:pPr>
            <a:r>
              <a:rPr lang="en-US" sz="3200" dirty="0"/>
              <a:t>The assured himself </a:t>
            </a:r>
          </a:p>
          <a:p>
            <a:pPr marL="342900" indent="-342900" algn="l">
              <a:buFont typeface="Wingdings" panose="05000000000000000000" pitchFamily="2" charset="2"/>
              <a:buChar char="v"/>
            </a:pPr>
            <a:r>
              <a:rPr lang="en-US" sz="3200" dirty="0"/>
              <a:t>The payee , whose name appears in the benefit schedule of the policy as a party interested .</a:t>
            </a:r>
          </a:p>
          <a:p>
            <a:pPr marL="342900" indent="-342900" algn="l">
              <a:buFont typeface="Wingdings" panose="05000000000000000000" pitchFamily="2" charset="2"/>
              <a:buChar char="v"/>
            </a:pPr>
            <a:r>
              <a:rPr lang="en-US" sz="3200" dirty="0"/>
              <a:t>The creditors who has been assigned and nominated to receive the payment under the policy .</a:t>
            </a:r>
          </a:p>
          <a:p>
            <a:pPr algn="l"/>
            <a:endParaRPr lang="en-US" sz="3200" dirty="0"/>
          </a:p>
        </p:txBody>
      </p:sp>
    </p:spTree>
    <p:extLst>
      <p:ext uri="{BB962C8B-B14F-4D97-AF65-F5344CB8AC3E}">
        <p14:creationId xmlns:p14="http://schemas.microsoft.com/office/powerpoint/2010/main" val="531765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A4A04-261C-455D-9E1F-C5A5F0416B1C}"/>
              </a:ext>
            </a:extLst>
          </p:cNvPr>
          <p:cNvSpPr>
            <a:spLocks noGrp="1"/>
          </p:cNvSpPr>
          <p:nvPr>
            <p:ph type="ctrTitle"/>
          </p:nvPr>
        </p:nvSpPr>
        <p:spPr>
          <a:xfrm>
            <a:off x="1468962" y="429905"/>
            <a:ext cx="2260847" cy="679804"/>
          </a:xfrm>
        </p:spPr>
        <p:txBody>
          <a:bodyPr/>
          <a:lstStyle/>
          <a:p>
            <a:r>
              <a:rPr lang="en-US" sz="3200" b="1" dirty="0">
                <a:latin typeface="+mn-lt"/>
              </a:rPr>
              <a:t>CONTINUED</a:t>
            </a:r>
          </a:p>
        </p:txBody>
      </p:sp>
      <p:sp>
        <p:nvSpPr>
          <p:cNvPr id="3" name="Subtitle 2">
            <a:extLst>
              <a:ext uri="{FF2B5EF4-FFF2-40B4-BE49-F238E27FC236}">
                <a16:creationId xmlns:a16="http://schemas.microsoft.com/office/drawing/2014/main" id="{0F2C32A3-ED29-4935-8376-132E1D0E9085}"/>
              </a:ext>
            </a:extLst>
          </p:cNvPr>
          <p:cNvSpPr>
            <a:spLocks noGrp="1"/>
          </p:cNvSpPr>
          <p:nvPr>
            <p:ph type="subTitle" idx="1"/>
          </p:nvPr>
        </p:nvSpPr>
        <p:spPr>
          <a:xfrm>
            <a:off x="1324598" y="1366829"/>
            <a:ext cx="9753600" cy="4882719"/>
          </a:xfrm>
        </p:spPr>
        <p:txBody>
          <a:bodyPr>
            <a:normAutofit/>
          </a:bodyPr>
          <a:lstStyle/>
          <a:p>
            <a:pPr algn="l"/>
            <a:r>
              <a:rPr lang="en-US" sz="3200" b="1" dirty="0"/>
              <a:t>(C) Amount payable : </a:t>
            </a:r>
            <a:r>
              <a:rPr lang="en-US" sz="3200" dirty="0"/>
              <a:t>The amount payable upon the maturity of the policy is the sum assured plus profits and bonus that accrues with the policy . The profits are paid on pro-rata basis . The payment of the profits is the condition inserted as a clause in the policy itself and it becomes an obligation on the part of insurer to pay the amount of such profit to the insured .</a:t>
            </a:r>
          </a:p>
          <a:p>
            <a:pPr algn="l"/>
            <a:endParaRPr lang="en-US" sz="3200" dirty="0"/>
          </a:p>
        </p:txBody>
      </p:sp>
    </p:spTree>
    <p:extLst>
      <p:ext uri="{BB962C8B-B14F-4D97-AF65-F5344CB8AC3E}">
        <p14:creationId xmlns:p14="http://schemas.microsoft.com/office/powerpoint/2010/main" val="1084179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Send a Thank You Note - My Tea Planner">
            <a:extLst>
              <a:ext uri="{FF2B5EF4-FFF2-40B4-BE49-F238E27FC236}">
                <a16:creationId xmlns:a16="http://schemas.microsoft.com/office/drawing/2014/main" id="{6239DEF4-DD05-4CB8-8C36-E84D48F9483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Thank You Stock Pictures, Royalty-free Photos &amp; Images - Getty Images">
            <a:extLst>
              <a:ext uri="{FF2B5EF4-FFF2-40B4-BE49-F238E27FC236}">
                <a16:creationId xmlns:a16="http://schemas.microsoft.com/office/drawing/2014/main" id="{22DE60E3-5D7D-4ACE-A26D-0319AFC2FF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5" b="6479"/>
          <a:stretch/>
        </p:blipFill>
        <p:spPr bwMode="auto">
          <a:xfrm>
            <a:off x="2751747" y="1648089"/>
            <a:ext cx="5531968" cy="2958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757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B5E56-CB7B-4EFF-B2E3-F7ADDF35581C}"/>
              </a:ext>
            </a:extLst>
          </p:cNvPr>
          <p:cNvSpPr>
            <a:spLocks noGrp="1"/>
          </p:cNvSpPr>
          <p:nvPr>
            <p:ph type="ctrTitle"/>
          </p:nvPr>
        </p:nvSpPr>
        <p:spPr>
          <a:xfrm>
            <a:off x="3124940" y="341714"/>
            <a:ext cx="5589973" cy="892868"/>
          </a:xfrm>
        </p:spPr>
        <p:txBody>
          <a:bodyPr>
            <a:normAutofit/>
          </a:bodyPr>
          <a:lstStyle/>
          <a:p>
            <a:r>
              <a:rPr lang="en-US" sz="3600" dirty="0"/>
              <a:t> </a:t>
            </a:r>
            <a:r>
              <a:rPr lang="en-US" sz="3600" b="1" dirty="0">
                <a:latin typeface="+mn-lt"/>
              </a:rPr>
              <a:t>FEATURES OF POLICY CLAIM </a:t>
            </a:r>
          </a:p>
        </p:txBody>
      </p:sp>
      <p:sp>
        <p:nvSpPr>
          <p:cNvPr id="3" name="Subtitle 2">
            <a:extLst>
              <a:ext uri="{FF2B5EF4-FFF2-40B4-BE49-F238E27FC236}">
                <a16:creationId xmlns:a16="http://schemas.microsoft.com/office/drawing/2014/main" id="{32752F41-F12C-4E81-B152-538B603B1719}"/>
              </a:ext>
            </a:extLst>
          </p:cNvPr>
          <p:cNvSpPr>
            <a:spLocks noGrp="1"/>
          </p:cNvSpPr>
          <p:nvPr>
            <p:ph type="subTitle" idx="1"/>
          </p:nvPr>
        </p:nvSpPr>
        <p:spPr>
          <a:xfrm>
            <a:off x="1450019" y="1421537"/>
            <a:ext cx="9291961" cy="4014926"/>
          </a:xfrm>
        </p:spPr>
        <p:txBody>
          <a:bodyPr>
            <a:normAutofit/>
          </a:bodyPr>
          <a:lstStyle/>
          <a:p>
            <a:pPr marL="457200" indent="-457200" algn="l">
              <a:buFont typeface="Wingdings" panose="05000000000000000000" pitchFamily="2" charset="2"/>
              <a:buChar char="v"/>
            </a:pPr>
            <a:r>
              <a:rPr lang="en-US" sz="3200" dirty="0"/>
              <a:t>Nominee of the insured makes a formal written request to the insurer .</a:t>
            </a:r>
          </a:p>
          <a:p>
            <a:pPr marL="457200" indent="-457200" algn="l">
              <a:buFont typeface="Wingdings" panose="05000000000000000000" pitchFamily="2" charset="2"/>
              <a:buChar char="v"/>
            </a:pPr>
            <a:r>
              <a:rPr lang="en-US" sz="3200" dirty="0"/>
              <a:t>Nominee demands for the amount.</a:t>
            </a:r>
          </a:p>
          <a:p>
            <a:pPr marL="457200" indent="-457200" algn="l">
              <a:buFont typeface="Wingdings" panose="05000000000000000000" pitchFamily="2" charset="2"/>
              <a:buChar char="v"/>
            </a:pPr>
            <a:r>
              <a:rPr lang="en-US" sz="3200" dirty="0"/>
              <a:t>Demand is made as per the terms and conditions of the insurance policy .</a:t>
            </a:r>
          </a:p>
          <a:p>
            <a:pPr marL="457200" indent="-457200" algn="l">
              <a:buFont typeface="Wingdings" panose="05000000000000000000" pitchFamily="2" charset="2"/>
              <a:buChar char="v"/>
            </a:pPr>
            <a:r>
              <a:rPr lang="en-US" sz="3200" dirty="0"/>
              <a:t>The demand is supplemented by the necessary documents .</a:t>
            </a:r>
          </a:p>
        </p:txBody>
      </p:sp>
    </p:spTree>
    <p:extLst>
      <p:ext uri="{BB962C8B-B14F-4D97-AF65-F5344CB8AC3E}">
        <p14:creationId xmlns:p14="http://schemas.microsoft.com/office/powerpoint/2010/main" val="4277805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6EFF5-DEB4-47B8-A72C-746F4050EA37}"/>
              </a:ext>
            </a:extLst>
          </p:cNvPr>
          <p:cNvSpPr>
            <a:spLocks noGrp="1"/>
          </p:cNvSpPr>
          <p:nvPr>
            <p:ph type="ctrTitle"/>
          </p:nvPr>
        </p:nvSpPr>
        <p:spPr>
          <a:xfrm>
            <a:off x="3610252" y="465415"/>
            <a:ext cx="4321945" cy="591027"/>
          </a:xfrm>
        </p:spPr>
        <p:txBody>
          <a:bodyPr>
            <a:normAutofit/>
          </a:bodyPr>
          <a:lstStyle/>
          <a:p>
            <a:r>
              <a:rPr lang="en-US" sz="3600" b="1" dirty="0">
                <a:latin typeface="+mn-lt"/>
              </a:rPr>
              <a:t>CLAIM DEPARTMENT </a:t>
            </a:r>
          </a:p>
        </p:txBody>
      </p:sp>
      <p:sp>
        <p:nvSpPr>
          <p:cNvPr id="3" name="Subtitle 2">
            <a:extLst>
              <a:ext uri="{FF2B5EF4-FFF2-40B4-BE49-F238E27FC236}">
                <a16:creationId xmlns:a16="http://schemas.microsoft.com/office/drawing/2014/main" id="{5B61FECB-E09B-42AF-B6D1-3A833002DF32}"/>
              </a:ext>
            </a:extLst>
          </p:cNvPr>
          <p:cNvSpPr>
            <a:spLocks noGrp="1"/>
          </p:cNvSpPr>
          <p:nvPr>
            <p:ph type="subTitle" idx="1"/>
          </p:nvPr>
        </p:nvSpPr>
        <p:spPr>
          <a:xfrm>
            <a:off x="1020932" y="1056441"/>
            <a:ext cx="10591060" cy="5336143"/>
          </a:xfrm>
        </p:spPr>
        <p:txBody>
          <a:bodyPr>
            <a:noAutofit/>
          </a:bodyPr>
          <a:lstStyle/>
          <a:p>
            <a:pPr algn="l"/>
            <a:r>
              <a:rPr lang="en-US" sz="3200" dirty="0"/>
              <a:t>The claims department has the sole responsibility of managing claims .This  department is one of the key department in an insurance company. The claims department has the following functions to perform: </a:t>
            </a:r>
          </a:p>
          <a:p>
            <a:pPr marL="457200" indent="-457200" algn="l">
              <a:buFont typeface="Wingdings" panose="05000000000000000000" pitchFamily="2" charset="2"/>
              <a:buChar char="v"/>
            </a:pPr>
            <a:r>
              <a:rPr lang="en-US" sz="3200" dirty="0"/>
              <a:t>To meet the standard of service, to keep up to the customer's expectations and still operate within the budget. This is the managerial role of the claims department.</a:t>
            </a:r>
          </a:p>
          <a:p>
            <a:pPr marL="457200" indent="-457200" algn="l">
              <a:buFont typeface="Wingdings" panose="05000000000000000000" pitchFamily="2" charset="2"/>
              <a:buChar char="v"/>
            </a:pPr>
            <a:r>
              <a:rPr lang="en-US" sz="3200" dirty="0"/>
              <a:t>To provide the customers of insurance and re-insurance companies with high quality of service. This role gives a long-term edge to the company and hence is referred to as the strategic role. </a:t>
            </a:r>
          </a:p>
          <a:p>
            <a:pPr algn="l"/>
            <a:endParaRPr lang="en-US" sz="3200" dirty="0"/>
          </a:p>
        </p:txBody>
      </p:sp>
    </p:spTree>
    <p:extLst>
      <p:ext uri="{BB962C8B-B14F-4D97-AF65-F5344CB8AC3E}">
        <p14:creationId xmlns:p14="http://schemas.microsoft.com/office/powerpoint/2010/main" val="3078668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BEDE1-C0BE-41A4-BC1B-9053F5A85A53}"/>
              </a:ext>
            </a:extLst>
          </p:cNvPr>
          <p:cNvSpPr>
            <a:spLocks noGrp="1"/>
          </p:cNvSpPr>
          <p:nvPr>
            <p:ph type="title"/>
          </p:nvPr>
        </p:nvSpPr>
        <p:spPr>
          <a:xfrm>
            <a:off x="958788" y="365126"/>
            <a:ext cx="2627791" cy="629174"/>
          </a:xfrm>
        </p:spPr>
        <p:txBody>
          <a:bodyPr>
            <a:normAutofit/>
          </a:bodyPr>
          <a:lstStyle/>
          <a:p>
            <a:r>
              <a:rPr lang="en-US" sz="3200" b="1" dirty="0">
                <a:latin typeface="+mn-lt"/>
              </a:rPr>
              <a:t>CONTINUED</a:t>
            </a:r>
          </a:p>
        </p:txBody>
      </p:sp>
      <p:sp>
        <p:nvSpPr>
          <p:cNvPr id="3" name="Content Placeholder 2">
            <a:extLst>
              <a:ext uri="{FF2B5EF4-FFF2-40B4-BE49-F238E27FC236}">
                <a16:creationId xmlns:a16="http://schemas.microsoft.com/office/drawing/2014/main" id="{8A77EDDD-7328-430F-A062-0E87E6E574D8}"/>
              </a:ext>
            </a:extLst>
          </p:cNvPr>
          <p:cNvSpPr>
            <a:spLocks noGrp="1"/>
          </p:cNvSpPr>
          <p:nvPr>
            <p:ph idx="1"/>
          </p:nvPr>
        </p:nvSpPr>
        <p:spPr>
          <a:xfrm>
            <a:off x="838200" y="1523785"/>
            <a:ext cx="10515600" cy="4351338"/>
          </a:xfrm>
        </p:spPr>
        <p:txBody>
          <a:bodyPr/>
          <a:lstStyle/>
          <a:p>
            <a:pPr marL="457200" indent="-457200">
              <a:buFont typeface="Wingdings" panose="05000000000000000000" pitchFamily="2" charset="2"/>
              <a:buChar char="v"/>
            </a:pPr>
            <a:r>
              <a:rPr lang="en-US" sz="3200" dirty="0"/>
              <a:t>To see that the expectations of the customers are met with regard to speed, manner and efficiency of the service. This is called the customer service role of the claims department. </a:t>
            </a:r>
          </a:p>
          <a:p>
            <a:pPr marL="457200" indent="-457200">
              <a:buFont typeface="Wingdings" panose="05000000000000000000" pitchFamily="2" charset="2"/>
              <a:buChar char="v"/>
            </a:pPr>
            <a:r>
              <a:rPr lang="en-US" sz="3200" dirty="0"/>
              <a:t>To monitor the claims and see that whether the benefits of insurance exceed the costs of claims. This role is referred to as the  role of the claims department. </a:t>
            </a:r>
          </a:p>
          <a:p>
            <a:pPr marL="0" indent="0">
              <a:buNone/>
            </a:pPr>
            <a:endParaRPr lang="en-US" sz="3200" dirty="0"/>
          </a:p>
          <a:p>
            <a:endParaRPr lang="en-US" dirty="0"/>
          </a:p>
        </p:txBody>
      </p:sp>
    </p:spTree>
    <p:extLst>
      <p:ext uri="{BB962C8B-B14F-4D97-AF65-F5344CB8AC3E}">
        <p14:creationId xmlns:p14="http://schemas.microsoft.com/office/powerpoint/2010/main" val="1196556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85250D7-1CFF-444C-8B39-87C5C58C0D05}"/>
              </a:ext>
            </a:extLst>
          </p:cNvPr>
          <p:cNvSpPr>
            <a:spLocks noGrp="1"/>
          </p:cNvSpPr>
          <p:nvPr>
            <p:ph type="subTitle" idx="1"/>
          </p:nvPr>
        </p:nvSpPr>
        <p:spPr>
          <a:xfrm>
            <a:off x="1305017" y="4247966"/>
            <a:ext cx="9354105" cy="4598633"/>
          </a:xfrm>
          <a:prstGeom prst="ellipse">
            <a:avLst/>
          </a:prstGeom>
        </p:spPr>
        <p:txBody>
          <a:bodyPr>
            <a:normAutofit/>
          </a:bodyPr>
          <a:lstStyle/>
          <a:p>
            <a:pPr algn="l"/>
            <a:r>
              <a:rPr lang="en-US" dirty="0"/>
              <a:t> </a:t>
            </a:r>
          </a:p>
        </p:txBody>
      </p:sp>
      <p:sp>
        <p:nvSpPr>
          <p:cNvPr id="8" name="Oval 7">
            <a:extLst>
              <a:ext uri="{FF2B5EF4-FFF2-40B4-BE49-F238E27FC236}">
                <a16:creationId xmlns:a16="http://schemas.microsoft.com/office/drawing/2014/main" id="{AD74D785-280F-47E5-ACC3-7588B3ADDA66}"/>
              </a:ext>
            </a:extLst>
          </p:cNvPr>
          <p:cNvSpPr/>
          <p:nvPr/>
        </p:nvSpPr>
        <p:spPr>
          <a:xfrm>
            <a:off x="461639" y="3429000"/>
            <a:ext cx="3018408" cy="12672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a:p>
            <a:pPr algn="ctr"/>
            <a:r>
              <a:rPr lang="en-US" sz="2400" dirty="0"/>
              <a:t>Death Benefit Claim</a:t>
            </a:r>
          </a:p>
          <a:p>
            <a:pPr algn="ctr"/>
            <a:endParaRPr lang="en-US" sz="2400" dirty="0"/>
          </a:p>
        </p:txBody>
      </p:sp>
      <p:sp>
        <p:nvSpPr>
          <p:cNvPr id="9" name="Oval 8">
            <a:extLst>
              <a:ext uri="{FF2B5EF4-FFF2-40B4-BE49-F238E27FC236}">
                <a16:creationId xmlns:a16="http://schemas.microsoft.com/office/drawing/2014/main" id="{A6370E8F-1FFE-4931-B908-7CA7C2B64374}"/>
              </a:ext>
            </a:extLst>
          </p:cNvPr>
          <p:cNvSpPr/>
          <p:nvPr/>
        </p:nvSpPr>
        <p:spPr>
          <a:xfrm>
            <a:off x="4273120" y="3429000"/>
            <a:ext cx="3195959" cy="1158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a:p>
            <a:pPr algn="ctr"/>
            <a:r>
              <a:rPr lang="en-US" sz="2400" dirty="0"/>
              <a:t>Survival Benefit Claim </a:t>
            </a:r>
          </a:p>
          <a:p>
            <a:pPr algn="ctr"/>
            <a:endParaRPr lang="en-US" sz="2400" dirty="0"/>
          </a:p>
        </p:txBody>
      </p:sp>
      <p:sp>
        <p:nvSpPr>
          <p:cNvPr id="11" name="Oval 10">
            <a:extLst>
              <a:ext uri="{FF2B5EF4-FFF2-40B4-BE49-F238E27FC236}">
                <a16:creationId xmlns:a16="http://schemas.microsoft.com/office/drawing/2014/main" id="{C6820CB9-7C4A-46F2-BAF8-45A64E670214}"/>
              </a:ext>
            </a:extLst>
          </p:cNvPr>
          <p:cNvSpPr/>
          <p:nvPr/>
        </p:nvSpPr>
        <p:spPr>
          <a:xfrm>
            <a:off x="8262152" y="3424560"/>
            <a:ext cx="2982899" cy="11674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a:p>
            <a:pPr algn="ctr"/>
            <a:r>
              <a:rPr lang="en-US" sz="2400" dirty="0"/>
              <a:t>Maturity Benefit Claim </a:t>
            </a:r>
          </a:p>
          <a:p>
            <a:pPr algn="ctr"/>
            <a:endParaRPr lang="en-US" sz="2400" dirty="0"/>
          </a:p>
        </p:txBody>
      </p:sp>
      <p:sp>
        <p:nvSpPr>
          <p:cNvPr id="12" name="Oval 11">
            <a:extLst>
              <a:ext uri="{FF2B5EF4-FFF2-40B4-BE49-F238E27FC236}">
                <a16:creationId xmlns:a16="http://schemas.microsoft.com/office/drawing/2014/main" id="{D84B160F-8D9E-49D1-A9C7-DD2D3BBD9D6B}"/>
              </a:ext>
            </a:extLst>
          </p:cNvPr>
          <p:cNvSpPr/>
          <p:nvPr/>
        </p:nvSpPr>
        <p:spPr>
          <a:xfrm>
            <a:off x="3178206" y="608121"/>
            <a:ext cx="5033639" cy="147813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1" dirty="0"/>
              <a:t>TYPES OF CLAIMS</a:t>
            </a:r>
            <a:endParaRPr lang="en-US" sz="3600" dirty="0">
              <a:ln w="0"/>
              <a:solidFill>
                <a:schemeClr val="tx1"/>
              </a:solidFill>
              <a:effectLst>
                <a:outerShdw blurRad="38100" dist="19050" dir="2700000" algn="tl" rotWithShape="0">
                  <a:schemeClr val="dk1">
                    <a:alpha val="40000"/>
                  </a:schemeClr>
                </a:outerShdw>
              </a:effectLst>
            </a:endParaRPr>
          </a:p>
        </p:txBody>
      </p:sp>
      <p:cxnSp>
        <p:nvCxnSpPr>
          <p:cNvPr id="16" name="Straight Arrow Connector 15">
            <a:extLst>
              <a:ext uri="{FF2B5EF4-FFF2-40B4-BE49-F238E27FC236}">
                <a16:creationId xmlns:a16="http://schemas.microsoft.com/office/drawing/2014/main" id="{2A2A6DF4-3633-4223-969D-00A488740330}"/>
              </a:ext>
            </a:extLst>
          </p:cNvPr>
          <p:cNvCxnSpPr>
            <a:stCxn id="12" idx="4"/>
            <a:endCxn id="8" idx="0"/>
          </p:cNvCxnSpPr>
          <p:nvPr/>
        </p:nvCxnSpPr>
        <p:spPr>
          <a:xfrm flipH="1">
            <a:off x="1970843" y="2086252"/>
            <a:ext cx="3724183" cy="13427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DAC1A06A-BB76-42A5-848C-6DA39A6A5262}"/>
              </a:ext>
            </a:extLst>
          </p:cNvPr>
          <p:cNvCxnSpPr>
            <a:stCxn id="12" idx="4"/>
          </p:cNvCxnSpPr>
          <p:nvPr/>
        </p:nvCxnSpPr>
        <p:spPr>
          <a:xfrm>
            <a:off x="5695026" y="2086252"/>
            <a:ext cx="0" cy="1338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86EA7CC-BA3C-4A35-8C54-2B146FB9BC95}"/>
              </a:ext>
            </a:extLst>
          </p:cNvPr>
          <p:cNvCxnSpPr>
            <a:stCxn id="12" idx="4"/>
            <a:endCxn id="11" idx="0"/>
          </p:cNvCxnSpPr>
          <p:nvPr/>
        </p:nvCxnSpPr>
        <p:spPr>
          <a:xfrm>
            <a:off x="5695026" y="2086252"/>
            <a:ext cx="4058576" cy="13383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85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851F-F9FC-4FE7-A560-8699D84A9ABE}"/>
              </a:ext>
            </a:extLst>
          </p:cNvPr>
          <p:cNvSpPr>
            <a:spLocks noGrp="1"/>
          </p:cNvSpPr>
          <p:nvPr>
            <p:ph type="ctrTitle"/>
          </p:nvPr>
        </p:nvSpPr>
        <p:spPr>
          <a:xfrm>
            <a:off x="4278456" y="322046"/>
            <a:ext cx="3326166" cy="795214"/>
          </a:xfrm>
        </p:spPr>
        <p:txBody>
          <a:bodyPr/>
          <a:lstStyle/>
          <a:p>
            <a:pPr algn="l"/>
            <a:r>
              <a:rPr lang="en-US" sz="3600" b="1" dirty="0">
                <a:latin typeface="+mn-lt"/>
              </a:rPr>
              <a:t>DEATH CLAIM</a:t>
            </a:r>
          </a:p>
        </p:txBody>
      </p:sp>
      <p:sp>
        <p:nvSpPr>
          <p:cNvPr id="3" name="Subtitle 2">
            <a:extLst>
              <a:ext uri="{FF2B5EF4-FFF2-40B4-BE49-F238E27FC236}">
                <a16:creationId xmlns:a16="http://schemas.microsoft.com/office/drawing/2014/main" id="{BE06DA0E-EE96-43F1-980D-A51C2CC27DFA}"/>
              </a:ext>
            </a:extLst>
          </p:cNvPr>
          <p:cNvSpPr>
            <a:spLocks noGrp="1"/>
          </p:cNvSpPr>
          <p:nvPr>
            <p:ph type="subTitle" idx="1"/>
          </p:nvPr>
        </p:nvSpPr>
        <p:spPr>
          <a:xfrm>
            <a:off x="1137821" y="1482570"/>
            <a:ext cx="9916357" cy="4864963"/>
          </a:xfrm>
        </p:spPr>
        <p:txBody>
          <a:bodyPr>
            <a:normAutofit lnSpcReduction="10000"/>
          </a:bodyPr>
          <a:lstStyle/>
          <a:p>
            <a:pPr algn="l"/>
            <a:r>
              <a:rPr lang="en-US" sz="3200" dirty="0"/>
              <a:t>If the life assured dies during the term of the policy, the death claim arises. The death claim is payable in case of policy where premiums are paid up-to-date or where death occurs within the days of grace . Death claim can be of two types :  </a:t>
            </a:r>
          </a:p>
          <a:p>
            <a:pPr marL="457200" indent="-457200" algn="l">
              <a:buFont typeface="Wingdings" panose="05000000000000000000" pitchFamily="2" charset="2"/>
              <a:buChar char="v"/>
            </a:pPr>
            <a:r>
              <a:rPr lang="en-US" sz="3200" b="1" dirty="0"/>
              <a:t>Early death claim </a:t>
            </a:r>
            <a:r>
              <a:rPr lang="en-US" sz="3200" dirty="0"/>
              <a:t>: The claims within the first two years of the date of issue of the policy , it is called an early death claims .</a:t>
            </a:r>
          </a:p>
          <a:p>
            <a:pPr marL="457200" indent="-457200" algn="l">
              <a:buFont typeface="Wingdings" panose="05000000000000000000" pitchFamily="2" charset="2"/>
              <a:buChar char="v"/>
            </a:pPr>
            <a:r>
              <a:rPr lang="en-US" sz="3200" dirty="0"/>
              <a:t> </a:t>
            </a:r>
            <a:r>
              <a:rPr lang="en-US" sz="3200" b="1" dirty="0"/>
              <a:t>Non-early death claim : </a:t>
            </a:r>
            <a:r>
              <a:rPr lang="en-US" sz="3200" dirty="0"/>
              <a:t>The death claims which arise after two years of the commencement of the policy, it is called a non early death claims.</a:t>
            </a:r>
          </a:p>
        </p:txBody>
      </p:sp>
    </p:spTree>
    <p:extLst>
      <p:ext uri="{BB962C8B-B14F-4D97-AF65-F5344CB8AC3E}">
        <p14:creationId xmlns:p14="http://schemas.microsoft.com/office/powerpoint/2010/main" val="1503999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0A03C-2464-4E96-A51C-79209B6F59D8}"/>
              </a:ext>
            </a:extLst>
          </p:cNvPr>
          <p:cNvSpPr>
            <a:spLocks noGrp="1"/>
          </p:cNvSpPr>
          <p:nvPr>
            <p:ph type="ctrTitle"/>
          </p:nvPr>
        </p:nvSpPr>
        <p:spPr>
          <a:xfrm>
            <a:off x="1003176" y="261229"/>
            <a:ext cx="2713607" cy="582150"/>
          </a:xfrm>
        </p:spPr>
        <p:txBody>
          <a:bodyPr>
            <a:normAutofit fontScale="90000"/>
          </a:bodyPr>
          <a:lstStyle/>
          <a:p>
            <a:r>
              <a:rPr lang="en-US" sz="3600" b="1" dirty="0">
                <a:latin typeface="+mn-lt"/>
              </a:rPr>
              <a:t>CONTINUED</a:t>
            </a:r>
          </a:p>
        </p:txBody>
      </p:sp>
      <p:sp>
        <p:nvSpPr>
          <p:cNvPr id="3" name="Subtitle 2">
            <a:extLst>
              <a:ext uri="{FF2B5EF4-FFF2-40B4-BE49-F238E27FC236}">
                <a16:creationId xmlns:a16="http://schemas.microsoft.com/office/drawing/2014/main" id="{20F49FFA-33A7-4F18-A2AA-0B522604B7AC}"/>
              </a:ext>
            </a:extLst>
          </p:cNvPr>
          <p:cNvSpPr>
            <a:spLocks noGrp="1"/>
          </p:cNvSpPr>
          <p:nvPr>
            <p:ph type="subTitle" idx="1"/>
          </p:nvPr>
        </p:nvSpPr>
        <p:spPr>
          <a:xfrm>
            <a:off x="1003176" y="985421"/>
            <a:ext cx="10573304" cy="5611350"/>
          </a:xfrm>
        </p:spPr>
        <p:txBody>
          <a:bodyPr>
            <a:noAutofit/>
          </a:bodyPr>
          <a:lstStyle/>
          <a:p>
            <a:pPr algn="l"/>
            <a:r>
              <a:rPr lang="en-US" sz="2800" b="1" dirty="0"/>
              <a:t>(A) Settlement procedure in case of death claims </a:t>
            </a:r>
            <a:r>
              <a:rPr lang="en-US" sz="2800" dirty="0"/>
              <a:t>: In case of the death of the policyholder at anytime during the duration of the policy, the claim amount becomes payable to the nominee mentioned in the policy document. The following procedure is followed in case of death claims:</a:t>
            </a:r>
          </a:p>
          <a:p>
            <a:pPr marL="457200" indent="-457200" algn="l">
              <a:buAutoNum type="arabicParenBoth"/>
            </a:pPr>
            <a:r>
              <a:rPr lang="en-US" sz="2800" b="1" dirty="0"/>
              <a:t>Intimation of death </a:t>
            </a:r>
            <a:r>
              <a:rPr lang="en-US" sz="2800" dirty="0"/>
              <a:t>: The concerned branch office should be intimated regarding the death . Any of the following can send the intimation to the branch :</a:t>
            </a:r>
          </a:p>
          <a:p>
            <a:pPr marL="342900" indent="-342900" algn="l">
              <a:buFont typeface="Wingdings" panose="05000000000000000000" pitchFamily="2" charset="2"/>
              <a:buChar char="v"/>
            </a:pPr>
            <a:r>
              <a:rPr lang="en-US" sz="2800" dirty="0"/>
              <a:t>The nominee ;</a:t>
            </a:r>
          </a:p>
          <a:p>
            <a:pPr marL="342900" indent="-342900" algn="l">
              <a:buFont typeface="Wingdings" panose="05000000000000000000" pitchFamily="2" charset="2"/>
              <a:buChar char="v"/>
            </a:pPr>
            <a:r>
              <a:rPr lang="en-US" sz="2800" dirty="0"/>
              <a:t>The assignee , if any</a:t>
            </a:r>
          </a:p>
          <a:p>
            <a:pPr marL="342900" indent="-342900" algn="l">
              <a:buFont typeface="Wingdings" panose="05000000000000000000" pitchFamily="2" charset="2"/>
              <a:buChar char="v"/>
            </a:pPr>
            <a:r>
              <a:rPr lang="en-US" sz="2800" dirty="0"/>
              <a:t>The legal heirs of the policyholders ; </a:t>
            </a:r>
          </a:p>
          <a:p>
            <a:pPr marL="342900" indent="-342900" algn="l">
              <a:buFont typeface="Wingdings" panose="05000000000000000000" pitchFamily="2" charset="2"/>
              <a:buChar char="v"/>
            </a:pPr>
            <a:r>
              <a:rPr lang="en-US" sz="2800" dirty="0"/>
              <a:t>The employer ;</a:t>
            </a:r>
          </a:p>
          <a:p>
            <a:pPr marL="342900" indent="-342900" algn="l">
              <a:buFont typeface="Wingdings" panose="05000000000000000000" pitchFamily="2" charset="2"/>
              <a:buChar char="v"/>
            </a:pPr>
            <a:r>
              <a:rPr lang="en-US" sz="2800" dirty="0"/>
              <a:t>An agent or the sales manager .  </a:t>
            </a:r>
          </a:p>
        </p:txBody>
      </p:sp>
    </p:spTree>
    <p:extLst>
      <p:ext uri="{BB962C8B-B14F-4D97-AF65-F5344CB8AC3E}">
        <p14:creationId xmlns:p14="http://schemas.microsoft.com/office/powerpoint/2010/main" val="3945354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9D3DB-B858-4D96-8B8A-C5FCBD31EFB3}"/>
              </a:ext>
            </a:extLst>
          </p:cNvPr>
          <p:cNvSpPr>
            <a:spLocks noGrp="1"/>
          </p:cNvSpPr>
          <p:nvPr>
            <p:ph type="ctrTitle"/>
          </p:nvPr>
        </p:nvSpPr>
        <p:spPr>
          <a:xfrm>
            <a:off x="1009095" y="278984"/>
            <a:ext cx="2719526" cy="608783"/>
          </a:xfrm>
        </p:spPr>
        <p:txBody>
          <a:bodyPr>
            <a:normAutofit/>
          </a:bodyPr>
          <a:lstStyle/>
          <a:p>
            <a:r>
              <a:rPr lang="en-US" sz="3200" b="1" dirty="0">
                <a:latin typeface="+mn-lt"/>
              </a:rPr>
              <a:t>CONTINUED</a:t>
            </a:r>
          </a:p>
        </p:txBody>
      </p:sp>
      <p:sp>
        <p:nvSpPr>
          <p:cNvPr id="3" name="Subtitle 2">
            <a:extLst>
              <a:ext uri="{FF2B5EF4-FFF2-40B4-BE49-F238E27FC236}">
                <a16:creationId xmlns:a16="http://schemas.microsoft.com/office/drawing/2014/main" id="{3B54B7CD-7956-45F7-A1B4-B039EBE14B8A}"/>
              </a:ext>
            </a:extLst>
          </p:cNvPr>
          <p:cNvSpPr>
            <a:spLocks noGrp="1"/>
          </p:cNvSpPr>
          <p:nvPr>
            <p:ph type="subTitle" idx="1"/>
          </p:nvPr>
        </p:nvSpPr>
        <p:spPr>
          <a:xfrm>
            <a:off x="1307505" y="1246690"/>
            <a:ext cx="10268505" cy="5468645"/>
          </a:xfrm>
        </p:spPr>
        <p:txBody>
          <a:bodyPr/>
          <a:lstStyle/>
          <a:p>
            <a:pPr algn="l"/>
            <a:r>
              <a:rPr lang="en-US" sz="3200" dirty="0"/>
              <a:t>The following information should be included in the intimation of the death :</a:t>
            </a:r>
          </a:p>
          <a:p>
            <a:pPr marL="342900" indent="-342900" algn="l">
              <a:buFont typeface="Wingdings" panose="05000000000000000000" pitchFamily="2" charset="2"/>
              <a:buChar char="v"/>
            </a:pPr>
            <a:r>
              <a:rPr lang="en-US" sz="3200" dirty="0"/>
              <a:t>Name of insured ;</a:t>
            </a:r>
          </a:p>
          <a:p>
            <a:pPr marL="342900" indent="-342900" algn="l">
              <a:buFont typeface="Wingdings" panose="05000000000000000000" pitchFamily="2" charset="2"/>
              <a:buChar char="v"/>
            </a:pPr>
            <a:r>
              <a:rPr lang="en-US" sz="3200" dirty="0"/>
              <a:t>The date of death ;</a:t>
            </a:r>
          </a:p>
          <a:p>
            <a:pPr marL="342900" indent="-342900" algn="l">
              <a:buFont typeface="Wingdings" panose="05000000000000000000" pitchFamily="2" charset="2"/>
              <a:buChar char="v"/>
            </a:pPr>
            <a:r>
              <a:rPr lang="en-US" sz="3200" dirty="0"/>
              <a:t>The cause of death ;</a:t>
            </a:r>
          </a:p>
          <a:p>
            <a:pPr marL="342900" indent="-342900" algn="l">
              <a:buFont typeface="Wingdings" panose="05000000000000000000" pitchFamily="2" charset="2"/>
              <a:buChar char="v"/>
            </a:pPr>
            <a:r>
              <a:rPr lang="en-US" sz="3200" dirty="0"/>
              <a:t>The place of death ;</a:t>
            </a:r>
          </a:p>
          <a:p>
            <a:pPr marL="342900" indent="-342900" algn="l">
              <a:buFont typeface="Wingdings" panose="05000000000000000000" pitchFamily="2" charset="2"/>
              <a:buChar char="v"/>
            </a:pPr>
            <a:r>
              <a:rPr lang="en-US" sz="3200" dirty="0"/>
              <a:t>Policy number ;</a:t>
            </a:r>
          </a:p>
          <a:p>
            <a:pPr marL="342900" indent="-342900" algn="l">
              <a:buFont typeface="Wingdings" panose="05000000000000000000" pitchFamily="2" charset="2"/>
              <a:buChar char="v"/>
            </a:pPr>
            <a:r>
              <a:rPr lang="en-US" sz="3200" dirty="0"/>
              <a:t>Relationship with the claimant . </a:t>
            </a:r>
          </a:p>
          <a:p>
            <a:pPr algn="l"/>
            <a:endParaRPr lang="en-US" sz="3200" dirty="0"/>
          </a:p>
          <a:p>
            <a:pPr algn="l"/>
            <a:endParaRPr lang="en-US" dirty="0"/>
          </a:p>
        </p:txBody>
      </p:sp>
    </p:spTree>
    <p:extLst>
      <p:ext uri="{BB962C8B-B14F-4D97-AF65-F5344CB8AC3E}">
        <p14:creationId xmlns:p14="http://schemas.microsoft.com/office/powerpoint/2010/main" val="13854257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953</TotalTime>
  <Words>1822</Words>
  <Application>Microsoft Office PowerPoint</Application>
  <PresentationFormat>Widescreen</PresentationFormat>
  <Paragraphs>122</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Eras Bold ITC</vt:lpstr>
      <vt:lpstr>Wingdings</vt:lpstr>
      <vt:lpstr>Office Theme</vt:lpstr>
      <vt:lpstr> CLASS  : BBA - III  ( VI SEMESTER)  SUBJECT : PRINCIPLES OF INSURANCE                     TOPIC : CLAIM SETTLEMENT IN LIFE INSURANCE  PREPARED BY – Ms. KARUNA SACHDEVA                                   (ASSISTANT PROFESSOR)                           DEPARTMENT OF COMMERCE AND MANAGEMENT  I.B. (PG) COLLEGE , PANIPAT  (AFFILIATED TO KURUKSHETRA  UNIVERSITY, KURUKSHETRA) </vt:lpstr>
      <vt:lpstr>WHAT IS CLAIM ?</vt:lpstr>
      <vt:lpstr> FEATURES OF POLICY CLAIM </vt:lpstr>
      <vt:lpstr>CLAIM DEPARTMENT </vt:lpstr>
      <vt:lpstr>CONTINUED</vt:lpstr>
      <vt:lpstr>PowerPoint Presentation</vt:lpstr>
      <vt:lpstr>DEATH CLAIM</vt:lpstr>
      <vt:lpstr>CONTINUED</vt:lpstr>
      <vt:lpstr>CONTINUED</vt:lpstr>
      <vt:lpstr>CONTINUED</vt:lpstr>
      <vt:lpstr>CONTINUED</vt:lpstr>
      <vt:lpstr>CONTINUED</vt:lpstr>
      <vt:lpstr>CONTINUED</vt:lpstr>
      <vt:lpstr>CONTINUED</vt:lpstr>
      <vt:lpstr>CONTINUED</vt:lpstr>
      <vt:lpstr>CONTINUED</vt:lpstr>
      <vt:lpstr>SURVIVAL BENEFIT CLAIM </vt:lpstr>
      <vt:lpstr>MATURITY CLAIM </vt:lpstr>
      <vt:lpstr>CONTINUED</vt:lpstr>
      <vt:lpstr>CONTINUED</vt:lpstr>
      <vt:lpstr>CONTINUED</vt:lpstr>
      <vt:lpstr>CONTINUED</vt:lpstr>
      <vt:lpstr>CONTINUED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Pardeep Kumar</dc:creator>
  <cp:lastModifiedBy>Pardeep Kumar -X (pardeeku - SYNOPHIC SYSTEMS PRIVATE LIMITED at Cisco)</cp:lastModifiedBy>
  <cp:revision>85</cp:revision>
  <dcterms:created xsi:type="dcterms:W3CDTF">2020-04-09T13:35:47Z</dcterms:created>
  <dcterms:modified xsi:type="dcterms:W3CDTF">2020-04-17T06:57:21Z</dcterms:modified>
</cp:coreProperties>
</file>