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69" d="100"/>
          <a:sy n="69" d="100"/>
        </p:scale>
        <p:origin x="66"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306017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1125511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2870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1593634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34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2818560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1862829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58024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259385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066-F0A6-4C1B-B6BB-3FEE8E1B7437}"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766183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CAE066-F0A6-4C1B-B6BB-3FEE8E1B7437}"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3827526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CAE066-F0A6-4C1B-B6BB-3FEE8E1B7437}" type="datetimeFigureOut">
              <a:rPr lang="en-GB" smtClean="0"/>
              <a:t>01/04/2020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153697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CAE066-F0A6-4C1B-B6BB-3FEE8E1B7437}" type="datetimeFigureOut">
              <a:rPr lang="en-GB" smtClean="0"/>
              <a:t>01/04/2020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218829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AE066-F0A6-4C1B-B6BB-3FEE8E1B7437}" type="datetimeFigureOut">
              <a:rPr lang="en-GB" smtClean="0"/>
              <a:t>01/04/2020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4117105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AE066-F0A6-4C1B-B6BB-3FEE8E1B7437}"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123686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AE066-F0A6-4C1B-B6BB-3FEE8E1B7437}"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A9A94-28B0-42F3-8DBD-10601BBC8E6B}" type="slidenum">
              <a:rPr lang="en-GB" smtClean="0"/>
              <a:t>‹#›</a:t>
            </a:fld>
            <a:endParaRPr lang="en-GB"/>
          </a:p>
        </p:txBody>
      </p:sp>
    </p:spTree>
    <p:extLst>
      <p:ext uri="{BB962C8B-B14F-4D97-AF65-F5344CB8AC3E}">
        <p14:creationId xmlns:p14="http://schemas.microsoft.com/office/powerpoint/2010/main" val="3743491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CAE066-F0A6-4C1B-B6BB-3FEE8E1B7437}" type="datetimeFigureOut">
              <a:rPr lang="en-GB" smtClean="0"/>
              <a:t>01/04/2020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8A9A94-28B0-42F3-8DBD-10601BBC8E6B}" type="slidenum">
              <a:rPr lang="en-GB" smtClean="0"/>
              <a:t>‹#›</a:t>
            </a:fld>
            <a:endParaRPr lang="en-GB"/>
          </a:p>
        </p:txBody>
      </p:sp>
    </p:spTree>
    <p:extLst>
      <p:ext uri="{BB962C8B-B14F-4D97-AF65-F5344CB8AC3E}">
        <p14:creationId xmlns:p14="http://schemas.microsoft.com/office/powerpoint/2010/main" val="2359398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b="1" dirty="0"/>
              <a:t>छायावाद की प्रवृत्तियां</a:t>
            </a:r>
            <a:br>
              <a:rPr lang="hi-IN" b="1" dirty="0"/>
            </a:br>
            <a:endParaRPr lang="en-GB" dirty="0"/>
          </a:p>
        </p:txBody>
      </p:sp>
      <p:sp>
        <p:nvSpPr>
          <p:cNvPr id="4" name="Rectangle 1"/>
          <p:cNvSpPr>
            <a:spLocks noGrp="1" noChangeArrowheads="1"/>
          </p:cNvSpPr>
          <p:nvPr>
            <p:ph type="subTitle" idx="1"/>
          </p:nvPr>
        </p:nvSpPr>
        <p:spPr bwMode="auto">
          <a:xfrm>
            <a:off x="157324" y="5026468"/>
            <a:ext cx="4329711" cy="18453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 rIns="0" bIns="-15870" numCol="1" anchor="ctr" anchorCtr="0" compatLnSpc="1">
            <a:prstTxWarp prst="textNoShape">
              <a:avLst/>
            </a:prstTxWarp>
            <a:spAutoFit/>
          </a:bodyPr>
          <a:lstStyle/>
          <a:p>
            <a:pPr lvl="0" algn="ctr" eaLnBrk="0" fontAlgn="base" hangingPunct="0">
              <a:lnSpc>
                <a:spcPct val="100000"/>
              </a:lnSpc>
              <a:spcBef>
                <a:spcPct val="0"/>
              </a:spcBef>
              <a:spcAft>
                <a:spcPct val="0"/>
              </a:spcAft>
            </a:pPr>
            <a:r>
              <a:rPr lang="hi-IN" sz="2800" dirty="0" smtClean="0"/>
              <a:t>डॉ </a:t>
            </a:r>
            <a:r>
              <a:rPr kumimoji="0" lang="hi-IN" sz="2800" b="0" i="0" u="none" strike="noStrike" cap="none" normalizeH="0" baseline="0" dirty="0" smtClean="0">
                <a:ln>
                  <a:noFill/>
                </a:ln>
                <a:solidFill>
                  <a:srgbClr val="222222"/>
                </a:solidFill>
                <a:effectLst/>
                <a:latin typeface="inherit"/>
                <a:cs typeface="Mangal"/>
              </a:rPr>
              <a:t>सुनीता ढांडा</a:t>
            </a:r>
            <a:r>
              <a:rPr lang="en-US" sz="2800" dirty="0"/>
              <a:t> (</a:t>
            </a:r>
            <a:r>
              <a:rPr lang="hi-IN" sz="2800" dirty="0"/>
              <a:t>हिंदी विभाग</a:t>
            </a:r>
            <a:r>
              <a:rPr lang="en-US" sz="2800" dirty="0"/>
              <a:t>)</a:t>
            </a:r>
            <a:endParaRPr kumimoji="0" lang="en-US" sz="2800" b="0" i="0" u="none" strike="noStrike" cap="none" normalizeH="0" baseline="0" dirty="0" smtClean="0">
              <a:ln>
                <a:noFill/>
              </a:ln>
              <a:solidFill>
                <a:srgbClr val="222222"/>
              </a:solidFill>
              <a:effectLst/>
              <a:latin typeface="inherit"/>
              <a:cs typeface="Mangal"/>
            </a:endParaRPr>
          </a:p>
          <a:p>
            <a:pPr eaLnBrk="0" fontAlgn="base" hangingPunct="0">
              <a:lnSpc>
                <a:spcPct val="100000"/>
              </a:lnSpc>
              <a:spcBef>
                <a:spcPct val="0"/>
              </a:spcBef>
              <a:spcAft>
                <a:spcPct val="0"/>
              </a:spcAft>
            </a:pPr>
            <a:r>
              <a:rPr lang="hi-IN" sz="2800" dirty="0" smtClean="0"/>
              <a:t>आई</a:t>
            </a:r>
            <a:r>
              <a:rPr lang="en-US" sz="2800" dirty="0" smtClean="0"/>
              <a:t>.</a:t>
            </a:r>
            <a:r>
              <a:rPr lang="hi-IN" sz="2800" dirty="0" smtClean="0"/>
              <a:t>बी</a:t>
            </a:r>
            <a:r>
              <a:rPr lang="en-US" sz="2800" dirty="0" smtClean="0"/>
              <a:t>.</a:t>
            </a:r>
            <a:r>
              <a:rPr lang="hi-IN" sz="2800" dirty="0" smtClean="0"/>
              <a:t>पी</a:t>
            </a:r>
            <a:r>
              <a:rPr lang="en-US" sz="2800" dirty="0" smtClean="0"/>
              <a:t>.</a:t>
            </a:r>
            <a:r>
              <a:rPr lang="hi-IN" sz="2800" dirty="0" smtClean="0"/>
              <a:t>जी</a:t>
            </a:r>
            <a:r>
              <a:rPr lang="en-US" sz="2800" dirty="0" smtClean="0"/>
              <a:t> </a:t>
            </a:r>
            <a:r>
              <a:rPr lang="hi-IN" sz="2800" dirty="0" smtClean="0"/>
              <a:t>कॉलेज</a:t>
            </a:r>
            <a:r>
              <a:rPr lang="en-US" sz="2800" dirty="0" smtClean="0"/>
              <a:t>(</a:t>
            </a:r>
            <a:r>
              <a:rPr lang="hi-IN" sz="2800" dirty="0" smtClean="0"/>
              <a:t>पानीपत</a:t>
            </a:r>
            <a:r>
              <a:rPr lang="en-US" sz="2800" dirty="0" smtClean="0"/>
              <a:t>)</a:t>
            </a:r>
          </a:p>
          <a:p>
            <a:pPr lvl="0" algn="l" eaLnBrk="0" fontAlgn="base" hangingPunct="0">
              <a:lnSpc>
                <a:spcPct val="100000"/>
              </a:lnSpc>
              <a:spcBef>
                <a:spcPct val="0"/>
              </a:spcBef>
              <a:spcAft>
                <a:spcPct val="0"/>
              </a:spcAft>
            </a:pPr>
            <a:r>
              <a:rPr kumimoji="0" lang="hi-IN" sz="6600" b="0" i="0" u="none" strike="noStrike" cap="none" normalizeH="0" baseline="0" dirty="0" smtClean="0">
                <a:ln>
                  <a:noFill/>
                </a:ln>
                <a:solidFill>
                  <a:schemeClr val="tx1"/>
                </a:solidFill>
                <a:effectLst/>
                <a:cs typeface="Mangal"/>
              </a:rPr>
              <a:t> </a:t>
            </a:r>
            <a:r>
              <a:rPr lang="en-US" sz="2800" dirty="0" smtClean="0">
                <a:solidFill>
                  <a:schemeClr val="tx1"/>
                </a:solidFill>
                <a:cs typeface="Mangal"/>
              </a:rPr>
              <a:t>9996000086</a:t>
            </a:r>
            <a:endParaRPr kumimoji="0" lang="en-US" sz="66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144597"/>
            <a:ext cx="46488" cy="16800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870" rIns="0" bIns="-1587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i-IN" sz="1300" b="0" i="0" u="none" strike="noStrike" cap="none" normalizeH="0" baseline="0" dirty="0" smtClean="0">
                <a:ln>
                  <a:noFill/>
                </a:ln>
                <a:solidFill>
                  <a:schemeClr val="tx1"/>
                </a:solidFill>
                <a:effectLst/>
                <a:cs typeface="Mangal"/>
              </a:rPr>
              <a:t>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2252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dirty="0"/>
              <a:t>चित्रात्मक भाषा एवं लाक्षणिक पदावली</a:t>
            </a:r>
            <a:endParaRPr lang="en-GB" dirty="0"/>
          </a:p>
        </p:txBody>
      </p:sp>
      <p:sp>
        <p:nvSpPr>
          <p:cNvPr id="3" name="Content Placeholder 2"/>
          <p:cNvSpPr>
            <a:spLocks noGrp="1"/>
          </p:cNvSpPr>
          <p:nvPr>
            <p:ph idx="1"/>
          </p:nvPr>
        </p:nvSpPr>
        <p:spPr/>
        <p:txBody>
          <a:bodyPr>
            <a:normAutofit/>
          </a:bodyPr>
          <a:lstStyle/>
          <a:p>
            <a:r>
              <a:rPr lang="hi-IN" sz="2400" dirty="0"/>
              <a:t>अन्य अनुपम विशिष्टताओं के अतिरिक्त केवल चित्रात्मक भाषा के कारण हिंदी वाङ्मय में छायावादी काव्य को स्वतंत्र काव्य धारा माना जा सकता है।कविता के लिए चित्रात्मक भाषा की अपेक्षा की जाती है और इसी गुण के कारण उसमें बिम्बग्राहिता आती है। छायावादी कवि इस कला में परम विदग्ध हैं।"छायावादी काव्य में प्रसाद ने यदि प्रकृति तत्त्व को मिलाया, निराला ने उसे मुक्तक छंद दिया,पंत ने शब्दों को खराद पर चढ़ाकर सुड़ौल और सरस बनाया तो महादेवी ने उसमें प्राण डाले,उसकी भावात्मकता को समृद्ध किया।</a:t>
            </a:r>
            <a:endParaRPr lang="en-GB" sz="2400" dirty="0"/>
          </a:p>
        </p:txBody>
      </p:sp>
      <p:sp>
        <p:nvSpPr>
          <p:cNvPr id="4" name="Rectangle 1"/>
          <p:cNvSpPr>
            <a:spLocks noChangeArrowheads="1"/>
          </p:cNvSpPr>
          <p:nvPr/>
        </p:nvSpPr>
        <p:spPr bwMode="auto">
          <a:xfrm>
            <a:off x="3094874" y="5514245"/>
            <a:ext cx="994225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शशि मुख पर घूंघट डाले</a:t>
            </a:r>
            <a:r>
              <a:rPr kumimoji="0" lang="en-US" sz="1800" b="0" i="0" u="none" strike="noStrike" cap="none" normalizeH="0" baseline="0" dirty="0" smtClean="0">
                <a:ln>
                  <a:noFill/>
                </a:ln>
                <a:solidFill>
                  <a:schemeClr val="tx1"/>
                </a:solidFill>
                <a:effectLst/>
                <a:latin typeface="Arial" panose="020B0604020202020204" pitchFamily="34" charset="0"/>
                <a:cs typeface="Mangal"/>
              </a:rPr>
              <a:t>,</a:t>
            </a:r>
            <a:r>
              <a:rPr kumimoji="0" lang="hi-IN" sz="1800" b="0" i="0" u="none" strike="noStrike" cap="none" normalizeH="0" baseline="0" dirty="0" smtClean="0">
                <a:ln>
                  <a:noFill/>
                </a:ln>
                <a:solidFill>
                  <a:schemeClr val="tx1"/>
                </a:solidFill>
                <a:effectLst/>
                <a:latin typeface="Arial" panose="020B0604020202020204" pitchFamily="34" charset="0"/>
                <a:cs typeface="Mangal"/>
              </a:rPr>
              <a:t>अंचल में दीप छिपाए।</a:t>
            </a:r>
            <a:endParaRPr kumimoji="0" lang="en-US" sz="1800" b="0" i="0" u="none" strike="noStrike" cap="none" normalizeH="0" baseline="0" dirty="0" smtClean="0">
              <a:ln>
                <a:noFill/>
              </a:ln>
              <a:solidFill>
                <a:schemeClr val="tx1"/>
              </a:solidFill>
              <a:effectLst/>
              <a:latin typeface="Arial" panose="020B0604020202020204" pitchFamily="34" charset="0"/>
              <a:cs typeface="Mang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जीवन की गोधूलि में</a:t>
            </a:r>
            <a:r>
              <a:rPr kumimoji="0" lang="en-US" sz="1800" b="0" i="0" u="none" strike="noStrike" cap="none" normalizeH="0" baseline="0" dirty="0" smtClean="0">
                <a:ln>
                  <a:noFill/>
                </a:ln>
                <a:solidFill>
                  <a:schemeClr val="tx1"/>
                </a:solidFill>
                <a:effectLst/>
                <a:latin typeface="Arial" panose="020B0604020202020204" pitchFamily="34" charset="0"/>
                <a:cs typeface="Mangal"/>
              </a:rPr>
              <a:t>,</a:t>
            </a:r>
            <a:r>
              <a:rPr kumimoji="0" lang="hi-IN" sz="1800" b="0" i="0" u="none" strike="noStrike" cap="none" normalizeH="0" baseline="0" dirty="0" smtClean="0">
                <a:ln>
                  <a:noFill/>
                </a:ln>
                <a:solidFill>
                  <a:schemeClr val="tx1"/>
                </a:solidFill>
                <a:effectLst/>
                <a:latin typeface="Arial" panose="020B0604020202020204" pitchFamily="34" charset="0"/>
                <a:cs typeface="Mangal"/>
              </a:rPr>
              <a:t>कौतूहल से तुम आए।</a:t>
            </a:r>
            <a:r>
              <a:rPr kumimoji="0" 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314349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60717"/>
            <a:ext cx="12192000" cy="6918717"/>
          </a:xfrm>
        </p:spPr>
      </p:pic>
      <p:sp>
        <p:nvSpPr>
          <p:cNvPr id="4" name="AutoShape 2" descr="Dhanyawad Bungalow Girl's Hostel - Posts | Facebo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53419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i-IN" sz="8800" dirty="0"/>
              <a:t>वैयक्तिकता</a:t>
            </a:r>
            <a:endParaRPr lang="en-GB" sz="8800" dirty="0"/>
          </a:p>
        </p:txBody>
      </p:sp>
      <p:sp>
        <p:nvSpPr>
          <p:cNvPr id="3" name="Content Placeholder 2"/>
          <p:cNvSpPr>
            <a:spLocks noGrp="1"/>
          </p:cNvSpPr>
          <p:nvPr>
            <p:ph idx="1"/>
          </p:nvPr>
        </p:nvSpPr>
        <p:spPr/>
        <p:txBody>
          <a:bodyPr/>
          <a:lstStyle/>
          <a:p>
            <a:r>
              <a:rPr lang="hi-IN" dirty="0"/>
              <a:t>छायावादी काव्य में वैयक्तिकता का प्राधान्य है। कविता वैयक्तिक चिंतन और अनुभूति की परिधि में सीमित होने के कारण अंतर्मुखी हो गई, कवि के अहम् भाव में निबद्ध हो गई। कवियों ने काव्य में अपने सुख-दु:ख,उतार-चढ़ाव,आशा-निराशा की अभिव्यक्ति खुल कर की। उसने समग्र वस्तुजगत को अपनी भावनाओं में रंग कर देखा। जयशंकर प्रसाद का'आंसू' तथा सुमित्रा नंदन पंत के 'उच्छवास' और 'आंसू' व्यक्तिवादी अभिव्यक्ति के सुंदर निदर्शन हैं। इसके व्यक्तिवाद के स्व में सर्व सन्निहित है।डॉ. शिवदान सिंह चौहान इस संबंध में अत्यंत मार्मिक शब्दों में लिखते हैं -''कवि का मैं प्रत्येक प्रबुद्ध भारतवासी का मैं था,इस कारण कवि ने विषयगत दृष्टि से अपनी सूक्ष्मातिसूक्ष्म अनुभूतियों को व्यक्त करने के लिए जो लाक्षणिक भाषा और अप्रस्तुत रचना शैली अपनाई,उसके संकेत और प्रतीक हर व्यक्ति के लिए सहज प्रेषणीय बन सके।''छायावादी कवियों की भावनाएं यदि उनके विशिष्ट वैयक्तिक दु:खों के रोने-धोने तक ही सीमित रहती,उनके भाव यदि केवल आत्मकेंद्रित ही होते तो उनमें इतनी व्यापक प्रेषणीयता कदापि न आ पाती।</a:t>
            </a:r>
            <a:endParaRPr lang="en-GB" dirty="0"/>
          </a:p>
        </p:txBody>
      </p:sp>
      <p:sp>
        <p:nvSpPr>
          <p:cNvPr id="5" name="Rectangle 4"/>
          <p:cNvSpPr/>
          <p:nvPr/>
        </p:nvSpPr>
        <p:spPr>
          <a:xfrm>
            <a:off x="9564947" y="4549676"/>
            <a:ext cx="2917998" cy="2308324"/>
          </a:xfrm>
          <a:prstGeom prst="rect">
            <a:avLst/>
          </a:prstGeom>
        </p:spPr>
        <p:txBody>
          <a:bodyPr wrap="square">
            <a:spAutoFit/>
          </a:bodyPr>
          <a:lstStyle/>
          <a:p>
            <a:r>
              <a:rPr lang="hi-IN" sz="2400" b="0" i="1" dirty="0" smtClean="0">
                <a:solidFill>
                  <a:srgbClr val="212121"/>
                </a:solidFill>
                <a:effectLst/>
                <a:latin typeface="Roboto"/>
              </a:rPr>
              <a:t>मैंने मैं शैली अपनाई,</a:t>
            </a:r>
            <a:endParaRPr lang="en-US" sz="2400" b="0" i="1" dirty="0" smtClean="0">
              <a:solidFill>
                <a:srgbClr val="212121"/>
              </a:solidFill>
              <a:effectLst/>
              <a:latin typeface="Roboto"/>
            </a:endParaRPr>
          </a:p>
          <a:p>
            <a:r>
              <a:rPr lang="hi-IN" sz="2400" i="1" dirty="0"/>
              <a:t> देखा एक दु:खी निज </a:t>
            </a:r>
            <a:r>
              <a:rPr lang="hi-IN" sz="2400" i="1" dirty="0" smtClean="0"/>
              <a:t>भाई</a:t>
            </a:r>
            <a:endParaRPr lang="en-US" sz="2400" i="1" dirty="0" smtClean="0"/>
          </a:p>
          <a:p>
            <a:r>
              <a:rPr lang="hi-IN" sz="2400" i="1" dirty="0"/>
              <a:t>दुख की छाया पड़ी हृदय </a:t>
            </a:r>
            <a:r>
              <a:rPr lang="hi-IN" sz="2400" i="1" dirty="0" smtClean="0"/>
              <a:t>में</a:t>
            </a:r>
            <a:endParaRPr lang="en-US" sz="2400" i="1" dirty="0" smtClean="0"/>
          </a:p>
          <a:p>
            <a:r>
              <a:rPr lang="hi-IN" sz="2400" i="1" dirty="0"/>
              <a:t>झट उमड़ वेदना आई </a:t>
            </a:r>
            <a:endParaRPr lang="en-GB" sz="2400" dirty="0"/>
          </a:p>
        </p:txBody>
      </p:sp>
      <p:sp>
        <p:nvSpPr>
          <p:cNvPr id="6" name="Rectangle 5"/>
          <p:cNvSpPr/>
          <p:nvPr/>
        </p:nvSpPr>
        <p:spPr>
          <a:xfrm>
            <a:off x="9564947" y="3777809"/>
            <a:ext cx="1707017" cy="646331"/>
          </a:xfrm>
          <a:prstGeom prst="rect">
            <a:avLst/>
          </a:prstGeom>
        </p:spPr>
        <p:txBody>
          <a:bodyPr wrap="square">
            <a:spAutoFit/>
          </a:bodyPr>
          <a:lstStyle/>
          <a:p>
            <a:r>
              <a:rPr lang="hi-IN" b="0" i="0" dirty="0" smtClean="0">
                <a:solidFill>
                  <a:srgbClr val="201F20"/>
                </a:solidFill>
                <a:effectLst/>
                <a:latin typeface="Roboto"/>
              </a:rPr>
              <a:t>निराला ने लिखा है-</a:t>
            </a:r>
            <a:endParaRPr lang="en-GB" dirty="0"/>
          </a:p>
        </p:txBody>
      </p:sp>
    </p:spTree>
    <p:extLst>
      <p:ext uri="{BB962C8B-B14F-4D97-AF65-F5344CB8AC3E}">
        <p14:creationId xmlns:p14="http://schemas.microsoft.com/office/powerpoint/2010/main" val="1957588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4800" dirty="0"/>
              <a:t>प्रकृति-सौंदर्य और प्रेम की व्यंजना</a:t>
            </a:r>
            <a:endParaRPr lang="en-GB" sz="4800" dirty="0"/>
          </a:p>
        </p:txBody>
      </p:sp>
      <p:sp>
        <p:nvSpPr>
          <p:cNvPr id="3" name="Content Placeholder 2"/>
          <p:cNvSpPr>
            <a:spLocks noGrp="1"/>
          </p:cNvSpPr>
          <p:nvPr>
            <p:ph idx="1"/>
          </p:nvPr>
        </p:nvSpPr>
        <p:spPr/>
        <p:txBody>
          <a:bodyPr/>
          <a:lstStyle/>
          <a:p>
            <a:r>
              <a:rPr lang="hi-IN" dirty="0"/>
              <a:t>छायावादी कवि का मन प्रकृति चित्रण में खूब रमा है और प्रकृति के सौंदर्य और प्रेम की व्यंजना छायावादी कविता की एक प्रमुख विशेषता रही है। छायावादी कवियों ने प्रकृति को काव्य में सजीव बना दिया है। प्रकृति सौंदर्य और प्रेम की अत्यधिक व्यंजना के कारण ही डॉ. देवराज ने छायावादी काव्य को 'प्रकृति-काव्य' कहा है। छायावादी काव्य में प्रकृति-सौंदर्य के अनेक चित्रण मिलते हैं; जैसे 1. आलम्बन रूप में प्रकृति चित्रण 2.उद्दीपन रूप में प्रकृति चित्रण 3.प्रकृति का मानवीकरण 4.नारी रूप में प्रकृति के सौंदर्य का वर्णन 5.आलंकारिक चित्रण 6.प्रकृति का वातावरण और पृष्ठभूमि के रूप में चित्रण 7. रहस्यात्मक अभिव्यक्ति के साधन के रूप में चित्रण।</a:t>
            </a:r>
          </a:p>
          <a:p>
            <a:r>
              <a:rPr lang="hi-IN" dirty="0"/>
              <a:t>प्रसाद,पंत,निराला,महादेवी आदि छायावाद के सभी प्रमुख कवियों ने प्रकृति का नारी रूप में चित्रण किया और सौंदर्य व प्रेम की अभिव्यक्ति की</a:t>
            </a:r>
            <a:r>
              <a:rPr lang="hi-IN" dirty="0" smtClean="0"/>
              <a:t>।</a:t>
            </a:r>
            <a:endParaRPr lang="en-US" dirty="0" smtClean="0"/>
          </a:p>
          <a:p>
            <a:endParaRPr lang="hi-IN" dirty="0"/>
          </a:p>
          <a:p>
            <a:endParaRPr lang="en-GB" dirty="0"/>
          </a:p>
        </p:txBody>
      </p:sp>
      <p:sp>
        <p:nvSpPr>
          <p:cNvPr id="4" name="Rectangle 1"/>
          <p:cNvSpPr>
            <a:spLocks noChangeArrowheads="1"/>
          </p:cNvSpPr>
          <p:nvPr/>
        </p:nvSpPr>
        <p:spPr bwMode="auto">
          <a:xfrm>
            <a:off x="10154650" y="5534561"/>
            <a:ext cx="216277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Arial" panose="020B0604020202020204" pitchFamily="34" charset="0"/>
                <a:cs typeface="Mangal"/>
              </a:rPr>
              <a:t>बांसों का झुरमुट</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Arial" panose="020B0604020202020204" pitchFamily="34" charset="0"/>
                <a:cs typeface="Mangal"/>
              </a:rPr>
              <a:t>संध्या का झुटपुट</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Arial" panose="020B0604020202020204" pitchFamily="34" charset="0"/>
                <a:cs typeface="Mangal"/>
              </a:rPr>
              <a:t>हैं चहक रहीं चिड़ियां</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000" b="0" i="0" u="none" strike="noStrike" cap="none" normalizeH="0" baseline="0" dirty="0" smtClean="0">
                <a:ln>
                  <a:noFill/>
                </a:ln>
                <a:solidFill>
                  <a:schemeClr val="tx1"/>
                </a:solidFill>
                <a:effectLst/>
                <a:latin typeface="Arial" panose="020B0604020202020204" pitchFamily="34" charset="0"/>
                <a:cs typeface="Mangal"/>
              </a:rPr>
              <a:t>टी वी टी टुट् टुट्</a:t>
            </a:r>
            <a:r>
              <a:rPr kumimoji="0" lang="en-US" sz="1800" b="0" i="0" u="none" strike="noStrike" cap="none" normalizeH="0" baseline="0" dirty="0" smtClean="0">
                <a:ln>
                  <a:noFill/>
                </a:ln>
                <a:solidFill>
                  <a:schemeClr val="tx1"/>
                </a:solidFill>
                <a:effectLst/>
                <a:latin typeface="Arial" panose="020B0604020202020204" pitchFamily="34" charset="0"/>
                <a:cs typeface="Mangal"/>
              </a:rPr>
              <a:t>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19190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7200" dirty="0"/>
              <a:t>शृंगारिकता</a:t>
            </a:r>
            <a:endParaRPr lang="en-GB" sz="7200" dirty="0"/>
          </a:p>
        </p:txBody>
      </p:sp>
      <p:sp>
        <p:nvSpPr>
          <p:cNvPr id="3" name="Content Placeholder 2"/>
          <p:cNvSpPr>
            <a:spLocks noGrp="1"/>
          </p:cNvSpPr>
          <p:nvPr>
            <p:ph idx="1"/>
          </p:nvPr>
        </p:nvSpPr>
        <p:spPr>
          <a:xfrm>
            <a:off x="0" y="2160589"/>
            <a:ext cx="9274002" cy="4697411"/>
          </a:xfrm>
        </p:spPr>
        <p:txBody>
          <a:bodyPr>
            <a:normAutofit/>
          </a:bodyPr>
          <a:lstStyle/>
          <a:p>
            <a:r>
              <a:rPr lang="hi-IN" sz="2400" dirty="0"/>
              <a:t>छायावादी काव्य में शृंगार-भावना की प्रधानता है,परंतु यह शृंगार रीतिकालीन स्थूल एवं ऐन्द्रिय शृंगार से भिन्न है।छायावादी शृंगार-भावना मानसिक एवं अतीन्द्रिय है। यह शृंगार-भावना दो रूपों में अभिव्यक्त हुई है- 1. नारी के अतीन्द्रिय सौंदर्य चित्रण द्वारा 2. प्रकृति पर नारी-भावना के आरोप के माध्यम से। पंत और प्रसाद ने अछूती कल्पनाओं की तूलिका से नारी के सौंदर्य का चित्रण किया है</a:t>
            </a:r>
            <a:r>
              <a:rPr lang="hi-IN" sz="2400" dirty="0" smtClean="0"/>
              <a:t>।</a:t>
            </a:r>
            <a:endParaRPr lang="en-US" sz="2400" dirty="0" smtClean="0"/>
          </a:p>
          <a:p>
            <a:pPr algn="ctr"/>
            <a:r>
              <a:rPr lang="hi-IN" sz="2400" i="1" dirty="0"/>
              <a:t>नील परिधान बीच सुकुमार</a:t>
            </a:r>
            <a:r>
              <a:rPr lang="hi-IN" sz="2400" i="1" dirty="0" smtClean="0"/>
              <a:t>,</a:t>
            </a:r>
            <a:endParaRPr lang="en-US" sz="2400" i="1" dirty="0" smtClean="0"/>
          </a:p>
          <a:p>
            <a:pPr algn="ctr"/>
            <a:r>
              <a:rPr lang="hi-IN" sz="2400" i="1" dirty="0"/>
              <a:t>खुल रहा मृदुल अधखुला अंग</a:t>
            </a:r>
            <a:r>
              <a:rPr lang="hi-IN" sz="2400" i="1" dirty="0" smtClean="0"/>
              <a:t>।</a:t>
            </a:r>
            <a:endParaRPr lang="en-US" sz="2400" i="1" dirty="0"/>
          </a:p>
          <a:p>
            <a:pPr algn="ctr"/>
            <a:r>
              <a:rPr lang="hi-IN" sz="2400" i="1" dirty="0" smtClean="0"/>
              <a:t>खिला </a:t>
            </a:r>
            <a:r>
              <a:rPr lang="hi-IN" sz="2400" i="1" dirty="0"/>
              <a:t>हो ज्यों बिजली का फूल</a:t>
            </a:r>
            <a:r>
              <a:rPr lang="hi-IN" sz="2400" i="1" dirty="0" smtClean="0"/>
              <a:t>,</a:t>
            </a:r>
            <a:endParaRPr lang="en-US" sz="2400" i="1" dirty="0" smtClean="0"/>
          </a:p>
          <a:p>
            <a:pPr marL="0" indent="0" algn="ctr">
              <a:buNone/>
            </a:pPr>
            <a:r>
              <a:rPr lang="en-US" sz="2400" i="1" dirty="0"/>
              <a:t> </a:t>
            </a:r>
            <a:r>
              <a:rPr lang="en-US" sz="2400" i="1" dirty="0" smtClean="0"/>
              <a:t>   </a:t>
            </a:r>
            <a:r>
              <a:rPr lang="hi-IN" sz="2400" dirty="0" smtClean="0">
                <a:solidFill>
                  <a:srgbClr val="201F20"/>
                </a:solidFill>
                <a:latin typeface="Roboto"/>
              </a:rPr>
              <a:t>मेघवन </a:t>
            </a:r>
            <a:r>
              <a:rPr lang="hi-IN" sz="2400" dirty="0">
                <a:solidFill>
                  <a:srgbClr val="201F20"/>
                </a:solidFill>
                <a:latin typeface="Roboto"/>
              </a:rPr>
              <a:t>बीच गुलाबी </a:t>
            </a:r>
            <a:r>
              <a:rPr lang="hi-IN" sz="2400" dirty="0" smtClean="0">
                <a:solidFill>
                  <a:srgbClr val="201F20"/>
                </a:solidFill>
                <a:latin typeface="Roboto"/>
              </a:rPr>
              <a:t>रंग</a:t>
            </a:r>
            <a:endParaRPr lang="en-US" sz="2400" i="1" dirty="0" smtClean="0"/>
          </a:p>
          <a:p>
            <a:endParaRPr lang="en-US" sz="2400" i="1" dirty="0" smtClean="0"/>
          </a:p>
          <a:p>
            <a:endParaRPr lang="en-GB" sz="2400" dirty="0"/>
          </a:p>
        </p:txBody>
      </p:sp>
      <p:sp>
        <p:nvSpPr>
          <p:cNvPr id="4" name="Rectangle 1"/>
          <p:cNvSpPr>
            <a:spLocks noChangeArrowheads="1"/>
          </p:cNvSpPr>
          <p:nvPr/>
        </p:nvSpPr>
        <p:spPr bwMode="auto">
          <a:xfrm>
            <a:off x="0" y="-1846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 </a:t>
            </a:r>
          </a:p>
        </p:txBody>
      </p:sp>
      <p:sp>
        <p:nvSpPr>
          <p:cNvPr id="5" name="Rectangle 2"/>
          <p:cNvSpPr>
            <a:spLocks noChangeArrowheads="1"/>
          </p:cNvSpPr>
          <p:nvPr/>
        </p:nvSpPr>
        <p:spPr bwMode="auto">
          <a:xfrm>
            <a:off x="0" y="-184666"/>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cs typeface="Mangal"/>
              </a:rPr>
              <a:t> </a:t>
            </a:r>
            <a:r>
              <a:rPr kumimoji="0" lang="en-US" sz="1800" b="0" i="0" u="none" strike="noStrike" cap="none" normalizeH="0" baseline="0" dirty="0" smtClean="0">
                <a:ln>
                  <a:noFill/>
                </a:ln>
                <a:solidFill>
                  <a:schemeClr val="tx1"/>
                </a:solidFill>
                <a:effectLst/>
                <a:latin typeface="Arial" panose="020B0604020202020204" pitchFamily="34" charset="0"/>
              </a:rPr>
              <a:t> </a:t>
            </a:r>
          </a:p>
        </p:txBody>
      </p:sp>
      <p:sp>
        <p:nvSpPr>
          <p:cNvPr id="6" name="Rectangle 3"/>
          <p:cNvSpPr>
            <a:spLocks noChangeArrowheads="1"/>
          </p:cNvSpPr>
          <p:nvPr/>
        </p:nvSpPr>
        <p:spPr bwMode="auto">
          <a:xfrm>
            <a:off x="0" y="-407804"/>
            <a:ext cx="223138" cy="815608"/>
          </a:xfrm>
          <a:prstGeom prst="rect">
            <a:avLst/>
          </a:prstGeom>
          <a:solidFill>
            <a:srgbClr val="FF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201F20"/>
                </a:solidFill>
                <a:effectLst/>
                <a:latin typeface="Roboto"/>
                <a:cs typeface="Mangal"/>
              </a:rPr>
              <a:t> </a:t>
            </a:r>
            <a:endParaRPr kumimoji="0" lang="en-US" sz="13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
            </a:r>
            <a:br>
              <a:rPr kumimoji="0" lang="en-US" sz="1800" b="0" i="0" u="none" strike="noStrike" cap="none" normalizeH="0" baseline="0" dirty="0" smtClean="0">
                <a:ln>
                  <a:noFill/>
                </a:ln>
                <a:solidFill>
                  <a:schemeClr val="tx1"/>
                </a:solidFill>
                <a:effectLst/>
                <a:latin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0" y="-407804"/>
            <a:ext cx="223138" cy="815608"/>
          </a:xfrm>
          <a:prstGeom prst="rect">
            <a:avLst/>
          </a:prstGeom>
          <a:solidFill>
            <a:srgbClr val="FFF0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201F20"/>
                </a:solidFill>
                <a:effectLst/>
                <a:latin typeface="Roboto"/>
                <a:cs typeface="Mangal"/>
              </a:rPr>
              <a:t> </a:t>
            </a:r>
            <a:endParaRPr kumimoji="0" lang="en-US" sz="13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
            </a:r>
            <a:br>
              <a:rPr kumimoji="0" lang="en-US" sz="1800" b="0" i="0" u="none" strike="noStrike" cap="none" normalizeH="0" baseline="0" dirty="0" smtClean="0">
                <a:ln>
                  <a:noFill/>
                </a:ln>
                <a:solidFill>
                  <a:schemeClr val="tx1"/>
                </a:solidFill>
                <a:effectLst/>
                <a:latin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2744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5400" dirty="0"/>
              <a:t>रहस्यानुभूति</a:t>
            </a:r>
            <a:endParaRPr lang="en-GB" sz="5400" dirty="0"/>
          </a:p>
        </p:txBody>
      </p:sp>
      <p:sp>
        <p:nvSpPr>
          <p:cNvPr id="3" name="Content Placeholder 2"/>
          <p:cNvSpPr>
            <a:spLocks noGrp="1"/>
          </p:cNvSpPr>
          <p:nvPr>
            <p:ph idx="1"/>
          </p:nvPr>
        </p:nvSpPr>
        <p:spPr/>
        <p:txBody>
          <a:bodyPr/>
          <a:lstStyle/>
          <a:p>
            <a:r>
              <a:rPr lang="hi-IN" dirty="0"/>
              <a:t>छायावादी कवि को अज्ञात सत्ता के प्रति एक विशेष आकर्षण रहा है। वह प्रकृति के प्रत्येक पदार्थ में इसी सत्ता के दर्शन करता है। उसका इस अंनत के प्रति प्रमुख रूप से विस्मय तथा जिज्ञासा का भाव है। लेकिन उनका रहस्य जिज्ञासामूलक है, उसे कबीर और दादू के रहस्यवाद के समक्ष खड़ा नहीं किया जा सकता।निराला तत्व ज्ञान के कारण, तो पंत प्राकृतिक सौंदर्य से रहस्योन्मुख हुए। प्रेम और वेदना ने महादेवी को रहस्योन्मुख किया तो प्रसाद ने उस परमसत्ता को अपने बाहर देखा। यद्यपि महादेवी में अवश्य ही रहस्य-साधना की दृढ़ता दिखाई पड़ती है। आचार्य रामचंद्र शुक्ल के शब्दों में,''कवि उस अनंत अज्ञात प्रियतम को आलंबन बनाकर अत्यंत चित्रमयी भाषा में प्रेम की अनेक प्रकार से अभिव्यंजना करते हैं। ...तथा छायावाद का एक अर्थ रहस्यवाद भी है।</a:t>
            </a:r>
            <a:endParaRPr lang="en-GB" dirty="0"/>
          </a:p>
        </p:txBody>
      </p:sp>
      <p:sp>
        <p:nvSpPr>
          <p:cNvPr id="4" name="Rectangle 1"/>
          <p:cNvSpPr>
            <a:spLocks noChangeArrowheads="1"/>
          </p:cNvSpPr>
          <p:nvPr/>
        </p:nvSpPr>
        <p:spPr bwMode="auto">
          <a:xfrm>
            <a:off x="3117272" y="5132576"/>
            <a:ext cx="541712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हे अनंत रमणीय कौन तुम</a:t>
            </a:r>
            <a:r>
              <a:rPr kumimoji="0" lang="en-US" sz="1800" b="0" i="0" u="none" strike="noStrike" cap="none" normalizeH="0" baseline="0" dirty="0" smtClean="0">
                <a:ln>
                  <a:noFill/>
                </a:ln>
                <a:solidFill>
                  <a:schemeClr val="tx1"/>
                </a:solidFill>
                <a:effectLst/>
                <a:latin typeface="Arial" panose="020B0604020202020204" pitchFamily="34" charset="0"/>
                <a:cs typeface="Mangal"/>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यह मैं कैसे कह सकता</a:t>
            </a:r>
            <a:r>
              <a:rPr kumimoji="0" lang="en-US" sz="1800" b="0" i="0" u="none" strike="noStrike" cap="none" normalizeH="0" baseline="0" dirty="0" smtClean="0">
                <a:ln>
                  <a:noFill/>
                </a:ln>
                <a:solidFill>
                  <a:schemeClr val="tx1"/>
                </a:solidFill>
                <a:effectLst/>
                <a:latin typeface="Arial" panose="020B0604020202020204" pitchFamily="34" charset="0"/>
                <a:cs typeface="Mangal"/>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कैसे हो</a:t>
            </a:r>
            <a:r>
              <a:rPr kumimoji="0" lang="en-US" sz="1800" b="0" i="0" u="none" strike="noStrike" cap="none" normalizeH="0" baseline="0" dirty="0" smtClean="0">
                <a:ln>
                  <a:noFill/>
                </a:ln>
                <a:solidFill>
                  <a:schemeClr val="tx1"/>
                </a:solidFill>
                <a:effectLst/>
                <a:latin typeface="Arial" panose="020B0604020202020204" pitchFamily="34" charset="0"/>
                <a:cs typeface="Mangal"/>
              </a:rPr>
              <a:t>,</a:t>
            </a:r>
            <a:r>
              <a:rPr kumimoji="0" lang="hi-IN" sz="1800" b="0" i="0" u="none" strike="noStrike" cap="none" normalizeH="0" baseline="0" dirty="0" smtClean="0">
                <a:ln>
                  <a:noFill/>
                </a:ln>
                <a:solidFill>
                  <a:schemeClr val="tx1"/>
                </a:solidFill>
                <a:effectLst/>
                <a:latin typeface="Arial" panose="020B0604020202020204" pitchFamily="34" charset="0"/>
                <a:cs typeface="Mangal"/>
              </a:rPr>
              <a:t>क्या हो इसका तो</a:t>
            </a:r>
            <a:endParaRPr kumimoji="0" lang="en-US" sz="1800" b="0" i="0" u="none" strike="noStrike" cap="none" normalizeH="0" baseline="0" dirty="0" smtClean="0">
              <a:ln>
                <a:noFill/>
              </a:ln>
              <a:solidFill>
                <a:schemeClr val="tx1"/>
              </a:solidFill>
              <a:effectLst/>
              <a:latin typeface="Arial" panose="020B0604020202020204" pitchFamily="34" charset="0"/>
              <a:cs typeface="Mang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i-IN" sz="1800" b="0" i="0" u="none" strike="noStrike" cap="none" normalizeH="0" baseline="0" dirty="0" smtClean="0">
                <a:ln>
                  <a:noFill/>
                </a:ln>
                <a:solidFill>
                  <a:schemeClr val="tx1"/>
                </a:solidFill>
                <a:effectLst/>
                <a:latin typeface="Arial" panose="020B0604020202020204" pitchFamily="34" charset="0"/>
                <a:cs typeface="Mangal"/>
              </a:rPr>
              <a:t>भार विचार न सह सकता</a:t>
            </a:r>
            <a:r>
              <a:rPr kumimoji="0" lang="en-US" sz="1800" b="0" i="0" u="none" strike="noStrike" cap="none" normalizeH="0" baseline="0" dirty="0" smtClean="0">
                <a:ln>
                  <a:noFill/>
                </a:ln>
                <a:solidFill>
                  <a:schemeClr val="tx1"/>
                </a:solidFill>
                <a:effectLst/>
                <a:latin typeface="Arial" panose="020B0604020202020204" pitchFamily="34" charset="0"/>
                <a:cs typeface="Mangal"/>
              </a:rPr>
              <a:t>? - </a:t>
            </a:r>
            <a:r>
              <a:rPr kumimoji="0" lang="hi-IN" sz="1800" b="0" i="0" u="none" strike="noStrike" cap="none" normalizeH="0" baseline="0" dirty="0" smtClean="0">
                <a:ln>
                  <a:noFill/>
                </a:ln>
                <a:solidFill>
                  <a:schemeClr val="tx1"/>
                </a:solidFill>
                <a:effectLst/>
                <a:latin typeface="Arial" panose="020B0604020202020204" pitchFamily="34" charset="0"/>
                <a:cs typeface="Mangal"/>
              </a:rPr>
              <a:t>प्रसाद</a:t>
            </a:r>
            <a:r>
              <a:rPr kumimoji="0" lang="en-US" sz="1800" b="0" i="0" u="none" strike="noStrike" cap="none" normalizeH="0" baseline="0" dirty="0" smtClean="0">
                <a:ln>
                  <a:noFill/>
                </a:ln>
                <a:solidFill>
                  <a:schemeClr val="tx1"/>
                </a:solidFill>
                <a:effectLst/>
                <a:latin typeface="Arial" panose="020B0604020202020204" pitchFamily="34" charset="0"/>
                <a:cs typeface="Mangal"/>
              </a:rPr>
              <a:t> </a:t>
            </a:r>
            <a:r>
              <a:rPr kumimoji="0" lang="en-US"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193707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i-IN" sz="6600" dirty="0"/>
              <a:t>वेदना और करुणा की विवृत्ति</a:t>
            </a:r>
            <a:endParaRPr lang="en-GB" sz="6600" dirty="0"/>
          </a:p>
        </p:txBody>
      </p:sp>
      <p:sp>
        <p:nvSpPr>
          <p:cNvPr id="3" name="Content Placeholder 2"/>
          <p:cNvSpPr>
            <a:spLocks noGrp="1"/>
          </p:cNvSpPr>
          <p:nvPr>
            <p:ph idx="1"/>
          </p:nvPr>
        </p:nvSpPr>
        <p:spPr/>
        <p:txBody>
          <a:bodyPr/>
          <a:lstStyle/>
          <a:p>
            <a:r>
              <a:rPr lang="hi-IN" dirty="0"/>
              <a:t>छायावादी कविता में वेदना की अभिव्यक्ति करुणा और निराशा के रूप में हुई है। हर्ष-शोक,हास-रुदन, जन्म-मरण,विरह-मिलन आदि से उत्पन्न विषमताओं से घिरे हुए मानव-जीवन को देखकर कवि हृदय में वेदना और करुणा उमड़ पड़ती है।जीवन में मानव-मन की आकांक्षाओं और अभिलाषाओं की असफलता पर कवि-हृदय क्रन्दन करने लगता है। छायावादी कवि सौंदर्य प्रेमी होता है,किंतु सौंदर्य की क्षणभंगुरता को देख उसका हृदय आकुल हो उठता है। हृदयगत भावों की अभिव्यक्ति की अपूर्णता,अभिलाषाओं की विफलता,सौंदर्य की नश्वरता, प्रेयसी की निष्ठुरता, मानवीय दुर्बलताओं के प्रति संवेदनशीलता और प्रकृति की रहस्यमयता आदि अनेक कारणों से छायावादी कवि के काव्य में वेदना और करुणा की अधिकता पाई जाती है।</a:t>
            </a:r>
            <a:endParaRPr lang="en-GB" dirty="0"/>
          </a:p>
        </p:txBody>
      </p:sp>
      <p:sp>
        <p:nvSpPr>
          <p:cNvPr id="4" name="Rectangle 3"/>
          <p:cNvSpPr/>
          <p:nvPr/>
        </p:nvSpPr>
        <p:spPr>
          <a:xfrm>
            <a:off x="3057274" y="5239389"/>
            <a:ext cx="6216728" cy="369332"/>
          </a:xfrm>
          <a:prstGeom prst="rect">
            <a:avLst/>
          </a:prstGeom>
        </p:spPr>
        <p:txBody>
          <a:bodyPr wrap="square">
            <a:spAutoFit/>
          </a:bodyPr>
          <a:lstStyle/>
          <a:p>
            <a:r>
              <a:rPr lang="hi-IN" b="0" i="1" dirty="0" smtClean="0">
                <a:solidFill>
                  <a:srgbClr val="212121"/>
                </a:solidFill>
                <a:effectLst/>
                <a:latin typeface="Roboto"/>
              </a:rPr>
              <a:t>तुमको पीड़ा में ढ़ूंढ़ा, तुममें ढ़ूंढ़ूंगी पीड़ा।</a:t>
            </a:r>
            <a:r>
              <a:rPr lang="en-US" b="0" i="1" dirty="0" smtClean="0">
                <a:solidFill>
                  <a:srgbClr val="212121"/>
                </a:solidFill>
                <a:effectLst/>
                <a:latin typeface="Roboto"/>
              </a:rPr>
              <a:t>        -</a:t>
            </a:r>
            <a:r>
              <a:rPr lang="hi-IN" dirty="0"/>
              <a:t> महादेवी</a:t>
            </a:r>
            <a:endParaRPr lang="en-GB" dirty="0"/>
          </a:p>
        </p:txBody>
      </p:sp>
    </p:spTree>
    <p:extLst>
      <p:ext uri="{BB962C8B-B14F-4D97-AF65-F5344CB8AC3E}">
        <p14:creationId xmlns:p14="http://schemas.microsoft.com/office/powerpoint/2010/main" val="3429238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sz="6600" dirty="0"/>
              <a:t>मानवतावादी दृष्टिकोण</a:t>
            </a:r>
            <a:r>
              <a:rPr lang="hi-IN" dirty="0"/>
              <a:t> </a:t>
            </a:r>
            <a:endParaRPr lang="en-GB" dirty="0"/>
          </a:p>
        </p:txBody>
      </p:sp>
      <p:sp>
        <p:nvSpPr>
          <p:cNvPr id="3" name="Content Placeholder 2"/>
          <p:cNvSpPr>
            <a:spLocks noGrp="1"/>
          </p:cNvSpPr>
          <p:nvPr>
            <p:ph idx="1"/>
          </p:nvPr>
        </p:nvSpPr>
        <p:spPr/>
        <p:txBody>
          <a:bodyPr/>
          <a:lstStyle/>
          <a:p>
            <a:r>
              <a:rPr lang="hi-IN" dirty="0"/>
              <a:t> छायावादी काव्य भारतीय सर्वात्मवाद तथा अद्वैतवाद से गहरे रूप से प्रभावित हुआ। इस काव्य पर रामकृष्ण परमहंस,विवेकानंद,गांधी,टैगोर तथा अरविंद के दर्शन का भी काफी प्रभाव रहा।स्वच्छंदतावादी प्रवृत्ति के कारण छायावादी कवि को साहित्य के समान धर्म,दर्शन आदि में भी रुढ़ियों एवं मिथ्या परम्पराएं मान्य नहीं हैं। रविंद्रनाथ ठाकुर,जो बंगला साहित्य में मानवतावाद का उद्घोष पहले ही कर चुके थे, का प्रभाव छायावादी कवियों पर भी रहा।छायावादी कवि सारे संसार से प्रेम करता है। उसके लिए भारतीय और अभारतीय में कोई भेद नहीं क्योंकि सर्वत्र एक ही आत्मा व्याप्त है। विश्वमानवता की प्रतिष्ठा उसका आदर्श है।</a:t>
            </a:r>
            <a:endParaRPr lang="en-GB" dirty="0"/>
          </a:p>
        </p:txBody>
      </p:sp>
    </p:spTree>
    <p:extLst>
      <p:ext uri="{BB962C8B-B14F-4D97-AF65-F5344CB8AC3E}">
        <p14:creationId xmlns:p14="http://schemas.microsoft.com/office/powerpoint/2010/main" val="1806722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sz="5400" dirty="0"/>
              <a:t>नारी के प्रति नवीन दृष्टिकोण</a:t>
            </a:r>
            <a:r>
              <a:rPr lang="hi-IN" dirty="0"/>
              <a:t> </a:t>
            </a:r>
            <a:endParaRPr lang="en-GB" dirty="0"/>
          </a:p>
        </p:txBody>
      </p:sp>
      <p:sp>
        <p:nvSpPr>
          <p:cNvPr id="3" name="Content Placeholder 2"/>
          <p:cNvSpPr>
            <a:spLocks noGrp="1"/>
          </p:cNvSpPr>
          <p:nvPr>
            <p:ph idx="1"/>
          </p:nvPr>
        </p:nvSpPr>
        <p:spPr/>
        <p:txBody>
          <a:bodyPr>
            <a:normAutofit fontScale="92500" lnSpcReduction="10000"/>
          </a:bodyPr>
          <a:lstStyle/>
          <a:p>
            <a:r>
              <a:rPr lang="hi-IN" sz="3200" dirty="0"/>
              <a:t>नारी के प्रति छायावाद ने सर्वथा नवीन दृष्टिकोण अपनाया है। यहां नारी वासना की पूर्ति का साधन नहीं है,यहां तो वह प्रेयसी,जीवन-सहचरी,मां आदि विविध रूपों में उतरी है। उसका मुख्य रूप प्रेयसी का ही रहा है। यह प्रेयसी पार्थिव जगत की स्थूल नारी नहीं है,वरन कल्पना लोक की सुकुमारी देवी है</a:t>
            </a:r>
            <a:r>
              <a:rPr lang="hi-IN" sz="3200" dirty="0" smtClean="0"/>
              <a:t>।</a:t>
            </a:r>
            <a:endParaRPr lang="en-US" sz="3200" dirty="0" smtClean="0"/>
          </a:p>
          <a:p>
            <a:pPr algn="ctr"/>
            <a:r>
              <a:rPr lang="hi-IN" sz="2200" dirty="0">
                <a:solidFill>
                  <a:schemeClr val="tx1"/>
                </a:solidFill>
                <a:latin typeface="Arial" panose="020B0604020202020204" pitchFamily="34" charset="0"/>
              </a:rPr>
              <a:t>नारी तुम केवल श्रद्धा हो</a:t>
            </a:r>
            <a:r>
              <a:rPr lang="en-US" sz="2200" dirty="0">
                <a:solidFill>
                  <a:schemeClr val="tx1"/>
                </a:solidFill>
                <a:latin typeface="Arial" panose="020B0604020202020204" pitchFamily="34" charset="0"/>
              </a:rPr>
              <a:t/>
            </a:r>
            <a:br>
              <a:rPr lang="en-US" sz="2200" dirty="0">
                <a:solidFill>
                  <a:schemeClr val="tx1"/>
                </a:solidFill>
                <a:latin typeface="Arial" panose="020B0604020202020204" pitchFamily="34" charset="0"/>
              </a:rPr>
            </a:br>
            <a:r>
              <a:rPr lang="hi-IN" sz="2200" dirty="0">
                <a:solidFill>
                  <a:schemeClr val="tx1"/>
                </a:solidFill>
                <a:latin typeface="Arial" panose="020B0604020202020204" pitchFamily="34" charset="0"/>
              </a:rPr>
              <a:t>विश्वास</a:t>
            </a:r>
            <a:r>
              <a:rPr lang="en-US" sz="2200" dirty="0">
                <a:solidFill>
                  <a:schemeClr val="tx1"/>
                </a:solidFill>
                <a:latin typeface="Arial" panose="020B0604020202020204" pitchFamily="34" charset="0"/>
              </a:rPr>
              <a:t>-</a:t>
            </a:r>
            <a:r>
              <a:rPr lang="hi-IN" sz="2200" dirty="0">
                <a:solidFill>
                  <a:schemeClr val="tx1"/>
                </a:solidFill>
                <a:latin typeface="Arial" panose="020B0604020202020204" pitchFamily="34" charset="0"/>
              </a:rPr>
              <a:t>रजत</a:t>
            </a:r>
            <a:r>
              <a:rPr lang="en-US" sz="2200" dirty="0">
                <a:solidFill>
                  <a:schemeClr val="tx1"/>
                </a:solidFill>
                <a:latin typeface="Arial" panose="020B0604020202020204" pitchFamily="34" charset="0"/>
              </a:rPr>
              <a:t>-</a:t>
            </a:r>
            <a:r>
              <a:rPr lang="hi-IN" sz="2200" dirty="0">
                <a:solidFill>
                  <a:schemeClr val="tx1"/>
                </a:solidFill>
                <a:latin typeface="Arial" panose="020B0604020202020204" pitchFamily="34" charset="0"/>
              </a:rPr>
              <a:t>नग</a:t>
            </a:r>
            <a:r>
              <a:rPr lang="en-US" sz="2200" dirty="0">
                <a:solidFill>
                  <a:schemeClr val="tx1"/>
                </a:solidFill>
                <a:latin typeface="Arial" panose="020B0604020202020204" pitchFamily="34" charset="0"/>
              </a:rPr>
              <a:t>-</a:t>
            </a:r>
            <a:r>
              <a:rPr lang="hi-IN" sz="2200" dirty="0">
                <a:solidFill>
                  <a:schemeClr val="tx1"/>
                </a:solidFill>
                <a:latin typeface="Arial" panose="020B0604020202020204" pitchFamily="34" charset="0"/>
              </a:rPr>
              <a:t>पगतल में</a:t>
            </a:r>
            <a:r>
              <a:rPr lang="en-US" sz="2200" dirty="0">
                <a:solidFill>
                  <a:schemeClr val="tx1"/>
                </a:solidFill>
                <a:latin typeface="Arial" panose="020B0604020202020204" pitchFamily="34" charset="0"/>
              </a:rPr>
              <a:t/>
            </a:r>
            <a:br>
              <a:rPr lang="en-US" sz="2200" dirty="0">
                <a:solidFill>
                  <a:schemeClr val="tx1"/>
                </a:solidFill>
                <a:latin typeface="Arial" panose="020B0604020202020204" pitchFamily="34" charset="0"/>
              </a:rPr>
            </a:br>
            <a:r>
              <a:rPr lang="hi-IN" sz="2200" dirty="0">
                <a:solidFill>
                  <a:schemeClr val="tx1"/>
                </a:solidFill>
                <a:latin typeface="Arial" panose="020B0604020202020204" pitchFamily="34" charset="0"/>
              </a:rPr>
              <a:t>पीयूष</a:t>
            </a:r>
            <a:r>
              <a:rPr lang="en-US" sz="2200" dirty="0">
                <a:solidFill>
                  <a:schemeClr val="tx1"/>
                </a:solidFill>
                <a:latin typeface="Arial" panose="020B0604020202020204" pitchFamily="34" charset="0"/>
              </a:rPr>
              <a:t>-</a:t>
            </a:r>
            <a:r>
              <a:rPr lang="hi-IN" sz="2200" dirty="0">
                <a:solidFill>
                  <a:schemeClr val="tx1"/>
                </a:solidFill>
                <a:latin typeface="Arial" panose="020B0604020202020204" pitchFamily="34" charset="0"/>
              </a:rPr>
              <a:t>स्रोत सी बहा करो</a:t>
            </a:r>
            <a:r>
              <a:rPr lang="en-US" sz="2200" dirty="0">
                <a:solidFill>
                  <a:schemeClr val="tx1"/>
                </a:solidFill>
                <a:latin typeface="Arial" panose="020B0604020202020204" pitchFamily="34" charset="0"/>
              </a:rPr>
              <a:t/>
            </a:r>
            <a:br>
              <a:rPr lang="en-US" sz="2200" dirty="0">
                <a:solidFill>
                  <a:schemeClr val="tx1"/>
                </a:solidFill>
                <a:latin typeface="Arial" panose="020B0604020202020204" pitchFamily="34" charset="0"/>
              </a:rPr>
            </a:br>
            <a:r>
              <a:rPr lang="hi-IN" sz="2200" dirty="0">
                <a:solidFill>
                  <a:schemeClr val="tx1"/>
                </a:solidFill>
                <a:latin typeface="Arial" panose="020B0604020202020204" pitchFamily="34" charset="0"/>
              </a:rPr>
              <a:t>जीवन के सुंदर समतल में</a:t>
            </a:r>
            <a:endParaRPr lang="en-GB" sz="2200"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
            </a:r>
            <a:br>
              <a:rPr kumimoji="0" lang="en-US" sz="1800" b="0" i="0" u="none" strike="noStrike" cap="none" normalizeH="0" baseline="0" dirty="0" smtClean="0">
                <a:ln>
                  <a:noFill/>
                </a:ln>
                <a:solidFill>
                  <a:schemeClr val="tx1"/>
                </a:solidFill>
                <a:effectLst/>
                <a:latin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99206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6600" dirty="0"/>
              <a:t>स्वच्छंदतावाद</a:t>
            </a:r>
            <a:endParaRPr lang="en-GB" sz="6600" dirty="0"/>
          </a:p>
        </p:txBody>
      </p:sp>
      <p:sp>
        <p:nvSpPr>
          <p:cNvPr id="3" name="Content Placeholder 2"/>
          <p:cNvSpPr>
            <a:spLocks noGrp="1"/>
          </p:cNvSpPr>
          <p:nvPr>
            <p:ph idx="1"/>
          </p:nvPr>
        </p:nvSpPr>
        <p:spPr/>
        <p:txBody>
          <a:bodyPr/>
          <a:lstStyle/>
          <a:p>
            <a:r>
              <a:rPr lang="hi-IN" dirty="0"/>
              <a:t> छायावादी कवि ने अहंवादी होने के कारण विषय,भाव,कला,धर्म,दर्शन और समाज के सभी क्षेत्रों में स्वछंदतावादी प्रवृत्ति को अपनाया। उसे अपने हृदयोदगार को अभिव्यक्त करने के लिए किसी प्रकार का शास्त्रीय बंधन और रुढ़ियां स्वीकार नहीं हैं। भाव-क्षेत्र में भी उसने इसी क्रांति का प्रदर्शन किया। उसमें 'मैं' की शैली अपनाई, हालांकि उसके 'मैं' में समूचा समाज सन्निहित है। अब छायावादी कवि के लिए प्रत्येक क्षेत्र और प्रत्येक दिशा का मार्ग उन्मुक्त था। छायावादी कवि के लिए कोई भी वस्तु काव्य-विषय बनने के लिए उपयुक्त थी। इसी स्वच्छंदतावादी प्रवृत्ति के फलस्वरूप छायावादी काव्य में सौंदर्य और प्रेम चित्रण, प्रकृति-चित्रण,राष्ट्रप्रेम,रहस्यात्मकता,वेदना और करुणा, वैयक्तिक सुख-दु:ख, अतीत प्रेम, कलावाद,प्रतीकात्मकता और लाक्षणिकता,अभिव्यंजना आदि सभी प्रवृत्तियां मिलती है। उसे पुरानी पिटी-पिटाई राहों पर चलना अभिप्रेत नहीं है।संक्षेप में कह सकते हैं कि छायावाद वैयक्तिक रुचि-स्वातंत्र्य का युग है।</a:t>
            </a:r>
            <a:endParaRPr lang="en-GB" dirty="0"/>
          </a:p>
        </p:txBody>
      </p:sp>
    </p:spTree>
    <p:extLst>
      <p:ext uri="{BB962C8B-B14F-4D97-AF65-F5344CB8AC3E}">
        <p14:creationId xmlns:p14="http://schemas.microsoft.com/office/powerpoint/2010/main" val="3217938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TotalTime>
  <Words>851</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inherit</vt:lpstr>
      <vt:lpstr>Mangal</vt:lpstr>
      <vt:lpstr>Roboto</vt:lpstr>
      <vt:lpstr>Trebuchet MS</vt:lpstr>
      <vt:lpstr>Wingdings 3</vt:lpstr>
      <vt:lpstr>Facet</vt:lpstr>
      <vt:lpstr>छायावाद की प्रवृत्तियां </vt:lpstr>
      <vt:lpstr>वैयक्तिकता</vt:lpstr>
      <vt:lpstr>प्रकृति-सौंदर्य और प्रेम की व्यंजना</vt:lpstr>
      <vt:lpstr>शृंगारिकता</vt:lpstr>
      <vt:lpstr>रहस्यानुभूति</vt:lpstr>
      <vt:lpstr>वेदना और करुणा की विवृत्ति</vt:lpstr>
      <vt:lpstr>मानवतावादी दृष्टिकोण </vt:lpstr>
      <vt:lpstr>नारी के प्रति नवीन दृष्टिकोण </vt:lpstr>
      <vt:lpstr>स्वच्छंदतावाद</vt:lpstr>
      <vt:lpstr>चित्रात्मक भाषा एवं लाक्षणिक पदावली</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छायावाद की प्रवृत्तियां</dc:title>
  <dc:creator>Windows User</dc:creator>
  <cp:lastModifiedBy>Windows User</cp:lastModifiedBy>
  <cp:revision>5</cp:revision>
  <dcterms:created xsi:type="dcterms:W3CDTF">2020-04-01T09:22:49Z</dcterms:created>
  <dcterms:modified xsi:type="dcterms:W3CDTF">2020-04-01T09:50:09Z</dcterms:modified>
</cp:coreProperties>
</file>