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F30333-F5B9-4A94-8B67-305C61C96D38}" type="doc">
      <dgm:prSet loTypeId="urn:microsoft.com/office/officeart/2005/8/layout/process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E71159-1459-49EA-B3C8-666153576672}">
      <dgm:prSet phldrT="[Text]"/>
      <dgm:spPr/>
      <dgm:t>
        <a:bodyPr/>
        <a:lstStyle/>
        <a:p>
          <a:r>
            <a:rPr lang="en-IN" dirty="0" smtClean="0"/>
            <a:t>Board Of Directors</a:t>
          </a:r>
          <a:endParaRPr lang="en-US" dirty="0"/>
        </a:p>
      </dgm:t>
    </dgm:pt>
    <dgm:pt modelId="{5A48024F-CD5C-4055-B04C-7A77F56FAAC0}" type="parTrans" cxnId="{B2C66BA6-0481-45F5-9D40-DA7BAA364DBB}">
      <dgm:prSet/>
      <dgm:spPr/>
      <dgm:t>
        <a:bodyPr/>
        <a:lstStyle/>
        <a:p>
          <a:endParaRPr lang="en-US"/>
        </a:p>
      </dgm:t>
    </dgm:pt>
    <dgm:pt modelId="{801F99F9-D874-48AF-AD6F-656BFEB93A13}" type="sibTrans" cxnId="{B2C66BA6-0481-45F5-9D40-DA7BAA364DBB}">
      <dgm:prSet/>
      <dgm:spPr/>
      <dgm:t>
        <a:bodyPr/>
        <a:lstStyle/>
        <a:p>
          <a:endParaRPr lang="en-US"/>
        </a:p>
      </dgm:t>
    </dgm:pt>
    <dgm:pt modelId="{426EB81D-0F69-4A9E-AFD9-FCC94BD3563B}">
      <dgm:prSet phldrT="[Text]"/>
      <dgm:spPr/>
      <dgm:t>
        <a:bodyPr/>
        <a:lstStyle/>
        <a:p>
          <a:r>
            <a:rPr lang="en-IN" dirty="0" smtClean="0"/>
            <a:t>Administrative Committee</a:t>
          </a:r>
          <a:endParaRPr lang="en-US" dirty="0"/>
        </a:p>
      </dgm:t>
    </dgm:pt>
    <dgm:pt modelId="{F8825E45-CD57-41EA-BE66-EA2BBBC53733}" type="parTrans" cxnId="{29296C96-5A0B-45E4-AD51-970B720BFE64}">
      <dgm:prSet/>
      <dgm:spPr/>
      <dgm:t>
        <a:bodyPr/>
        <a:lstStyle/>
        <a:p>
          <a:endParaRPr lang="en-US"/>
        </a:p>
      </dgm:t>
    </dgm:pt>
    <dgm:pt modelId="{F8D7A711-C3DD-493B-AD51-983318E8EE21}" type="sibTrans" cxnId="{29296C96-5A0B-45E4-AD51-970B720BFE64}">
      <dgm:prSet/>
      <dgm:spPr/>
      <dgm:t>
        <a:bodyPr/>
        <a:lstStyle/>
        <a:p>
          <a:endParaRPr lang="en-US"/>
        </a:p>
      </dgm:t>
    </dgm:pt>
    <dgm:pt modelId="{57A70239-EF68-4D9D-9AA4-D9DBA1DA216E}">
      <dgm:prSet phldrT="[Text]"/>
      <dgm:spPr/>
      <dgm:t>
        <a:bodyPr/>
        <a:lstStyle/>
        <a:p>
          <a:r>
            <a:rPr lang="en-IN" dirty="0" smtClean="0"/>
            <a:t>Managing  Directors</a:t>
          </a:r>
          <a:endParaRPr lang="en-US" dirty="0"/>
        </a:p>
      </dgm:t>
    </dgm:pt>
    <dgm:pt modelId="{1C1F1590-52BD-4D05-83D3-59F26267BA31}" type="parTrans" cxnId="{4AF7D84B-55C6-4A23-B5B9-CABB634B7B2C}">
      <dgm:prSet/>
      <dgm:spPr/>
      <dgm:t>
        <a:bodyPr/>
        <a:lstStyle/>
        <a:p>
          <a:endParaRPr lang="en-US"/>
        </a:p>
      </dgm:t>
    </dgm:pt>
    <dgm:pt modelId="{04C1A421-D048-422A-BF0E-40668E8D0BEF}" type="sibTrans" cxnId="{4AF7D84B-55C6-4A23-B5B9-CABB634B7B2C}">
      <dgm:prSet/>
      <dgm:spPr/>
      <dgm:t>
        <a:bodyPr/>
        <a:lstStyle/>
        <a:p>
          <a:endParaRPr lang="en-US"/>
        </a:p>
      </dgm:t>
    </dgm:pt>
    <dgm:pt modelId="{7D926E76-620E-4354-A4F7-E1BAD22029D2}" type="pres">
      <dgm:prSet presAssocID="{7DF30333-F5B9-4A94-8B67-305C61C96D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72438E-9127-445C-913D-8BC9EB567C36}" type="pres">
      <dgm:prSet presAssocID="{57A70239-EF68-4D9D-9AA4-D9DBA1DA216E}" presName="boxAndChildren" presStyleCnt="0"/>
      <dgm:spPr/>
    </dgm:pt>
    <dgm:pt modelId="{AA59D8C4-0F28-4EB7-A2AE-5036A514D6A0}" type="pres">
      <dgm:prSet presAssocID="{57A70239-EF68-4D9D-9AA4-D9DBA1DA216E}" presName="parentTextBox" presStyleLbl="node1" presStyleIdx="0" presStyleCnt="3"/>
      <dgm:spPr/>
      <dgm:t>
        <a:bodyPr/>
        <a:lstStyle/>
        <a:p>
          <a:endParaRPr lang="en-US"/>
        </a:p>
      </dgm:t>
    </dgm:pt>
    <dgm:pt modelId="{D8C30BD6-97D7-4124-A67E-29572038E395}" type="pres">
      <dgm:prSet presAssocID="{F8D7A711-C3DD-493B-AD51-983318E8EE21}" presName="sp" presStyleCnt="0"/>
      <dgm:spPr/>
    </dgm:pt>
    <dgm:pt modelId="{B4BBB281-C955-47E8-A012-CE32FB7F0B8F}" type="pres">
      <dgm:prSet presAssocID="{426EB81D-0F69-4A9E-AFD9-FCC94BD3563B}" presName="arrowAndChildren" presStyleCnt="0"/>
      <dgm:spPr/>
    </dgm:pt>
    <dgm:pt modelId="{D4C6D2B4-C3A7-4523-9B16-B7B7CBB71FB2}" type="pres">
      <dgm:prSet presAssocID="{426EB81D-0F69-4A9E-AFD9-FCC94BD3563B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83AC24DC-34BF-4064-93A3-C070484B7E83}" type="pres">
      <dgm:prSet presAssocID="{801F99F9-D874-48AF-AD6F-656BFEB93A13}" presName="sp" presStyleCnt="0"/>
      <dgm:spPr/>
    </dgm:pt>
    <dgm:pt modelId="{E9AEDE05-962D-418A-8DBE-24B9CABDA530}" type="pres">
      <dgm:prSet presAssocID="{FEE71159-1459-49EA-B3C8-666153576672}" presName="arrowAndChildren" presStyleCnt="0"/>
      <dgm:spPr/>
    </dgm:pt>
    <dgm:pt modelId="{1849B73A-3A6F-41EC-BF27-A6194FB759A3}" type="pres">
      <dgm:prSet presAssocID="{FEE71159-1459-49EA-B3C8-666153576672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356107BC-5527-4620-B0EC-8B8DCAD0D460}" type="presOf" srcId="{57A70239-EF68-4D9D-9AA4-D9DBA1DA216E}" destId="{AA59D8C4-0F28-4EB7-A2AE-5036A514D6A0}" srcOrd="0" destOrd="0" presId="urn:microsoft.com/office/officeart/2005/8/layout/process4"/>
    <dgm:cxn modelId="{20B6E4FC-B1F2-4AD1-ABA7-B9480A975DDD}" type="presOf" srcId="{FEE71159-1459-49EA-B3C8-666153576672}" destId="{1849B73A-3A6F-41EC-BF27-A6194FB759A3}" srcOrd="0" destOrd="0" presId="urn:microsoft.com/office/officeart/2005/8/layout/process4"/>
    <dgm:cxn modelId="{B921A41A-AD54-4A3A-BCD4-DE83B6C452D0}" type="presOf" srcId="{7DF30333-F5B9-4A94-8B67-305C61C96D38}" destId="{7D926E76-620E-4354-A4F7-E1BAD22029D2}" srcOrd="0" destOrd="0" presId="urn:microsoft.com/office/officeart/2005/8/layout/process4"/>
    <dgm:cxn modelId="{B2C66BA6-0481-45F5-9D40-DA7BAA364DBB}" srcId="{7DF30333-F5B9-4A94-8B67-305C61C96D38}" destId="{FEE71159-1459-49EA-B3C8-666153576672}" srcOrd="0" destOrd="0" parTransId="{5A48024F-CD5C-4055-B04C-7A77F56FAAC0}" sibTransId="{801F99F9-D874-48AF-AD6F-656BFEB93A13}"/>
    <dgm:cxn modelId="{DFE8E701-46EE-45B5-93C9-C8C366542486}" type="presOf" srcId="{426EB81D-0F69-4A9E-AFD9-FCC94BD3563B}" destId="{D4C6D2B4-C3A7-4523-9B16-B7B7CBB71FB2}" srcOrd="0" destOrd="0" presId="urn:microsoft.com/office/officeart/2005/8/layout/process4"/>
    <dgm:cxn modelId="{29296C96-5A0B-45E4-AD51-970B720BFE64}" srcId="{7DF30333-F5B9-4A94-8B67-305C61C96D38}" destId="{426EB81D-0F69-4A9E-AFD9-FCC94BD3563B}" srcOrd="1" destOrd="0" parTransId="{F8825E45-CD57-41EA-BE66-EA2BBBC53733}" sibTransId="{F8D7A711-C3DD-493B-AD51-983318E8EE21}"/>
    <dgm:cxn modelId="{4AF7D84B-55C6-4A23-B5B9-CABB634B7B2C}" srcId="{7DF30333-F5B9-4A94-8B67-305C61C96D38}" destId="{57A70239-EF68-4D9D-9AA4-D9DBA1DA216E}" srcOrd="2" destOrd="0" parTransId="{1C1F1590-52BD-4D05-83D3-59F26267BA31}" sibTransId="{04C1A421-D048-422A-BF0E-40668E8D0BEF}"/>
    <dgm:cxn modelId="{8C5C389D-5F44-4D56-AC96-3717341D3B27}" type="presParOf" srcId="{7D926E76-620E-4354-A4F7-E1BAD22029D2}" destId="{5C72438E-9127-445C-913D-8BC9EB567C36}" srcOrd="0" destOrd="0" presId="urn:microsoft.com/office/officeart/2005/8/layout/process4"/>
    <dgm:cxn modelId="{1D4C5D78-1963-4D8F-A3CE-3CA7D7E65355}" type="presParOf" srcId="{5C72438E-9127-445C-913D-8BC9EB567C36}" destId="{AA59D8C4-0F28-4EB7-A2AE-5036A514D6A0}" srcOrd="0" destOrd="0" presId="urn:microsoft.com/office/officeart/2005/8/layout/process4"/>
    <dgm:cxn modelId="{FF639280-BCD7-4C63-BD4D-807D6A8B8015}" type="presParOf" srcId="{7D926E76-620E-4354-A4F7-E1BAD22029D2}" destId="{D8C30BD6-97D7-4124-A67E-29572038E395}" srcOrd="1" destOrd="0" presId="urn:microsoft.com/office/officeart/2005/8/layout/process4"/>
    <dgm:cxn modelId="{0ABCC33D-F5B0-4F28-B8E6-E4A6C3157A9C}" type="presParOf" srcId="{7D926E76-620E-4354-A4F7-E1BAD22029D2}" destId="{B4BBB281-C955-47E8-A012-CE32FB7F0B8F}" srcOrd="2" destOrd="0" presId="urn:microsoft.com/office/officeart/2005/8/layout/process4"/>
    <dgm:cxn modelId="{D5113B5E-C9C8-472E-955A-D441230A7FC3}" type="presParOf" srcId="{B4BBB281-C955-47E8-A012-CE32FB7F0B8F}" destId="{D4C6D2B4-C3A7-4523-9B16-B7B7CBB71FB2}" srcOrd="0" destOrd="0" presId="urn:microsoft.com/office/officeart/2005/8/layout/process4"/>
    <dgm:cxn modelId="{AA473857-3808-4EC6-9ACA-A9DF8701156A}" type="presParOf" srcId="{7D926E76-620E-4354-A4F7-E1BAD22029D2}" destId="{83AC24DC-34BF-4064-93A3-C070484B7E83}" srcOrd="3" destOrd="0" presId="urn:microsoft.com/office/officeart/2005/8/layout/process4"/>
    <dgm:cxn modelId="{5F56D83A-1C4E-4977-85F9-AA2E0171859E}" type="presParOf" srcId="{7D926E76-620E-4354-A4F7-E1BAD22029D2}" destId="{E9AEDE05-962D-418A-8DBE-24B9CABDA530}" srcOrd="4" destOrd="0" presId="urn:microsoft.com/office/officeart/2005/8/layout/process4"/>
    <dgm:cxn modelId="{F9326D86-41E8-4FB0-994E-F4FF72591771}" type="presParOf" srcId="{E9AEDE05-962D-418A-8DBE-24B9CABDA530}" destId="{1849B73A-3A6F-41EC-BF27-A6194FB759A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039674-3E9B-4AAC-9115-7312D0E9D3A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43F5D8-4A01-425D-9B11-0A035CB28C94}">
      <dgm:prSet phldrT="[Text]"/>
      <dgm:spPr/>
      <dgm:t>
        <a:bodyPr/>
        <a:lstStyle/>
        <a:p>
          <a:r>
            <a:rPr lang="en-IN" dirty="0" smtClean="0"/>
            <a:t>Field Offices</a:t>
          </a:r>
          <a:endParaRPr lang="en-US" dirty="0"/>
        </a:p>
      </dgm:t>
    </dgm:pt>
    <dgm:pt modelId="{DEDA929C-7F80-4515-A71D-65BF4908F562}" type="parTrans" cxnId="{FFDE14A5-C42B-459C-8737-85F854DF6192}">
      <dgm:prSet/>
      <dgm:spPr/>
      <dgm:t>
        <a:bodyPr/>
        <a:lstStyle/>
        <a:p>
          <a:endParaRPr lang="en-US"/>
        </a:p>
      </dgm:t>
    </dgm:pt>
    <dgm:pt modelId="{36DE72EE-E1F6-4170-8519-9F40B0430EC6}" type="sibTrans" cxnId="{FFDE14A5-C42B-459C-8737-85F854DF6192}">
      <dgm:prSet/>
      <dgm:spPr/>
      <dgm:t>
        <a:bodyPr/>
        <a:lstStyle/>
        <a:p>
          <a:endParaRPr lang="en-US"/>
        </a:p>
      </dgm:t>
    </dgm:pt>
    <dgm:pt modelId="{109CF61B-4A96-474D-B38D-676D5D728383}" type="pres">
      <dgm:prSet presAssocID="{BC039674-3E9B-4AAC-9115-7312D0E9D3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7FE01F-816C-4541-9BC1-D1519571285D}" type="pres">
      <dgm:prSet presAssocID="{4643F5D8-4A01-425D-9B11-0A035CB28C94}" presName="boxAndChildren" presStyleCnt="0"/>
      <dgm:spPr/>
    </dgm:pt>
    <dgm:pt modelId="{F0C040F0-97B2-47DA-A7B1-7BCE825F541D}" type="pres">
      <dgm:prSet presAssocID="{4643F5D8-4A01-425D-9B11-0A035CB28C94}" presName="parentTextBox" presStyleLbl="node1" presStyleIdx="0" presStyleCnt="1" custLinFactNeighborX="1569" custLinFactNeighborY="62500"/>
      <dgm:spPr/>
      <dgm:t>
        <a:bodyPr/>
        <a:lstStyle/>
        <a:p>
          <a:endParaRPr lang="en-US"/>
        </a:p>
      </dgm:t>
    </dgm:pt>
  </dgm:ptLst>
  <dgm:cxnLst>
    <dgm:cxn modelId="{416CE326-F78B-4C40-B8CC-866EA113BCD6}" type="presOf" srcId="{BC039674-3E9B-4AAC-9115-7312D0E9D3AD}" destId="{109CF61B-4A96-474D-B38D-676D5D728383}" srcOrd="0" destOrd="0" presId="urn:microsoft.com/office/officeart/2005/8/layout/process4"/>
    <dgm:cxn modelId="{91E3E0B7-5CC4-4544-A454-C6A71ECD5CF7}" type="presOf" srcId="{4643F5D8-4A01-425D-9B11-0A035CB28C94}" destId="{F0C040F0-97B2-47DA-A7B1-7BCE825F541D}" srcOrd="0" destOrd="0" presId="urn:microsoft.com/office/officeart/2005/8/layout/process4"/>
    <dgm:cxn modelId="{FFDE14A5-C42B-459C-8737-85F854DF6192}" srcId="{BC039674-3E9B-4AAC-9115-7312D0E9D3AD}" destId="{4643F5D8-4A01-425D-9B11-0A035CB28C94}" srcOrd="0" destOrd="0" parTransId="{DEDA929C-7F80-4515-A71D-65BF4908F562}" sibTransId="{36DE72EE-E1F6-4170-8519-9F40B0430EC6}"/>
    <dgm:cxn modelId="{1B2F8D74-08D4-456D-A9D7-3320E6B160C2}" type="presParOf" srcId="{109CF61B-4A96-474D-B38D-676D5D728383}" destId="{087FE01F-816C-4541-9BC1-D1519571285D}" srcOrd="0" destOrd="0" presId="urn:microsoft.com/office/officeart/2005/8/layout/process4"/>
    <dgm:cxn modelId="{6A8CF182-EBA4-4FAC-8762-3A4707A4CB39}" type="presParOf" srcId="{087FE01F-816C-4541-9BC1-D1519571285D}" destId="{F0C040F0-97B2-47DA-A7B1-7BCE825F541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59D8C4-0F28-4EB7-A2AE-5036A514D6A0}">
      <dsp:nvSpPr>
        <dsp:cNvPr id="0" name=""/>
        <dsp:cNvSpPr/>
      </dsp:nvSpPr>
      <dsp:spPr>
        <a:xfrm>
          <a:off x="0" y="1322430"/>
          <a:ext cx="8229600" cy="4340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Managing  Directors</a:t>
          </a:r>
          <a:endParaRPr lang="en-US" sz="1500" kern="1200" dirty="0"/>
        </a:p>
      </dsp:txBody>
      <dsp:txXfrm>
        <a:off x="0" y="1322430"/>
        <a:ext cx="8229600" cy="434051"/>
      </dsp:txXfrm>
    </dsp:sp>
    <dsp:sp modelId="{D4C6D2B4-C3A7-4523-9B16-B7B7CBB71FB2}">
      <dsp:nvSpPr>
        <dsp:cNvPr id="0" name=""/>
        <dsp:cNvSpPr/>
      </dsp:nvSpPr>
      <dsp:spPr>
        <a:xfrm rot="10800000">
          <a:off x="0" y="661370"/>
          <a:ext cx="8229600" cy="66757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Administrative Committee</a:t>
          </a:r>
          <a:endParaRPr lang="en-US" sz="1500" kern="1200" dirty="0"/>
        </a:p>
      </dsp:txBody>
      <dsp:txXfrm rot="10800000">
        <a:off x="0" y="661370"/>
        <a:ext cx="8229600" cy="667570"/>
      </dsp:txXfrm>
    </dsp:sp>
    <dsp:sp modelId="{1849B73A-3A6F-41EC-BF27-A6194FB759A3}">
      <dsp:nvSpPr>
        <dsp:cNvPr id="0" name=""/>
        <dsp:cNvSpPr/>
      </dsp:nvSpPr>
      <dsp:spPr>
        <a:xfrm rot="10800000">
          <a:off x="0" y="310"/>
          <a:ext cx="8229600" cy="66757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Board Of Directors</a:t>
          </a:r>
          <a:endParaRPr lang="en-US" sz="1500" kern="1200" dirty="0"/>
        </a:p>
      </dsp:txBody>
      <dsp:txXfrm rot="10800000">
        <a:off x="0" y="310"/>
        <a:ext cx="8229600" cy="6675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C040F0-97B2-47DA-A7B1-7BCE825F541D}">
      <dsp:nvSpPr>
        <dsp:cNvPr id="0" name=""/>
        <dsp:cNvSpPr/>
      </dsp:nvSpPr>
      <dsp:spPr>
        <a:xfrm>
          <a:off x="0" y="0"/>
          <a:ext cx="8208912" cy="504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Field Offices</a:t>
          </a:r>
          <a:endParaRPr lang="en-US" sz="1800" kern="1200" dirty="0"/>
        </a:p>
      </dsp:txBody>
      <dsp:txXfrm>
        <a:off x="0" y="0"/>
        <a:ext cx="8208912" cy="504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FB0EC-6F21-4ACD-91FF-8E2790F0AEBE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31335-984F-4DF7-9012-B6D29A189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2143E3-BA26-4CCD-A761-DC6AF1534370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A12EC7-2A9D-4AEC-B420-E7273260E1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76673"/>
            <a:ext cx="8458200" cy="2592287"/>
          </a:xfrm>
        </p:spPr>
        <p:txBody>
          <a:bodyPr>
            <a:normAutofit/>
          </a:bodyPr>
          <a:lstStyle/>
          <a:p>
            <a:r>
              <a:rPr lang="en-IN" sz="5300" b="1" dirty="0" smtClean="0"/>
              <a:t>I.B.(PG) COLLEGE , PANIPAT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sz="3200" b="1" smtClean="0"/>
              <a:t>AFFILIATED </a:t>
            </a:r>
            <a:r>
              <a:rPr lang="en-IN" sz="3200" b="1" smtClean="0"/>
              <a:t>TO </a:t>
            </a:r>
            <a:r>
              <a:rPr lang="en-IN" sz="3200" b="1" dirty="0" smtClean="0"/>
              <a:t>KURUKSHETRA UNIVERSITY,</a:t>
            </a:r>
            <a:br>
              <a:rPr lang="en-IN" sz="3200" b="1" dirty="0" smtClean="0"/>
            </a:br>
            <a:r>
              <a:rPr lang="en-IN" sz="3200" b="1" dirty="0" smtClean="0"/>
              <a:t>                          KURUKSHETRA</a:t>
            </a:r>
            <a:r>
              <a:rPr lang="en-IN" dirty="0" smtClean="0"/>
              <a:t/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088232"/>
          </a:xfrm>
        </p:spPr>
        <p:txBody>
          <a:bodyPr>
            <a:normAutofit lnSpcReduction="10000"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SUBJECT </a:t>
            </a:r>
            <a:r>
              <a:rPr lang="en-IN" b="1" dirty="0" smtClean="0">
                <a:solidFill>
                  <a:schemeClr val="tx1"/>
                </a:solidFill>
              </a:rPr>
              <a:t>: BUSINESS  ENVIRONMENT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OF HARYANA                       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CLASS</a:t>
            </a:r>
            <a:r>
              <a:rPr lang="en-IN" b="1" dirty="0" smtClean="0">
                <a:solidFill>
                  <a:schemeClr val="tx1"/>
                </a:solidFill>
              </a:rPr>
              <a:t> : B.COM 1</a:t>
            </a:r>
            <a:r>
              <a:rPr lang="en-IN" b="1" baseline="30000" dirty="0" smtClean="0">
                <a:solidFill>
                  <a:schemeClr val="tx1"/>
                </a:solidFill>
              </a:rPr>
              <a:t>ST</a:t>
            </a:r>
            <a:r>
              <a:rPr lang="en-IN" b="1" dirty="0" smtClean="0">
                <a:solidFill>
                  <a:schemeClr val="tx1"/>
                </a:solidFill>
              </a:rPr>
              <a:t> YEAR [ 2 SEM ]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TOPIC </a:t>
            </a:r>
            <a:r>
              <a:rPr lang="en-IN" b="1" dirty="0" smtClean="0">
                <a:solidFill>
                  <a:schemeClr val="tx1"/>
                </a:solidFill>
              </a:rPr>
              <a:t>: HAFED (Haryana State  Cooperative Supply And Marketing Federation Limited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IN" sz="1800" b="1" dirty="0" smtClean="0"/>
              <a:t>HAFED IS largest apex cooperative federation of </a:t>
            </a:r>
            <a:r>
              <a:rPr lang="en-IN" sz="1800" b="1" dirty="0"/>
              <a:t>H</a:t>
            </a:r>
            <a:r>
              <a:rPr lang="en-IN" sz="1800" b="1" dirty="0" smtClean="0"/>
              <a:t>aryana state which stands for “Haryana state cooperative supply and marketing federation</a:t>
            </a:r>
          </a:p>
          <a:p>
            <a:pPr>
              <a:lnSpc>
                <a:spcPct val="150000"/>
              </a:lnSpc>
              <a:buNone/>
            </a:pPr>
            <a:r>
              <a:rPr lang="en-IN" sz="1800" b="1" dirty="0" smtClean="0"/>
              <a:t>Limited”.  It came into existence on 1</a:t>
            </a:r>
            <a:r>
              <a:rPr lang="en-IN" sz="1800" b="1" baseline="30000" dirty="0" smtClean="0"/>
              <a:t>st</a:t>
            </a:r>
            <a:r>
              <a:rPr lang="en-IN" sz="1800" b="1" dirty="0" smtClean="0"/>
              <a:t> </a:t>
            </a:r>
            <a:r>
              <a:rPr lang="en-IN" sz="1800" b="1" dirty="0"/>
              <a:t>N</a:t>
            </a:r>
            <a:r>
              <a:rPr lang="en-IN" sz="1800" b="1" dirty="0" smtClean="0"/>
              <a:t>ovember 1966 when </a:t>
            </a:r>
            <a:r>
              <a:rPr lang="en-IN" sz="1800" b="1" dirty="0"/>
              <a:t>H</a:t>
            </a:r>
            <a:r>
              <a:rPr lang="en-IN" sz="1800" b="1" dirty="0" smtClean="0"/>
              <a:t>aryana was </a:t>
            </a:r>
          </a:p>
          <a:p>
            <a:pPr>
              <a:lnSpc>
                <a:spcPct val="150000"/>
              </a:lnSpc>
              <a:buNone/>
            </a:pPr>
            <a:r>
              <a:rPr lang="en-IN" sz="1800" b="1" dirty="0" smtClean="0"/>
              <a:t>Formed as a separate state since then it is serving the farmers of Haryana as well as consumer in </a:t>
            </a:r>
            <a:r>
              <a:rPr lang="en-IN" sz="1800" b="1" dirty="0"/>
              <a:t>I</a:t>
            </a:r>
            <a:r>
              <a:rPr lang="en-IN" sz="1800" b="1" dirty="0" smtClean="0"/>
              <a:t>ndia and overseas.</a:t>
            </a:r>
          </a:p>
          <a:p>
            <a:pPr>
              <a:lnSpc>
                <a:spcPct val="150000"/>
              </a:lnSpc>
              <a:buNone/>
            </a:pPr>
            <a:r>
              <a:rPr lang="en-IN" sz="1800" b="1" dirty="0" smtClean="0"/>
              <a:t>It has become one of the leading organisation in the state in various segment  like-</a:t>
            </a:r>
          </a:p>
          <a:p>
            <a:pPr>
              <a:lnSpc>
                <a:spcPct val="150000"/>
              </a:lnSpc>
            </a:pPr>
            <a:r>
              <a:rPr lang="en-IN" sz="1800" b="1" dirty="0" smtClean="0"/>
              <a:t>Largest food grains procurement agency of the state.</a:t>
            </a:r>
          </a:p>
          <a:p>
            <a:pPr>
              <a:lnSpc>
                <a:spcPct val="150000"/>
              </a:lnSpc>
            </a:pPr>
            <a:r>
              <a:rPr lang="en-IN" sz="1800" b="1" dirty="0" smtClean="0"/>
              <a:t>Largest chain of Agro – processing unit in the state .</a:t>
            </a:r>
          </a:p>
          <a:p>
            <a:pPr>
              <a:lnSpc>
                <a:spcPct val="150000"/>
              </a:lnSpc>
            </a:pPr>
            <a:r>
              <a:rPr lang="en-IN" sz="1800" b="1" dirty="0" smtClean="0"/>
              <a:t>A  premier warehousing agency of the stage to store food grains scientifically.</a:t>
            </a:r>
          </a:p>
          <a:p>
            <a:pPr>
              <a:lnSpc>
                <a:spcPct val="150000"/>
              </a:lnSpc>
            </a:pPr>
            <a:r>
              <a:rPr lang="en-IN" sz="1800" b="1" dirty="0" smtClean="0"/>
              <a:t>Largest supply chain network </a:t>
            </a:r>
            <a:r>
              <a:rPr lang="en-IN" sz="1800" b="1" dirty="0" err="1" smtClean="0"/>
              <a:t>upto</a:t>
            </a:r>
            <a:r>
              <a:rPr lang="en-IN" sz="1800" b="1" dirty="0" smtClean="0"/>
              <a:t> the village level in Haryana state for distribution of </a:t>
            </a:r>
            <a:r>
              <a:rPr lang="en-IN" sz="1800" b="1" dirty="0" err="1" smtClean="0"/>
              <a:t>Agri</a:t>
            </a:r>
            <a:r>
              <a:rPr lang="en-IN" sz="1800" b="1" dirty="0" smtClean="0"/>
              <a:t>-Inputs like Fertilizers, pesticides, seeds, etc.</a:t>
            </a:r>
          </a:p>
          <a:p>
            <a:pPr>
              <a:lnSpc>
                <a:spcPct val="150000"/>
              </a:lnSpc>
            </a:pPr>
            <a:endParaRPr lang="en-IN" sz="1800" b="1" dirty="0" smtClean="0"/>
          </a:p>
          <a:p>
            <a:pPr>
              <a:lnSpc>
                <a:spcPct val="150000"/>
              </a:lnSpc>
              <a:buNone/>
            </a:pPr>
            <a:r>
              <a:rPr lang="en-IN" sz="1800" b="1" dirty="0"/>
              <a:t> </a:t>
            </a:r>
            <a:endParaRPr lang="en-IN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FEATURES OF HAFED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HAFED is a largest apex cooperative federation of Haryana</a:t>
            </a:r>
            <a:r>
              <a:rPr lang="en-US" sz="1800" dirty="0" smtClean="0"/>
              <a:t>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It has a wide range of infrastructure to execute its functions</a:t>
            </a:r>
            <a:r>
              <a:rPr lang="en-IN" sz="1800" b="1" dirty="0"/>
              <a:t> </a:t>
            </a:r>
            <a:r>
              <a:rPr lang="en-IN" sz="1800" b="1" dirty="0" smtClean="0"/>
              <a:t>like warehousing, sugar mills , Turmeric Plant , storage &amp; seed processing plant.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The major activities of HAFED are : wheat procurement , warehousing , paddy procurement, sales of fertilizers and pesticides to farmers.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It facilitate contract farming and promote organic farming 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HAFED has the largest share of procurement by procuring 37% of wheat in the state .</a:t>
            </a:r>
            <a:r>
              <a:rPr lang="en-IN" sz="1800" b="1" dirty="0"/>
              <a:t> </a:t>
            </a:r>
            <a:r>
              <a:rPr lang="en-IN" sz="1800" b="1" dirty="0" smtClean="0"/>
              <a:t>This is higher than 33% share allocated to HAFED by the state government 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It provides warehousing facilities for scientific storage of food grains in 18 districts of Haryana 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§"/>
            </a:pPr>
            <a:endParaRPr lang="en-IN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OBJECTIVES OF HAFED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To supply good quality agriculture inputs like fertilizers, seeds, pesticides, insecticides, etc. at reasonable price to the farmers.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To make arrangement for marketing of agriculture produce of farmers of Haryana.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To store the surplus food grains in a scientific manner.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To make arrangements for processing of agricultural products so that good quality consumer goods can be made available at reasonable price 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To promote organic farming in Haryana.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1800" b="1" dirty="0" smtClean="0"/>
              <a:t>To facilitate the working affiliated cooperative societies like KRIBHCO [  </a:t>
            </a:r>
            <a:r>
              <a:rPr lang="en-IN" sz="1800" b="1" dirty="0" err="1" smtClean="0"/>
              <a:t>Krishak</a:t>
            </a:r>
            <a:r>
              <a:rPr lang="en-IN" sz="1800" b="1" dirty="0" smtClean="0"/>
              <a:t> </a:t>
            </a:r>
            <a:r>
              <a:rPr lang="en-IN" sz="1800" b="1" dirty="0" err="1" smtClean="0"/>
              <a:t>Bharti</a:t>
            </a:r>
            <a:r>
              <a:rPr lang="en-IN" sz="1800" b="1" dirty="0" smtClean="0"/>
              <a:t> Cooperative Limited.], IFFCO [ Indian Farmers </a:t>
            </a:r>
            <a:r>
              <a:rPr lang="en-IN" sz="1800" b="1" dirty="0"/>
              <a:t>F</a:t>
            </a:r>
            <a:r>
              <a:rPr lang="en-IN" sz="1800" b="1" dirty="0" smtClean="0"/>
              <a:t>ertilizers Cooperative Limited.],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ORGANISATIONAL STRUCTURE OF </a:t>
            </a:r>
            <a:br>
              <a:rPr lang="en-IN" dirty="0" smtClean="0"/>
            </a:br>
            <a:r>
              <a:rPr lang="en-IN" dirty="0" smtClean="0"/>
              <a:t>HAFED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1756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467544" y="3645024"/>
          <a:ext cx="8208912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Down Arrow 9"/>
          <p:cNvSpPr/>
          <p:nvPr/>
        </p:nvSpPr>
        <p:spPr>
          <a:xfrm>
            <a:off x="4499992" y="3356992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499992" y="4725144"/>
            <a:ext cx="1483816" cy="1460075"/>
            <a:chOff x="-213558" y="1141710"/>
            <a:chExt cx="1483816" cy="146007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4" name="Rounded Rectangle 13"/>
            <p:cNvSpPr/>
            <p:nvPr/>
          </p:nvSpPr>
          <p:spPr>
            <a:xfrm>
              <a:off x="-213558" y="1141710"/>
              <a:ext cx="1483816" cy="1224135"/>
            </a:xfrm>
            <a:prstGeom prst="roundRect">
              <a:avLst>
                <a:gd name="adj" fmla="val 5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IN" dirty="0" smtClean="0"/>
                <a:t>Regional </a:t>
              </a:r>
            </a:p>
            <a:p>
              <a:r>
                <a:rPr lang="en-IN" dirty="0"/>
                <a:t> </a:t>
              </a:r>
              <a:r>
                <a:rPr lang="en-IN" dirty="0" smtClean="0"/>
                <a:t>      Market</a:t>
              </a:r>
            </a:p>
            <a:p>
              <a:r>
                <a:rPr lang="en-IN" dirty="0"/>
                <a:t> </a:t>
              </a:r>
              <a:r>
                <a:rPr lang="en-IN" dirty="0" smtClean="0"/>
                <a:t>   Offices</a:t>
              </a:r>
              <a:endParaRPr lang="en-US" dirty="0"/>
            </a:p>
          </p:txBody>
        </p:sp>
        <p:sp>
          <p:nvSpPr>
            <p:cNvPr id="15" name="Rounded Rectangle 4"/>
            <p:cNvSpPr/>
            <p:nvPr/>
          </p:nvSpPr>
          <p:spPr>
            <a:xfrm rot="16200000">
              <a:off x="-579189" y="1723366"/>
              <a:ext cx="1460075" cy="29676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58293" rIns="75565" bIns="0" numCol="1" spcCol="1270" anchor="t" anchorCtr="0">
              <a:noAutofit/>
            </a:bodyPr>
            <a:lstStyle/>
            <a:p>
              <a:pPr lvl="0" algn="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6516216" y="4725144"/>
            <a:ext cx="1483816" cy="1152127"/>
          </a:xfrm>
          <a:prstGeom prst="roundRect">
            <a:avLst>
              <a:gd name="adj" fmla="val 5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/>
              <a:t> </a:t>
            </a:r>
            <a:r>
              <a:rPr lang="en-IN" dirty="0" smtClean="0"/>
              <a:t>   Plants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2555776" y="4725144"/>
            <a:ext cx="1483816" cy="1224135"/>
          </a:xfrm>
          <a:prstGeom prst="roundRect">
            <a:avLst>
              <a:gd name="adj" fmla="val 5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Warehousing</a:t>
            </a:r>
          </a:p>
          <a:p>
            <a:r>
              <a:rPr lang="en-IN" dirty="0"/>
              <a:t> </a:t>
            </a:r>
            <a:r>
              <a:rPr lang="en-IN" dirty="0" smtClean="0"/>
              <a:t>        &amp; </a:t>
            </a:r>
          </a:p>
          <a:p>
            <a:r>
              <a:rPr lang="en-IN" dirty="0"/>
              <a:t> </a:t>
            </a:r>
            <a:r>
              <a:rPr lang="en-IN" dirty="0" smtClean="0"/>
              <a:t> Purchase  </a:t>
            </a:r>
          </a:p>
          <a:p>
            <a:r>
              <a:rPr lang="en-IN" dirty="0"/>
              <a:t> C</a:t>
            </a:r>
            <a:r>
              <a:rPr lang="en-IN" dirty="0" smtClean="0"/>
              <a:t>entres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539552" y="4725144"/>
            <a:ext cx="1483816" cy="1152127"/>
          </a:xfrm>
          <a:prstGeom prst="roundRect">
            <a:avLst>
              <a:gd name="adj" fmla="val 5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District </a:t>
            </a:r>
          </a:p>
          <a:p>
            <a:r>
              <a:rPr lang="en-IN" dirty="0"/>
              <a:t> </a:t>
            </a:r>
            <a:r>
              <a:rPr lang="en-IN" dirty="0" smtClean="0"/>
              <a:t>    offices</a:t>
            </a:r>
            <a:endParaRPr lang="en-US" dirty="0"/>
          </a:p>
        </p:txBody>
      </p:sp>
      <p:sp>
        <p:nvSpPr>
          <p:cNvPr id="27" name="Down Arrow 26"/>
          <p:cNvSpPr/>
          <p:nvPr/>
        </p:nvSpPr>
        <p:spPr>
          <a:xfrm>
            <a:off x="1043608" y="4149080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6948264" y="4149080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4932040" y="4149080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3059832" y="4149080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FUNCTIONS / ROLE/ACHIEVEMENTS OF HAFED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1800" dirty="0" smtClean="0">
                <a:solidFill>
                  <a:srgbClr val="FF0000"/>
                </a:solidFill>
              </a:rPr>
              <a:t>CONTRACT FARMING</a:t>
            </a:r>
            <a:r>
              <a:rPr lang="en-IN" sz="1800" dirty="0" smtClean="0"/>
              <a:t> : </a:t>
            </a:r>
            <a:r>
              <a:rPr lang="en-IN" sz="1800" b="1" dirty="0" smtClean="0"/>
              <a:t>HAFED has the strength of farmer linkage and procurements facilitates. So, it facilitates contract farming services of barley ,Basmati paddy and </a:t>
            </a:r>
            <a:r>
              <a:rPr lang="en-IN" sz="1800" b="1" dirty="0" err="1" smtClean="0"/>
              <a:t>desi</a:t>
            </a:r>
            <a:r>
              <a:rPr lang="en-IN" sz="1800" b="1" dirty="0" smtClean="0"/>
              <a:t> wheat. </a:t>
            </a:r>
            <a:endParaRPr lang="en-IN" sz="1800" b="1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1800" dirty="0" smtClean="0">
                <a:solidFill>
                  <a:srgbClr val="FF0000"/>
                </a:solidFill>
              </a:rPr>
              <a:t>ORGANIC FARMING </a:t>
            </a:r>
            <a:r>
              <a:rPr lang="en-IN" sz="1800" dirty="0" smtClean="0"/>
              <a:t>: </a:t>
            </a:r>
            <a:r>
              <a:rPr lang="en-IN" sz="1800" b="1" dirty="0" smtClean="0"/>
              <a:t>HAFED also promotes organic farming in the state . HAFED has started organic farming project on 2500 hectares which focus on basmati paddy and </a:t>
            </a:r>
            <a:r>
              <a:rPr lang="en-IN" sz="1800" b="1" dirty="0" err="1" smtClean="0"/>
              <a:t>desi</a:t>
            </a:r>
            <a:r>
              <a:rPr lang="en-IN" sz="1800" b="1" dirty="0" smtClean="0"/>
              <a:t> wheat.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1800" dirty="0" smtClean="0">
                <a:solidFill>
                  <a:srgbClr val="FF0000"/>
                </a:solidFill>
              </a:rPr>
              <a:t>SUPPLY OF AGRICULTURE INPUTS</a:t>
            </a:r>
            <a:r>
              <a:rPr lang="en-IN" sz="1800" dirty="0" smtClean="0"/>
              <a:t> : </a:t>
            </a:r>
            <a:r>
              <a:rPr lang="en-IN" sz="1800" b="1" dirty="0" smtClean="0"/>
              <a:t>HAFED makes available quality agriculture inputs to the farmers at reasonable prices at their door steps through cooperative network and maintain the market share of cooperative on distribution of fertilizers / certified seeds.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4"/>
            </a:pPr>
            <a:r>
              <a:rPr lang="en-IN" sz="1800" dirty="0" smtClean="0">
                <a:solidFill>
                  <a:srgbClr val="FF0000"/>
                </a:solidFill>
              </a:rPr>
              <a:t> FOODGRAIN WAREHOUSING</a:t>
            </a:r>
            <a:r>
              <a:rPr lang="en-IN" sz="1800" dirty="0" smtClean="0"/>
              <a:t> : </a:t>
            </a:r>
            <a:r>
              <a:rPr lang="en-IN" sz="1800" b="1" dirty="0" smtClean="0"/>
              <a:t>HAFED has constructed its </a:t>
            </a:r>
            <a:r>
              <a:rPr lang="en-IN" sz="1800" b="1" dirty="0" err="1" smtClean="0"/>
              <a:t>godowns</a:t>
            </a:r>
            <a:r>
              <a:rPr lang="en-IN" sz="1800" b="1" dirty="0" smtClean="0"/>
              <a:t> in 11.60 </a:t>
            </a:r>
            <a:r>
              <a:rPr lang="en-IN" sz="1800" b="1" dirty="0" err="1" smtClean="0"/>
              <a:t>lakhs</a:t>
            </a:r>
            <a:r>
              <a:rPr lang="en-IN" sz="1800" b="1" dirty="0" smtClean="0"/>
              <a:t> metric tonnes in various parts of Haryana to provides easy storage facility to farmers 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4"/>
            </a:pPr>
            <a:r>
              <a:rPr lang="en-IN" sz="1800" dirty="0" smtClean="0">
                <a:solidFill>
                  <a:srgbClr val="FF0000"/>
                </a:solidFill>
              </a:rPr>
              <a:t>PROCUREMENT OF FOODGRAINS</a:t>
            </a:r>
            <a:r>
              <a:rPr lang="en-IN" sz="1800" dirty="0" smtClean="0"/>
              <a:t> : </a:t>
            </a:r>
            <a:r>
              <a:rPr lang="en-IN" sz="1800" b="1" dirty="0" smtClean="0"/>
              <a:t>HAFED is one of the state procuring agencies for the procurement of </a:t>
            </a:r>
            <a:r>
              <a:rPr lang="en-IN" sz="1800" b="1" dirty="0" err="1" smtClean="0"/>
              <a:t>foodgrains</a:t>
            </a:r>
            <a:r>
              <a:rPr lang="en-IN" sz="1800" b="1" dirty="0" smtClean="0"/>
              <a:t> for central pool.</a:t>
            </a:r>
            <a:r>
              <a:rPr lang="en-IN" sz="1800" b="1" dirty="0"/>
              <a:t> </a:t>
            </a:r>
            <a:r>
              <a:rPr lang="en-IN" sz="1800" b="1" dirty="0" smtClean="0"/>
              <a:t>It has the largest share among all the procuring agencies.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4"/>
            </a:pPr>
            <a:r>
              <a:rPr lang="en-IN" sz="1800" dirty="0" smtClean="0">
                <a:solidFill>
                  <a:srgbClr val="FF0000"/>
                </a:solidFill>
              </a:rPr>
              <a:t>MARKETING OF CONSUMERS PRODUCTS</a:t>
            </a:r>
            <a:r>
              <a:rPr lang="en-IN" sz="1800" dirty="0" smtClean="0"/>
              <a:t> : </a:t>
            </a:r>
            <a:r>
              <a:rPr lang="en-IN" sz="1800" b="1" dirty="0" smtClean="0"/>
              <a:t>HAFED is one of the top brands which is known for its for its quality products among consumers. Its products are available at HAFED`s retail outlets in Haryana, Punjab, Delhi, Chandigarh, Himachal, Kolkata, J&amp;K, Bangalore.</a:t>
            </a:r>
          </a:p>
          <a:p>
            <a:pPr marL="514350" indent="-514350">
              <a:lnSpc>
                <a:spcPct val="15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IN" sz="1800" b="1" dirty="0" smtClean="0"/>
              <a:t>From the above discussion it is clear that HAFED is playing pivotal role in agriculture development of Haryana. It has played significant role in marketing Haryana a surplus </a:t>
            </a:r>
            <a:r>
              <a:rPr lang="en-IN" sz="1800" b="1" dirty="0" err="1" smtClean="0"/>
              <a:t>foodgrain</a:t>
            </a:r>
            <a:r>
              <a:rPr lang="en-IN" sz="1800" b="1" dirty="0" smtClean="0"/>
              <a:t> producing state , in supplying good quality </a:t>
            </a:r>
            <a:r>
              <a:rPr lang="en-IN" sz="1800" b="1" dirty="0" err="1" smtClean="0"/>
              <a:t>hygenic</a:t>
            </a:r>
            <a:r>
              <a:rPr lang="en-IN" sz="1800" b="1" dirty="0" smtClean="0"/>
              <a:t> consumers products and cattle feed, in supplying good quality agricultural inputs like high yielding variety seeds, fertilizers, insecticides, pesticides, etc. at reasonable price.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178</TotalTime>
  <Words>699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I.B.(PG) COLLEGE , PANIPAT AFFILIATED TO KURUKSHETRA UNIVERSITY,                           KURUKSHETRA </vt:lpstr>
      <vt:lpstr>INTRODUCTION</vt:lpstr>
      <vt:lpstr>FEATURES OF HAFED</vt:lpstr>
      <vt:lpstr>OBJECTIVES OF HAFED</vt:lpstr>
      <vt:lpstr>ORGANISATIONAL STRUCTURE OF  HAFED</vt:lpstr>
      <vt:lpstr>FUNCTIONS / ROLE/ACHIEVEMENTS OF HAFED</vt:lpstr>
      <vt:lpstr>Slide 7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HAFED</dc:title>
  <dc:creator>RAHUL TYAGI</dc:creator>
  <cp:lastModifiedBy>RAHUL TYAGI</cp:lastModifiedBy>
  <cp:revision>48</cp:revision>
  <dcterms:created xsi:type="dcterms:W3CDTF">2020-03-30T12:30:07Z</dcterms:created>
  <dcterms:modified xsi:type="dcterms:W3CDTF">2020-03-31T11:27:49Z</dcterms:modified>
</cp:coreProperties>
</file>