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2" r:id="rId7"/>
    <p:sldId id="263" r:id="rId8"/>
    <p:sldId id="260" r:id="rId9"/>
    <p:sldId id="264" r:id="rId10"/>
    <p:sldId id="265" r:id="rId11"/>
    <p:sldId id="268" r:id="rId12"/>
    <p:sldId id="266" r:id="rId13"/>
    <p:sldId id="267"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914" autoAdjust="0"/>
    <p:restoredTop sz="94660"/>
  </p:normalViewPr>
  <p:slideViewPr>
    <p:cSldViewPr>
      <p:cViewPr varScale="1">
        <p:scale>
          <a:sx n="68" d="100"/>
          <a:sy n="68" d="100"/>
        </p:scale>
        <p:origin x="-57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90377C0E-20E4-411D-8E06-35CA58F6F0AA}" type="datetimeFigureOut">
              <a:rPr lang="en-US" smtClean="0"/>
              <a:pPr/>
              <a:t>18-Apr-20</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AD6734B2-505F-4506-A728-5B481367098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0377C0E-20E4-411D-8E06-35CA58F6F0AA}" type="datetimeFigureOut">
              <a:rPr lang="en-US" smtClean="0"/>
              <a:pPr/>
              <a:t>18-Apr-20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D6734B2-505F-4506-A728-5B481367098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90377C0E-20E4-411D-8E06-35CA58F6F0AA}" type="datetimeFigureOut">
              <a:rPr lang="en-US" smtClean="0"/>
              <a:pPr/>
              <a:t>18-Apr-20</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AD6734B2-505F-4506-A728-5B481367098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0377C0E-20E4-411D-8E06-35CA58F6F0AA}" type="datetimeFigureOut">
              <a:rPr lang="en-US" smtClean="0"/>
              <a:pPr/>
              <a:t>18-Apr-20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AD6734B2-505F-4506-A728-5B481367098F}"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90377C0E-20E4-411D-8E06-35CA58F6F0AA}" type="datetimeFigureOut">
              <a:rPr lang="en-US" smtClean="0"/>
              <a:pPr/>
              <a:t>18-Apr-20</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AD6734B2-505F-4506-A728-5B481367098F}"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90377C0E-20E4-411D-8E06-35CA58F6F0AA}" type="datetimeFigureOut">
              <a:rPr lang="en-US" smtClean="0"/>
              <a:pPr/>
              <a:t>18-Apr-20</a:t>
            </a:fld>
            <a:endParaRPr lang="en-US"/>
          </a:p>
        </p:txBody>
      </p:sp>
      <p:sp>
        <p:nvSpPr>
          <p:cNvPr id="10" name="Slide Number Placeholder 9"/>
          <p:cNvSpPr>
            <a:spLocks noGrp="1"/>
          </p:cNvSpPr>
          <p:nvPr>
            <p:ph type="sldNum" sz="quarter" idx="16"/>
          </p:nvPr>
        </p:nvSpPr>
        <p:spPr/>
        <p:txBody>
          <a:bodyPr rtlCol="0"/>
          <a:lstStyle/>
          <a:p>
            <a:fld id="{AD6734B2-505F-4506-A728-5B481367098F}"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90377C0E-20E4-411D-8E06-35CA58F6F0AA}" type="datetimeFigureOut">
              <a:rPr lang="en-US" smtClean="0"/>
              <a:pPr/>
              <a:t>18-Apr-20</a:t>
            </a:fld>
            <a:endParaRPr lang="en-US"/>
          </a:p>
        </p:txBody>
      </p:sp>
      <p:sp>
        <p:nvSpPr>
          <p:cNvPr id="12" name="Slide Number Placeholder 11"/>
          <p:cNvSpPr>
            <a:spLocks noGrp="1"/>
          </p:cNvSpPr>
          <p:nvPr>
            <p:ph type="sldNum" sz="quarter" idx="16"/>
          </p:nvPr>
        </p:nvSpPr>
        <p:spPr/>
        <p:txBody>
          <a:bodyPr rtlCol="0"/>
          <a:lstStyle/>
          <a:p>
            <a:fld id="{AD6734B2-505F-4506-A728-5B481367098F}"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0377C0E-20E4-411D-8E06-35CA58F6F0AA}" type="datetimeFigureOut">
              <a:rPr lang="en-US" smtClean="0"/>
              <a:pPr/>
              <a:t>18-Apr-20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AD6734B2-505F-4506-A728-5B481367098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377C0E-20E4-411D-8E06-35CA58F6F0AA}" type="datetimeFigureOut">
              <a:rPr lang="en-US" smtClean="0"/>
              <a:pPr/>
              <a:t>18-Apr-20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AD6734B2-505F-4506-A728-5B481367098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0377C0E-20E4-411D-8E06-35CA58F6F0AA}" type="datetimeFigureOut">
              <a:rPr lang="en-US" smtClean="0"/>
              <a:pPr/>
              <a:t>18-Apr-20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AD6734B2-505F-4506-A728-5B481367098F}"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90377C0E-20E4-411D-8E06-35CA58F6F0AA}" type="datetimeFigureOut">
              <a:rPr lang="en-US" smtClean="0"/>
              <a:pPr/>
              <a:t>18-Apr-20</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AD6734B2-505F-4506-A728-5B481367098F}"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90377C0E-20E4-411D-8E06-35CA58F6F0AA}" type="datetimeFigureOut">
              <a:rPr lang="en-US" smtClean="0"/>
              <a:pPr/>
              <a:t>18-Apr-20</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AD6734B2-505F-4506-A728-5B481367098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Autofit/>
          </a:bodyPr>
          <a:lstStyle/>
          <a:p>
            <a:pPr algn="ctr"/>
            <a:r>
              <a:rPr lang="en-US" sz="3400" b="1" dirty="0" smtClean="0">
                <a:latin typeface="Times New Roman" pitchFamily="18" charset="0"/>
                <a:cs typeface="Times New Roman" pitchFamily="18" charset="0"/>
              </a:rPr>
              <a:t>WORLD TRADE ORGANISATION   </a:t>
            </a:r>
            <a:br>
              <a:rPr lang="en-US" sz="3400" b="1" dirty="0" smtClean="0">
                <a:latin typeface="Times New Roman" pitchFamily="18" charset="0"/>
                <a:cs typeface="Times New Roman" pitchFamily="18" charset="0"/>
              </a:rPr>
            </a:br>
            <a:r>
              <a:rPr lang="en-US" sz="3400" b="1" dirty="0" smtClean="0">
                <a:latin typeface="Times New Roman" pitchFamily="18" charset="0"/>
                <a:cs typeface="Times New Roman" pitchFamily="18" charset="0"/>
              </a:rPr>
              <a:t>(WTO)         </a:t>
            </a:r>
            <a:endParaRPr lang="en-US" sz="3400" b="1" dirty="0">
              <a:latin typeface="Times New Roman" pitchFamily="18" charset="0"/>
              <a:cs typeface="Times New Roman" pitchFamily="18" charset="0"/>
            </a:endParaRPr>
          </a:p>
        </p:txBody>
      </p:sp>
      <p:pic>
        <p:nvPicPr>
          <p:cNvPr id="7" name="Content Placeholder 6" descr="logo wto.png"/>
          <p:cNvPicPr>
            <a:picLocks noGrp="1" noChangeAspect="1"/>
          </p:cNvPicPr>
          <p:nvPr>
            <p:ph sz="quarter" idx="1"/>
          </p:nvPr>
        </p:nvPicPr>
        <p:blipFill>
          <a:blip r:embed="rId2"/>
          <a:stretch>
            <a:fillRect/>
          </a:stretch>
        </p:blipFill>
        <p:spPr>
          <a:xfrm>
            <a:off x="228600" y="2286000"/>
            <a:ext cx="3352800" cy="3276600"/>
          </a:xfrm>
        </p:spPr>
      </p:pic>
      <p:sp>
        <p:nvSpPr>
          <p:cNvPr id="6" name="Content Placeholder 5"/>
          <p:cNvSpPr>
            <a:spLocks noGrp="1"/>
          </p:cNvSpPr>
          <p:nvPr>
            <p:ph sz="quarter" idx="2"/>
          </p:nvPr>
        </p:nvSpPr>
        <p:spPr>
          <a:xfrm>
            <a:off x="3200400" y="1589567"/>
            <a:ext cx="5791200" cy="4572000"/>
          </a:xfrm>
        </p:spPr>
        <p:txBody>
          <a:bodyPr>
            <a:normAutofit lnSpcReduction="10000"/>
          </a:bodyPr>
          <a:lstStyle/>
          <a:p>
            <a:pPr>
              <a:lnSpc>
                <a:spcPct val="150000"/>
              </a:lnSpc>
              <a:buNone/>
            </a:pPr>
            <a:r>
              <a:rPr lang="en-US" sz="2400" b="1" dirty="0" smtClean="0">
                <a:solidFill>
                  <a:srgbClr val="0070C0"/>
                </a:solidFill>
                <a:latin typeface="Times New Roman" pitchFamily="18" charset="0"/>
                <a:cs typeface="Times New Roman" pitchFamily="18" charset="0"/>
              </a:rPr>
              <a:t>Class</a:t>
            </a:r>
            <a:r>
              <a:rPr lang="en-US" sz="2400" dirty="0" smtClean="0">
                <a:solidFill>
                  <a:srgbClr val="0070C0"/>
                </a:solidFill>
                <a:latin typeface="Times New Roman" pitchFamily="18" charset="0"/>
                <a:cs typeface="Times New Roman" pitchFamily="18" charset="0"/>
              </a:rPr>
              <a:t>    : </a:t>
            </a:r>
            <a:r>
              <a:rPr lang="en-US" sz="2400" dirty="0" smtClean="0">
                <a:solidFill>
                  <a:srgbClr val="C00000"/>
                </a:solidFill>
                <a:latin typeface="Times New Roman" pitchFamily="18" charset="0"/>
                <a:cs typeface="Times New Roman" pitchFamily="18" charset="0"/>
              </a:rPr>
              <a:t>M.Com (P)</a:t>
            </a:r>
          </a:p>
          <a:p>
            <a:pPr>
              <a:lnSpc>
                <a:spcPct val="150000"/>
              </a:lnSpc>
              <a:spcBef>
                <a:spcPts val="0"/>
              </a:spcBef>
              <a:buNone/>
            </a:pPr>
            <a:r>
              <a:rPr lang="en-US" sz="2400" b="1" dirty="0" smtClean="0">
                <a:solidFill>
                  <a:srgbClr val="0070C0"/>
                </a:solidFill>
                <a:latin typeface="Times New Roman" pitchFamily="18" charset="0"/>
                <a:cs typeface="Times New Roman" pitchFamily="18" charset="0"/>
              </a:rPr>
              <a:t>Subject</a:t>
            </a:r>
            <a:r>
              <a:rPr lang="en-US" sz="2400" dirty="0" smtClean="0">
                <a:solidFill>
                  <a:srgbClr val="0070C0"/>
                </a:solidFill>
                <a:latin typeface="Times New Roman" pitchFamily="18" charset="0"/>
                <a:cs typeface="Times New Roman" pitchFamily="18" charset="0"/>
              </a:rPr>
              <a:t> : </a:t>
            </a:r>
            <a:r>
              <a:rPr lang="en-US" sz="2400" dirty="0" smtClean="0">
                <a:solidFill>
                  <a:srgbClr val="C00000"/>
                </a:solidFill>
                <a:latin typeface="Times New Roman" pitchFamily="18" charset="0"/>
                <a:cs typeface="Times New Roman" pitchFamily="18" charset="0"/>
              </a:rPr>
              <a:t>International Business</a:t>
            </a:r>
          </a:p>
          <a:p>
            <a:pPr>
              <a:spcBef>
                <a:spcPts val="0"/>
              </a:spcBef>
              <a:buNone/>
            </a:pPr>
            <a:r>
              <a:rPr lang="en-US" sz="2400" dirty="0" smtClean="0">
                <a:solidFill>
                  <a:srgbClr val="C00000"/>
                </a:solidFill>
                <a:latin typeface="Times New Roman" pitchFamily="18" charset="0"/>
                <a:cs typeface="Times New Roman" pitchFamily="18" charset="0"/>
              </a:rPr>
              <a:t>                Environment</a:t>
            </a:r>
          </a:p>
          <a:p>
            <a:pPr>
              <a:lnSpc>
                <a:spcPct val="150000"/>
              </a:lnSpc>
              <a:spcBef>
                <a:spcPts val="0"/>
              </a:spcBef>
              <a:buNone/>
            </a:pPr>
            <a:r>
              <a:rPr lang="en-US" sz="2400" b="1" dirty="0" smtClean="0">
                <a:solidFill>
                  <a:srgbClr val="0070C0"/>
                </a:solidFill>
                <a:latin typeface="Times New Roman" pitchFamily="18" charset="0"/>
                <a:cs typeface="Times New Roman" pitchFamily="18" charset="0"/>
              </a:rPr>
              <a:t>Topic</a:t>
            </a:r>
            <a:r>
              <a:rPr lang="en-US" sz="2400" dirty="0" smtClean="0">
                <a:solidFill>
                  <a:srgbClr val="0070C0"/>
                </a:solidFill>
                <a:latin typeface="Times New Roman" pitchFamily="18" charset="0"/>
                <a:cs typeface="Times New Roman" pitchFamily="18" charset="0"/>
              </a:rPr>
              <a:t>    : </a:t>
            </a:r>
            <a:r>
              <a:rPr lang="en-US" sz="2400" dirty="0" smtClean="0">
                <a:solidFill>
                  <a:srgbClr val="C00000"/>
                </a:solidFill>
                <a:latin typeface="Times New Roman" pitchFamily="18" charset="0"/>
                <a:cs typeface="Times New Roman" pitchFamily="18" charset="0"/>
              </a:rPr>
              <a:t>GATT/WTO</a:t>
            </a:r>
          </a:p>
          <a:p>
            <a:pPr>
              <a:lnSpc>
                <a:spcPct val="150000"/>
              </a:lnSpc>
              <a:spcBef>
                <a:spcPts val="0"/>
              </a:spcBef>
              <a:buNone/>
            </a:pPr>
            <a:r>
              <a:rPr lang="en-US" sz="2400" b="1" dirty="0" smtClean="0">
                <a:solidFill>
                  <a:srgbClr val="0070C0"/>
                </a:solidFill>
                <a:latin typeface="Times New Roman" pitchFamily="18" charset="0"/>
                <a:cs typeface="Times New Roman" pitchFamily="18" charset="0"/>
              </a:rPr>
              <a:t>Deptt.   </a:t>
            </a:r>
            <a:r>
              <a:rPr lang="en-US" sz="2400" dirty="0" smtClean="0">
                <a:solidFill>
                  <a:srgbClr val="0070C0"/>
                </a:solidFill>
                <a:latin typeface="Times New Roman" pitchFamily="18" charset="0"/>
                <a:cs typeface="Times New Roman" pitchFamily="18" charset="0"/>
              </a:rPr>
              <a:t>: </a:t>
            </a:r>
            <a:r>
              <a:rPr lang="en-US" sz="2400" dirty="0" smtClean="0">
                <a:solidFill>
                  <a:srgbClr val="C00000"/>
                </a:solidFill>
                <a:latin typeface="Times New Roman" pitchFamily="18" charset="0"/>
                <a:cs typeface="Times New Roman" pitchFamily="18" charset="0"/>
              </a:rPr>
              <a:t>Commerce &amp; Management</a:t>
            </a:r>
            <a:endParaRPr lang="en-US" sz="2400" b="1" dirty="0" smtClean="0">
              <a:solidFill>
                <a:srgbClr val="C00000"/>
              </a:solidFill>
              <a:latin typeface="Times New Roman" pitchFamily="18" charset="0"/>
              <a:cs typeface="Times New Roman" pitchFamily="18" charset="0"/>
            </a:endParaRPr>
          </a:p>
          <a:p>
            <a:pPr>
              <a:lnSpc>
                <a:spcPct val="150000"/>
              </a:lnSpc>
              <a:spcBef>
                <a:spcPts val="0"/>
              </a:spcBef>
              <a:buNone/>
            </a:pPr>
            <a:r>
              <a:rPr lang="en-US" sz="2400" b="1" dirty="0" smtClean="0">
                <a:solidFill>
                  <a:srgbClr val="0070C0"/>
                </a:solidFill>
                <a:latin typeface="Times New Roman" pitchFamily="18" charset="0"/>
                <a:cs typeface="Times New Roman" pitchFamily="18" charset="0"/>
              </a:rPr>
              <a:t>College</a:t>
            </a:r>
            <a:r>
              <a:rPr lang="en-US" sz="2400" dirty="0" smtClean="0">
                <a:solidFill>
                  <a:srgbClr val="0070C0"/>
                </a:solidFill>
                <a:latin typeface="Times New Roman" pitchFamily="18" charset="0"/>
                <a:cs typeface="Times New Roman" pitchFamily="18" charset="0"/>
              </a:rPr>
              <a:t> : </a:t>
            </a:r>
            <a:r>
              <a:rPr lang="en-US" sz="2400" dirty="0" smtClean="0">
                <a:solidFill>
                  <a:srgbClr val="C00000"/>
                </a:solidFill>
                <a:latin typeface="Times New Roman" pitchFamily="18" charset="0"/>
                <a:cs typeface="Times New Roman" pitchFamily="18" charset="0"/>
              </a:rPr>
              <a:t>IB (PG) College, Panipat</a:t>
            </a:r>
          </a:p>
          <a:p>
            <a:pPr>
              <a:spcBef>
                <a:spcPts val="0"/>
              </a:spcBef>
              <a:buNone/>
            </a:pPr>
            <a:r>
              <a:rPr lang="en-US" sz="2400" dirty="0" smtClean="0">
                <a:solidFill>
                  <a:srgbClr val="C00000"/>
                </a:solidFill>
                <a:latin typeface="Times New Roman" pitchFamily="18" charset="0"/>
                <a:cs typeface="Times New Roman" pitchFamily="18" charset="0"/>
              </a:rPr>
              <a:t>               (Affiliated to Kurukshetra </a:t>
            </a:r>
          </a:p>
          <a:p>
            <a:pPr>
              <a:spcBef>
                <a:spcPts val="0"/>
              </a:spcBef>
              <a:buNone/>
            </a:pPr>
            <a:r>
              <a:rPr lang="en-US" sz="2400" dirty="0" smtClean="0">
                <a:solidFill>
                  <a:srgbClr val="C00000"/>
                </a:solidFill>
                <a:latin typeface="Times New Roman" pitchFamily="18" charset="0"/>
                <a:cs typeface="Times New Roman" pitchFamily="18" charset="0"/>
              </a:rPr>
              <a:t>                University, </a:t>
            </a:r>
            <a:r>
              <a:rPr lang="en-US" sz="2400" dirty="0" err="1" smtClean="0">
                <a:solidFill>
                  <a:srgbClr val="C00000"/>
                </a:solidFill>
                <a:latin typeface="Times New Roman" pitchFamily="18" charset="0"/>
                <a:cs typeface="Times New Roman" pitchFamily="18" charset="0"/>
              </a:rPr>
              <a:t>Kurukshetra</a:t>
            </a:r>
            <a:r>
              <a:rPr lang="en-US" sz="2400" dirty="0" smtClean="0">
                <a:solidFill>
                  <a:srgbClr val="C00000"/>
                </a:solidFill>
                <a:latin typeface="Times New Roman" pitchFamily="18" charset="0"/>
                <a:cs typeface="Times New Roman" pitchFamily="18" charset="0"/>
              </a:rPr>
              <a:t>)</a:t>
            </a:r>
          </a:p>
          <a:p>
            <a:pPr>
              <a:spcBef>
                <a:spcPts val="0"/>
              </a:spcBef>
              <a:buNone/>
            </a:pPr>
            <a:endParaRPr lang="en-US" sz="2400" dirty="0" smtClean="0">
              <a:solidFill>
                <a:srgbClr val="0070C0"/>
              </a:solidFill>
              <a:latin typeface="Times New Roman" pitchFamily="18" charset="0"/>
              <a:cs typeface="Times New Roman" pitchFamily="18" charset="0"/>
            </a:endParaRPr>
          </a:p>
          <a:p>
            <a:pPr>
              <a:spcBef>
                <a:spcPts val="0"/>
              </a:spcBef>
              <a:buNone/>
            </a:pPr>
            <a:r>
              <a:rPr lang="en-US" sz="2400" b="1" dirty="0" smtClean="0">
                <a:solidFill>
                  <a:srgbClr val="0070C0"/>
                </a:solidFill>
                <a:latin typeface="Times New Roman" pitchFamily="18" charset="0"/>
                <a:cs typeface="Times New Roman" pitchFamily="18" charset="0"/>
              </a:rPr>
              <a:t>    By : </a:t>
            </a:r>
            <a:r>
              <a:rPr lang="en-US" sz="2400" b="1" dirty="0" smtClean="0">
                <a:solidFill>
                  <a:srgbClr val="0070C0"/>
                </a:solidFill>
                <a:latin typeface="Times New Roman" pitchFamily="18" charset="0"/>
                <a:cs typeface="Times New Roman" pitchFamily="18" charset="0"/>
              </a:rPr>
              <a:t> </a:t>
            </a:r>
            <a:r>
              <a:rPr lang="en-US" sz="2400" b="1" dirty="0" smtClean="0">
                <a:solidFill>
                  <a:srgbClr val="C00000"/>
                </a:solidFill>
                <a:latin typeface="Times New Roman" pitchFamily="18" charset="0"/>
                <a:cs typeface="Times New Roman" pitchFamily="18" charset="0"/>
              </a:rPr>
              <a:t>Prof. </a:t>
            </a:r>
            <a:r>
              <a:rPr lang="en-US" sz="2400" b="1" dirty="0" err="1" smtClean="0">
                <a:solidFill>
                  <a:srgbClr val="C00000"/>
                </a:solidFill>
                <a:latin typeface="Times New Roman" pitchFamily="18" charset="0"/>
                <a:cs typeface="Times New Roman" pitchFamily="18" charset="0"/>
              </a:rPr>
              <a:t>Sukhjinder</a:t>
            </a:r>
            <a:r>
              <a:rPr lang="en-US" sz="2400" b="1" dirty="0" smtClean="0">
                <a:solidFill>
                  <a:srgbClr val="C00000"/>
                </a:solidFill>
                <a:latin typeface="Times New Roman" pitchFamily="18" charset="0"/>
                <a:cs typeface="Times New Roman" pitchFamily="18" charset="0"/>
              </a:rPr>
              <a:t> </a:t>
            </a:r>
            <a:r>
              <a:rPr lang="en-US" sz="2400" b="1" dirty="0" smtClean="0">
                <a:solidFill>
                  <a:srgbClr val="C00000"/>
                </a:solidFill>
                <a:latin typeface="Times New Roman" pitchFamily="18" charset="0"/>
                <a:cs typeface="Times New Roman" pitchFamily="18" charset="0"/>
              </a:rPr>
              <a:t>Singh</a:t>
            </a:r>
          </a:p>
          <a:p>
            <a:pPr>
              <a:spcBef>
                <a:spcPts val="0"/>
              </a:spcBef>
              <a:buNone/>
            </a:pPr>
            <a:endParaRPr lang="en-US" sz="2400" dirty="0" smtClean="0">
              <a:solidFill>
                <a:srgbClr val="0070C0"/>
              </a:solidFill>
              <a:latin typeface="Times New Roman" pitchFamily="18" charset="0"/>
              <a:cs typeface="Times New Roman" pitchFamily="18" charset="0"/>
            </a:endParaRPr>
          </a:p>
          <a:p>
            <a:pPr>
              <a:spcBef>
                <a:spcPts val="0"/>
              </a:spcBef>
              <a:buNone/>
            </a:pPr>
            <a:endParaRPr lang="en-US" sz="2400" b="1" i="1" dirty="0" smtClean="0">
              <a:solidFill>
                <a:srgbClr val="C00000"/>
              </a:solidFill>
            </a:endParaRPr>
          </a:p>
          <a:p>
            <a:pPr>
              <a:spcBef>
                <a:spcPts val="0"/>
              </a:spcBef>
              <a:buNone/>
            </a:pPr>
            <a:endParaRPr lang="en-US" sz="2400" dirty="0">
              <a:solidFill>
                <a:srgbClr val="0070C0"/>
              </a:solid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smtClean="0"/>
              <a:t>Establishment of WTO</a:t>
            </a:r>
            <a:endParaRPr lang="en-US" sz="4000" dirty="0"/>
          </a:p>
        </p:txBody>
      </p:sp>
      <p:sp>
        <p:nvSpPr>
          <p:cNvPr id="3" name="Content Placeholder 2"/>
          <p:cNvSpPr>
            <a:spLocks noGrp="1"/>
          </p:cNvSpPr>
          <p:nvPr>
            <p:ph sz="quarter" idx="1"/>
          </p:nvPr>
        </p:nvSpPr>
        <p:spPr/>
        <p:txBody>
          <a:bodyPr>
            <a:normAutofit fontScale="77500" lnSpcReduction="20000"/>
          </a:bodyPr>
          <a:lstStyle/>
          <a:p>
            <a:pPr algn="just"/>
            <a:r>
              <a:rPr lang="en-US" dirty="0" smtClean="0"/>
              <a:t>The WTO is the embodiment of the Uruguay Round results and </a:t>
            </a:r>
            <a:r>
              <a:rPr lang="en-US" dirty="0" smtClean="0">
                <a:solidFill>
                  <a:srgbClr val="C00000"/>
                </a:solidFill>
              </a:rPr>
              <a:t>the successor </a:t>
            </a:r>
            <a:r>
              <a:rPr lang="en-US" dirty="0" smtClean="0"/>
              <a:t>to the General Agreement on Tariffs and Trade (GATT).</a:t>
            </a:r>
          </a:p>
          <a:p>
            <a:pPr algn="just"/>
            <a:endParaRPr lang="en-US" dirty="0" smtClean="0"/>
          </a:p>
          <a:p>
            <a:pPr algn="just"/>
            <a:r>
              <a:rPr lang="en-US" dirty="0" smtClean="0">
                <a:solidFill>
                  <a:srgbClr val="C00000"/>
                </a:solidFill>
              </a:rPr>
              <a:t>GATT is replaced by WTO.</a:t>
            </a:r>
          </a:p>
          <a:p>
            <a:pPr algn="just"/>
            <a:endParaRPr lang="en-US" dirty="0" smtClean="0">
              <a:solidFill>
                <a:srgbClr val="C00000"/>
              </a:solidFill>
            </a:endParaRPr>
          </a:p>
          <a:p>
            <a:pPr algn="just"/>
            <a:r>
              <a:rPr lang="en-US" dirty="0" smtClean="0"/>
              <a:t>The World Trade </a:t>
            </a:r>
            <a:r>
              <a:rPr lang="en-US" dirty="0" err="1" smtClean="0"/>
              <a:t>Organisation</a:t>
            </a:r>
            <a:r>
              <a:rPr lang="en-US" dirty="0" smtClean="0"/>
              <a:t> (WTO) was </a:t>
            </a:r>
            <a:r>
              <a:rPr lang="en-US" dirty="0" smtClean="0">
                <a:solidFill>
                  <a:srgbClr val="C00000"/>
                </a:solidFill>
              </a:rPr>
              <a:t>established</a:t>
            </a:r>
            <a:r>
              <a:rPr lang="en-US" dirty="0" smtClean="0"/>
              <a:t> on </a:t>
            </a:r>
            <a:r>
              <a:rPr lang="en-US" dirty="0" smtClean="0">
                <a:solidFill>
                  <a:srgbClr val="C00000"/>
                </a:solidFill>
              </a:rPr>
              <a:t>1st January 1995.</a:t>
            </a:r>
          </a:p>
          <a:p>
            <a:pPr algn="just"/>
            <a:endParaRPr lang="en-US" dirty="0" smtClean="0">
              <a:solidFill>
                <a:srgbClr val="C00000"/>
              </a:solidFill>
            </a:endParaRPr>
          </a:p>
          <a:p>
            <a:pPr algn="just"/>
            <a:r>
              <a:rPr lang="en-US" dirty="0" smtClean="0"/>
              <a:t>India is one of the founder members of the WTO.</a:t>
            </a:r>
          </a:p>
          <a:p>
            <a:pPr algn="just"/>
            <a:endParaRPr lang="en-US" dirty="0" smtClean="0"/>
          </a:p>
          <a:p>
            <a:pPr algn="just"/>
            <a:r>
              <a:rPr lang="en-US" dirty="0" smtClean="0"/>
              <a:t>The World Trade Organization (WTO) is an intergovernmental organization that </a:t>
            </a:r>
            <a:r>
              <a:rPr lang="en-US" dirty="0" smtClean="0">
                <a:solidFill>
                  <a:srgbClr val="C00000"/>
                </a:solidFill>
              </a:rPr>
              <a:t>regulates international trade</a:t>
            </a:r>
            <a:r>
              <a:rPr lang="en-US" dirty="0" smtClean="0"/>
              <a:t>.</a:t>
            </a:r>
            <a:endParaRPr lang="en-US" dirty="0">
              <a:solidFill>
                <a:srgbClr val="C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smtClean="0"/>
              <a:t>Fact File of the WTO</a:t>
            </a:r>
            <a:endParaRPr lang="en-US" sz="4000" b="1" dirty="0"/>
          </a:p>
        </p:txBody>
      </p:sp>
      <p:graphicFrame>
        <p:nvGraphicFramePr>
          <p:cNvPr id="4" name="Content Placeholder 3"/>
          <p:cNvGraphicFramePr>
            <a:graphicFrameLocks noGrp="1"/>
          </p:cNvGraphicFramePr>
          <p:nvPr>
            <p:ph sz="quarter" idx="1"/>
          </p:nvPr>
        </p:nvGraphicFramePr>
        <p:xfrm>
          <a:off x="612775" y="1524000"/>
          <a:ext cx="8153400" cy="4759960"/>
        </p:xfrm>
        <a:graphic>
          <a:graphicData uri="http://schemas.openxmlformats.org/drawingml/2006/table">
            <a:tbl>
              <a:tblPr firstRow="1" bandRow="1">
                <a:tableStyleId>{3B4B98B0-60AC-42C2-AFA5-B58CD77FA1E5}</a:tableStyleId>
              </a:tblPr>
              <a:tblGrid>
                <a:gridCol w="3121025"/>
                <a:gridCol w="5032375"/>
              </a:tblGrid>
              <a:tr h="787400">
                <a:tc>
                  <a:txBody>
                    <a:bodyPr/>
                    <a:lstStyle/>
                    <a:p>
                      <a:r>
                        <a:rPr kumimoji="0" lang="en-US" sz="2400" b="1" i="0" kern="1200" dirty="0" smtClean="0">
                          <a:solidFill>
                            <a:srgbClr val="C00000"/>
                          </a:solidFill>
                          <a:latin typeface="+mn-lt"/>
                          <a:ea typeface="+mn-ea"/>
                          <a:cs typeface="+mn-cs"/>
                        </a:rPr>
                        <a:t>Formation</a:t>
                      </a:r>
                      <a:endParaRPr lang="en-US" sz="2400" b="1" dirty="0">
                        <a:solidFill>
                          <a:srgbClr val="C00000"/>
                        </a:solidFill>
                      </a:endParaRPr>
                    </a:p>
                  </a:txBody>
                  <a:tcPr/>
                </a:tc>
                <a:tc>
                  <a:txBody>
                    <a:bodyPr/>
                    <a:lstStyle/>
                    <a:p>
                      <a:r>
                        <a:rPr kumimoji="0" lang="en-US" sz="2400" b="1" i="0" kern="1200" dirty="0" smtClean="0">
                          <a:solidFill>
                            <a:srgbClr val="C00000"/>
                          </a:solidFill>
                          <a:latin typeface="+mn-lt"/>
                          <a:ea typeface="+mn-ea"/>
                          <a:cs typeface="+mn-cs"/>
                        </a:rPr>
                        <a:t>1 January 1995</a:t>
                      </a:r>
                      <a:endParaRPr lang="en-US" sz="2400" b="1" dirty="0">
                        <a:solidFill>
                          <a:srgbClr val="C00000"/>
                        </a:solidFill>
                      </a:endParaRPr>
                    </a:p>
                  </a:txBody>
                  <a:tcPr/>
                </a:tc>
              </a:tr>
              <a:tr h="787400">
                <a:tc>
                  <a:txBody>
                    <a:bodyPr/>
                    <a:lstStyle/>
                    <a:p>
                      <a:pPr algn="l" fontAlgn="t"/>
                      <a:r>
                        <a:rPr lang="en-US" sz="2400" b="1" dirty="0">
                          <a:solidFill>
                            <a:srgbClr val="C00000"/>
                          </a:solidFill>
                        </a:rPr>
                        <a:t>Type</a:t>
                      </a:r>
                    </a:p>
                  </a:txBody>
                  <a:tcPr/>
                </a:tc>
                <a:tc>
                  <a:txBody>
                    <a:bodyPr/>
                    <a:lstStyle/>
                    <a:p>
                      <a:pPr algn="l" fontAlgn="t"/>
                      <a:r>
                        <a:rPr lang="en-US" sz="2400" b="1" dirty="0">
                          <a:solidFill>
                            <a:srgbClr val="C00000"/>
                          </a:solidFill>
                        </a:rPr>
                        <a:t>International trade organization</a:t>
                      </a:r>
                    </a:p>
                  </a:txBody>
                  <a:tcPr/>
                </a:tc>
              </a:tr>
              <a:tr h="787400">
                <a:tc>
                  <a:txBody>
                    <a:bodyPr/>
                    <a:lstStyle/>
                    <a:p>
                      <a:pPr algn="l" fontAlgn="t"/>
                      <a:r>
                        <a:rPr lang="en-US" sz="2400" b="1" dirty="0">
                          <a:solidFill>
                            <a:srgbClr val="C00000"/>
                          </a:solidFill>
                        </a:rPr>
                        <a:t>Headquarters</a:t>
                      </a:r>
                    </a:p>
                  </a:txBody>
                  <a:tcPr/>
                </a:tc>
                <a:tc>
                  <a:txBody>
                    <a:bodyPr/>
                    <a:lstStyle/>
                    <a:p>
                      <a:pPr algn="l" fontAlgn="t"/>
                      <a:r>
                        <a:rPr lang="en-US" sz="2400" b="1" u="none" strike="noStrike" dirty="0" smtClean="0">
                          <a:solidFill>
                            <a:srgbClr val="C00000"/>
                          </a:solidFill>
                        </a:rPr>
                        <a:t>Geneva</a:t>
                      </a:r>
                      <a:r>
                        <a:rPr lang="en-US" sz="2400" b="1" dirty="0">
                          <a:solidFill>
                            <a:srgbClr val="C00000"/>
                          </a:solidFill>
                        </a:rPr>
                        <a:t>, </a:t>
                      </a:r>
                      <a:r>
                        <a:rPr lang="en-US" sz="2400" b="1" u="none" strike="noStrike" dirty="0">
                          <a:solidFill>
                            <a:srgbClr val="C00000"/>
                          </a:solidFill>
                        </a:rPr>
                        <a:t>Switzerland</a:t>
                      </a:r>
                      <a:endParaRPr lang="en-US" sz="2400" b="1" dirty="0">
                        <a:solidFill>
                          <a:srgbClr val="C00000"/>
                        </a:solidFill>
                      </a:endParaRPr>
                    </a:p>
                  </a:txBody>
                  <a:tcPr/>
                </a:tc>
              </a:tr>
              <a:tr h="787400">
                <a:tc>
                  <a:txBody>
                    <a:bodyPr/>
                    <a:lstStyle/>
                    <a:p>
                      <a:pPr algn="l" fontAlgn="t"/>
                      <a:r>
                        <a:rPr lang="en-US" sz="2400" b="1" dirty="0">
                          <a:solidFill>
                            <a:srgbClr val="C00000"/>
                          </a:solidFill>
                        </a:rPr>
                        <a:t>Membership</a:t>
                      </a:r>
                    </a:p>
                  </a:txBody>
                  <a:tcPr/>
                </a:tc>
                <a:tc>
                  <a:txBody>
                    <a:bodyPr/>
                    <a:lstStyle/>
                    <a:p>
                      <a:pPr algn="l" fontAlgn="t"/>
                      <a:r>
                        <a:rPr lang="en-US" sz="2400" b="1" u="none" strike="noStrike" dirty="0">
                          <a:solidFill>
                            <a:srgbClr val="C00000"/>
                          </a:solidFill>
                        </a:rPr>
                        <a:t>164 member </a:t>
                      </a:r>
                      <a:r>
                        <a:rPr lang="en-US" sz="2400" b="1" u="none" strike="noStrike" dirty="0" smtClean="0">
                          <a:solidFill>
                            <a:srgbClr val="C00000"/>
                          </a:solidFill>
                        </a:rPr>
                        <a:t>states</a:t>
                      </a:r>
                      <a:endParaRPr lang="en-US" sz="2400" b="1" dirty="0">
                        <a:solidFill>
                          <a:srgbClr val="C00000"/>
                        </a:solidFill>
                      </a:endParaRPr>
                    </a:p>
                  </a:txBody>
                  <a:tcPr/>
                </a:tc>
              </a:tr>
              <a:tr h="787400">
                <a:tc>
                  <a:txBody>
                    <a:bodyPr/>
                    <a:lstStyle/>
                    <a:p>
                      <a:pPr algn="l" fontAlgn="t"/>
                      <a:r>
                        <a:rPr lang="en-US" sz="2400" b="1" dirty="0">
                          <a:solidFill>
                            <a:srgbClr val="C00000"/>
                          </a:solidFill>
                        </a:rPr>
                        <a:t>Official language</a:t>
                      </a:r>
                    </a:p>
                  </a:txBody>
                  <a:tcPr/>
                </a:tc>
                <a:tc>
                  <a:txBody>
                    <a:bodyPr/>
                    <a:lstStyle/>
                    <a:p>
                      <a:pPr algn="l" fontAlgn="t"/>
                      <a:r>
                        <a:rPr lang="en-US" sz="2400" b="1" u="none" strike="noStrike" dirty="0">
                          <a:solidFill>
                            <a:srgbClr val="C00000"/>
                          </a:solidFill>
                        </a:rPr>
                        <a:t>English</a:t>
                      </a:r>
                      <a:r>
                        <a:rPr lang="en-US" sz="2400" b="1" dirty="0">
                          <a:solidFill>
                            <a:srgbClr val="C00000"/>
                          </a:solidFill>
                        </a:rPr>
                        <a:t>, </a:t>
                      </a:r>
                      <a:r>
                        <a:rPr lang="en-US" sz="2400" b="1" u="none" strike="noStrike" dirty="0">
                          <a:solidFill>
                            <a:srgbClr val="C00000"/>
                          </a:solidFill>
                        </a:rPr>
                        <a:t>French</a:t>
                      </a:r>
                      <a:r>
                        <a:rPr lang="en-US" sz="2400" b="1" dirty="0">
                          <a:solidFill>
                            <a:srgbClr val="C00000"/>
                          </a:solidFill>
                        </a:rPr>
                        <a:t>, </a:t>
                      </a:r>
                      <a:r>
                        <a:rPr lang="en-US" sz="2400" b="1" u="none" strike="noStrike" dirty="0" smtClean="0">
                          <a:solidFill>
                            <a:srgbClr val="C00000"/>
                          </a:solidFill>
                        </a:rPr>
                        <a:t>Spanish</a:t>
                      </a:r>
                      <a:endParaRPr lang="en-US" sz="2400" b="1" dirty="0">
                        <a:solidFill>
                          <a:srgbClr val="C00000"/>
                        </a:solidFill>
                      </a:endParaRPr>
                    </a:p>
                  </a:txBody>
                  <a:tcPr/>
                </a:tc>
              </a:tr>
              <a:tr h="787400">
                <a:tc>
                  <a:txBody>
                    <a:bodyPr/>
                    <a:lstStyle/>
                    <a:p>
                      <a:pPr algn="l" fontAlgn="t"/>
                      <a:r>
                        <a:rPr lang="en-US" sz="2400" b="1" dirty="0">
                          <a:solidFill>
                            <a:srgbClr val="C00000"/>
                          </a:solidFill>
                        </a:rPr>
                        <a:t>Purpose</a:t>
                      </a:r>
                    </a:p>
                  </a:txBody>
                  <a:tcPr/>
                </a:tc>
                <a:tc>
                  <a:txBody>
                    <a:bodyPr/>
                    <a:lstStyle/>
                    <a:p>
                      <a:pPr algn="l" fontAlgn="t"/>
                      <a:r>
                        <a:rPr lang="en-US" sz="2400" b="1" dirty="0">
                          <a:solidFill>
                            <a:srgbClr val="C00000"/>
                          </a:solidFill>
                        </a:rPr>
                        <a:t>Reduction of tariffs and other barriers to trade</a:t>
                      </a:r>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smtClean="0"/>
              <a:t>Structure of WTO</a:t>
            </a:r>
            <a:endParaRPr lang="en-US" sz="4000" b="1" dirty="0"/>
          </a:p>
        </p:txBody>
      </p:sp>
      <p:pic>
        <p:nvPicPr>
          <p:cNvPr id="4" name="Content Placeholder 3" descr="wto-world-trade-organisation-10-638.jpg"/>
          <p:cNvPicPr>
            <a:picLocks noGrp="1" noChangeAspect="1"/>
          </p:cNvPicPr>
          <p:nvPr>
            <p:ph sz="quarter" idx="1"/>
          </p:nvPr>
        </p:nvPicPr>
        <p:blipFill>
          <a:blip r:embed="rId2"/>
          <a:stretch>
            <a:fillRect/>
          </a:stretch>
        </p:blipFill>
        <p:spPr>
          <a:xfrm>
            <a:off x="609600" y="1524000"/>
            <a:ext cx="7924800" cy="4876800"/>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smtClean="0"/>
              <a:t>Objectives of WTO</a:t>
            </a:r>
            <a:endParaRPr lang="en-US" sz="4000" b="1" dirty="0"/>
          </a:p>
        </p:txBody>
      </p:sp>
      <p:sp>
        <p:nvSpPr>
          <p:cNvPr id="3" name="Content Placeholder 2"/>
          <p:cNvSpPr>
            <a:spLocks noGrp="1"/>
          </p:cNvSpPr>
          <p:nvPr>
            <p:ph sz="quarter" idx="1"/>
          </p:nvPr>
        </p:nvSpPr>
        <p:spPr/>
        <p:txBody>
          <a:bodyPr>
            <a:normAutofit/>
          </a:bodyPr>
          <a:lstStyle/>
          <a:p>
            <a:pPr algn="just"/>
            <a:r>
              <a:rPr lang="en-US" sz="2400" dirty="0" smtClean="0"/>
              <a:t>To  set and enforce rules for international trade</a:t>
            </a:r>
          </a:p>
          <a:p>
            <a:pPr algn="just"/>
            <a:r>
              <a:rPr lang="en-US" sz="2400" dirty="0" smtClean="0"/>
              <a:t>To provide a forum for negotiating and monitoring further trade liberalization</a:t>
            </a:r>
          </a:p>
          <a:p>
            <a:pPr algn="just"/>
            <a:r>
              <a:rPr lang="en-US" sz="2400" dirty="0" smtClean="0"/>
              <a:t>To resolve trade disputes </a:t>
            </a:r>
          </a:p>
          <a:p>
            <a:pPr algn="just"/>
            <a:r>
              <a:rPr lang="en-US" sz="2400" dirty="0" smtClean="0"/>
              <a:t>To increase the transparency of decision-making processes </a:t>
            </a:r>
          </a:p>
          <a:p>
            <a:pPr algn="just"/>
            <a:r>
              <a:rPr lang="en-US" sz="2400" dirty="0" smtClean="0"/>
              <a:t>To cooperate with other major international economic institutions involved in global economic management. </a:t>
            </a:r>
          </a:p>
          <a:p>
            <a:pPr algn="just"/>
            <a:r>
              <a:rPr lang="en-US" sz="2400" dirty="0" smtClean="0"/>
              <a:t>To help developing countries benefit fully from the global trading system</a:t>
            </a:r>
            <a:endParaRPr lang="en-US" sz="2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smtClean="0"/>
              <a:t>Functions of WTO</a:t>
            </a:r>
            <a:endParaRPr lang="en-US" sz="4000" b="1" dirty="0"/>
          </a:p>
        </p:txBody>
      </p:sp>
      <p:sp>
        <p:nvSpPr>
          <p:cNvPr id="3" name="Content Placeholder 2"/>
          <p:cNvSpPr>
            <a:spLocks noGrp="1"/>
          </p:cNvSpPr>
          <p:nvPr>
            <p:ph sz="quarter" idx="1"/>
          </p:nvPr>
        </p:nvSpPr>
        <p:spPr/>
        <p:txBody>
          <a:bodyPr>
            <a:normAutofit fontScale="92500" lnSpcReduction="10000"/>
          </a:bodyPr>
          <a:lstStyle/>
          <a:p>
            <a:pPr algn="just"/>
            <a:r>
              <a:rPr lang="en-US" dirty="0" smtClean="0"/>
              <a:t>It </a:t>
            </a:r>
            <a:r>
              <a:rPr lang="en-US" dirty="0" smtClean="0">
                <a:solidFill>
                  <a:srgbClr val="C00000"/>
                </a:solidFill>
              </a:rPr>
              <a:t>facilitates</a:t>
            </a:r>
            <a:r>
              <a:rPr lang="en-US" dirty="0" smtClean="0"/>
              <a:t> the implementation, administration and operation of the objectives of the Agreement and of the </a:t>
            </a:r>
            <a:r>
              <a:rPr lang="en-US" dirty="0" smtClean="0">
                <a:solidFill>
                  <a:srgbClr val="C00000"/>
                </a:solidFill>
              </a:rPr>
              <a:t>Multilateral Trade Agreements</a:t>
            </a:r>
            <a:r>
              <a:rPr lang="en-US" dirty="0" smtClean="0"/>
              <a:t>. </a:t>
            </a:r>
          </a:p>
          <a:p>
            <a:pPr algn="just"/>
            <a:r>
              <a:rPr lang="en-US" dirty="0" smtClean="0"/>
              <a:t>It provides the framework for the implementation, administration and operation of the bilateral Trade Agreements relating to trade in </a:t>
            </a:r>
            <a:r>
              <a:rPr lang="en-US" dirty="0" smtClean="0">
                <a:solidFill>
                  <a:srgbClr val="C00000"/>
                </a:solidFill>
              </a:rPr>
              <a:t>civil aircraft</a:t>
            </a:r>
            <a:r>
              <a:rPr lang="en-US" dirty="0" smtClean="0"/>
              <a:t>, government procurement, </a:t>
            </a:r>
            <a:r>
              <a:rPr lang="en-US" dirty="0" smtClean="0">
                <a:solidFill>
                  <a:srgbClr val="C00000"/>
                </a:solidFill>
              </a:rPr>
              <a:t>trade in diary products </a:t>
            </a:r>
            <a:r>
              <a:rPr lang="en-US" dirty="0" smtClean="0"/>
              <a:t>and </a:t>
            </a:r>
            <a:r>
              <a:rPr lang="en-US" dirty="0" smtClean="0">
                <a:solidFill>
                  <a:srgbClr val="C00000"/>
                </a:solidFill>
              </a:rPr>
              <a:t>bovine meat</a:t>
            </a:r>
            <a:r>
              <a:rPr lang="en-US" dirty="0" smtClean="0"/>
              <a:t>. </a:t>
            </a:r>
          </a:p>
          <a:p>
            <a:pPr algn="just"/>
            <a:r>
              <a:rPr lang="en-US" dirty="0" smtClean="0"/>
              <a:t>It administers the Understanding on Rules and Procedures governing the Settlement of Disputes of the Agreement. </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4000" b="1" dirty="0" smtClean="0"/>
              <a:t>Contd…Function</a:t>
            </a:r>
            <a:r>
              <a:rPr lang="en-US" b="1" dirty="0" smtClean="0"/>
              <a:t>s</a:t>
            </a:r>
            <a:endParaRPr lang="en-US" b="1" dirty="0"/>
          </a:p>
        </p:txBody>
      </p:sp>
      <p:sp>
        <p:nvSpPr>
          <p:cNvPr id="3" name="Content Placeholder 2"/>
          <p:cNvSpPr>
            <a:spLocks noGrp="1"/>
          </p:cNvSpPr>
          <p:nvPr>
            <p:ph sz="quarter" idx="1"/>
          </p:nvPr>
        </p:nvSpPr>
        <p:spPr/>
        <p:txBody>
          <a:bodyPr>
            <a:normAutofit lnSpcReduction="10000"/>
          </a:bodyPr>
          <a:lstStyle/>
          <a:p>
            <a:pPr algn="just"/>
            <a:r>
              <a:rPr lang="en-US" dirty="0" smtClean="0"/>
              <a:t>It  shall be responsible for the </a:t>
            </a:r>
            <a:r>
              <a:rPr lang="en-US" dirty="0" smtClean="0">
                <a:solidFill>
                  <a:srgbClr val="C00000"/>
                </a:solidFill>
              </a:rPr>
              <a:t>settlement</a:t>
            </a:r>
            <a:r>
              <a:rPr lang="en-US" dirty="0" smtClean="0"/>
              <a:t> of differences and </a:t>
            </a:r>
            <a:r>
              <a:rPr lang="en-US" dirty="0" smtClean="0">
                <a:solidFill>
                  <a:srgbClr val="C00000"/>
                </a:solidFill>
              </a:rPr>
              <a:t>disputes</a:t>
            </a:r>
            <a:r>
              <a:rPr lang="en-US" dirty="0" smtClean="0"/>
              <a:t> among its member countries.</a:t>
            </a:r>
          </a:p>
          <a:p>
            <a:pPr algn="just"/>
            <a:r>
              <a:rPr lang="en-US" dirty="0" smtClean="0"/>
              <a:t>It </a:t>
            </a:r>
            <a:r>
              <a:rPr lang="en-US" dirty="0" smtClean="0">
                <a:solidFill>
                  <a:srgbClr val="C00000"/>
                </a:solidFill>
              </a:rPr>
              <a:t>cooperates</a:t>
            </a:r>
            <a:r>
              <a:rPr lang="en-US" dirty="0" smtClean="0"/>
              <a:t> with the </a:t>
            </a:r>
            <a:r>
              <a:rPr lang="en-US" dirty="0" smtClean="0">
                <a:solidFill>
                  <a:srgbClr val="C00000"/>
                </a:solidFill>
              </a:rPr>
              <a:t>IMF and the World Bank </a:t>
            </a:r>
            <a:r>
              <a:rPr lang="en-US" dirty="0" smtClean="0"/>
              <a:t>and its affiliated agencies with a view to achieving greater coherence in global economic policy-making. </a:t>
            </a:r>
          </a:p>
          <a:p>
            <a:pPr algn="just"/>
            <a:r>
              <a:rPr lang="en-US" dirty="0" smtClean="0"/>
              <a:t>It  shall be responsible for carrying out periodic reviews of the trade policies of its member countries.</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smtClean="0"/>
              <a:t>WTO Agreement</a:t>
            </a:r>
            <a:endParaRPr lang="en-US" sz="4800" b="1" dirty="0"/>
          </a:p>
        </p:txBody>
      </p:sp>
      <p:sp>
        <p:nvSpPr>
          <p:cNvPr id="5" name="Content Placeholder 4"/>
          <p:cNvSpPr>
            <a:spLocks noGrp="1"/>
          </p:cNvSpPr>
          <p:nvPr>
            <p:ph sz="quarter" idx="1"/>
          </p:nvPr>
        </p:nvSpPr>
        <p:spPr/>
        <p:txBody>
          <a:bodyPr>
            <a:normAutofit lnSpcReduction="10000"/>
          </a:bodyPr>
          <a:lstStyle/>
          <a:p>
            <a:pPr>
              <a:lnSpc>
                <a:spcPct val="150000"/>
              </a:lnSpc>
            </a:pPr>
            <a:r>
              <a:rPr lang="en-US" dirty="0" smtClean="0"/>
              <a:t>GATS - </a:t>
            </a:r>
            <a:r>
              <a:rPr lang="en-US" dirty="0" smtClean="0">
                <a:solidFill>
                  <a:srgbClr val="FF0000"/>
                </a:solidFill>
              </a:rPr>
              <a:t>General Agreement on Trade in Services</a:t>
            </a:r>
          </a:p>
          <a:p>
            <a:pPr>
              <a:lnSpc>
                <a:spcPct val="150000"/>
              </a:lnSpc>
            </a:pPr>
            <a:r>
              <a:rPr lang="en-US" dirty="0" smtClean="0"/>
              <a:t>TRIPs - </a:t>
            </a:r>
            <a:r>
              <a:rPr lang="en-US" dirty="0" smtClean="0">
                <a:solidFill>
                  <a:srgbClr val="FF0000"/>
                </a:solidFill>
              </a:rPr>
              <a:t>Trade Related Intellectual Property Rights</a:t>
            </a:r>
            <a:endParaRPr lang="en-US" dirty="0" smtClean="0"/>
          </a:p>
          <a:p>
            <a:pPr>
              <a:lnSpc>
                <a:spcPct val="150000"/>
              </a:lnSpc>
            </a:pPr>
            <a:r>
              <a:rPr lang="en-US" dirty="0" smtClean="0"/>
              <a:t>AOA – </a:t>
            </a:r>
            <a:r>
              <a:rPr lang="en-US" dirty="0" smtClean="0">
                <a:solidFill>
                  <a:srgbClr val="FF0000"/>
                </a:solidFill>
              </a:rPr>
              <a:t>Agreement on Agriculture</a:t>
            </a:r>
          </a:p>
          <a:p>
            <a:pPr>
              <a:lnSpc>
                <a:spcPct val="150000"/>
              </a:lnSpc>
            </a:pPr>
            <a:r>
              <a:rPr lang="en-US" dirty="0" smtClean="0"/>
              <a:t>TRIMs - </a:t>
            </a:r>
            <a:r>
              <a:rPr lang="en-US" dirty="0" smtClean="0">
                <a:solidFill>
                  <a:srgbClr val="FF0000"/>
                </a:solidFill>
              </a:rPr>
              <a:t>Trade Related Investment Measures</a:t>
            </a:r>
          </a:p>
          <a:p>
            <a:pPr>
              <a:lnSpc>
                <a:spcPct val="150000"/>
              </a:lnSpc>
            </a:pPr>
            <a:r>
              <a:rPr lang="en-US" dirty="0" smtClean="0"/>
              <a:t>Dispute Settlement</a:t>
            </a:r>
          </a:p>
          <a:p>
            <a:pPr>
              <a:lnSpc>
                <a:spcPct val="150000"/>
              </a:lnSpc>
            </a:pPr>
            <a:r>
              <a:rPr lang="en-US" dirty="0" smtClean="0"/>
              <a:t>Anti Dumping</a:t>
            </a:r>
          </a:p>
          <a:p>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t>GATS</a:t>
            </a:r>
            <a:endParaRPr lang="en-US" b="1" dirty="0"/>
          </a:p>
        </p:txBody>
      </p:sp>
      <p:sp>
        <p:nvSpPr>
          <p:cNvPr id="3" name="Content Placeholder 2"/>
          <p:cNvSpPr>
            <a:spLocks noGrp="1"/>
          </p:cNvSpPr>
          <p:nvPr>
            <p:ph sz="quarter" idx="1"/>
          </p:nvPr>
        </p:nvSpPr>
        <p:spPr/>
        <p:txBody>
          <a:bodyPr>
            <a:normAutofit fontScale="92500"/>
          </a:bodyPr>
          <a:lstStyle/>
          <a:p>
            <a:pPr algn="just"/>
            <a:r>
              <a:rPr lang="en-US" dirty="0" smtClean="0"/>
              <a:t>It is a </a:t>
            </a:r>
            <a:r>
              <a:rPr lang="en-US" dirty="0" smtClean="0">
                <a:solidFill>
                  <a:srgbClr val="C00000"/>
                </a:solidFill>
              </a:rPr>
              <a:t>General Agreement on Trade in Services.</a:t>
            </a:r>
            <a:endParaRPr lang="en-US" dirty="0" smtClean="0"/>
          </a:p>
          <a:p>
            <a:pPr algn="just"/>
            <a:r>
              <a:rPr lang="en-US" dirty="0" smtClean="0"/>
              <a:t>It covers 4 modes of international delivery of services:</a:t>
            </a:r>
          </a:p>
          <a:p>
            <a:pPr algn="just">
              <a:buFont typeface="Wingdings" pitchFamily="2" charset="2"/>
              <a:buChar char="Ø"/>
            </a:pPr>
            <a:r>
              <a:rPr lang="en-US" dirty="0" smtClean="0"/>
              <a:t>Cross border flow (Trans border data flows, transportation services)</a:t>
            </a:r>
          </a:p>
          <a:p>
            <a:pPr algn="just">
              <a:buFont typeface="Wingdings" pitchFamily="2" charset="2"/>
              <a:buChar char="Ø"/>
            </a:pPr>
            <a:r>
              <a:rPr lang="en-US" dirty="0" smtClean="0"/>
              <a:t>Commercial presence (Provision of services abroad thru FDI , etc..)</a:t>
            </a:r>
          </a:p>
          <a:p>
            <a:pPr algn="just">
              <a:buFont typeface="Wingdings" pitchFamily="2" charset="2"/>
              <a:buChar char="Ø"/>
            </a:pPr>
            <a:r>
              <a:rPr lang="en-US" dirty="0" smtClean="0"/>
              <a:t>Consumption abroad</a:t>
            </a:r>
          </a:p>
          <a:p>
            <a:pPr algn="just">
              <a:buFont typeface="Wingdings" pitchFamily="2" charset="2"/>
              <a:buChar char="Ø"/>
            </a:pPr>
            <a:r>
              <a:rPr lang="en-US" dirty="0" smtClean="0"/>
              <a:t>Movement of personnel (Entry &amp; temporary stay of foreign consultants)</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smtClean="0"/>
              <a:t>TRIPs</a:t>
            </a:r>
            <a:endParaRPr lang="en-US" sz="4800" b="1" dirty="0"/>
          </a:p>
        </p:txBody>
      </p:sp>
      <p:sp>
        <p:nvSpPr>
          <p:cNvPr id="3" name="Content Placeholder 2"/>
          <p:cNvSpPr>
            <a:spLocks noGrp="1"/>
          </p:cNvSpPr>
          <p:nvPr>
            <p:ph sz="quarter" idx="1"/>
          </p:nvPr>
        </p:nvSpPr>
        <p:spPr/>
        <p:txBody>
          <a:bodyPr>
            <a:normAutofit lnSpcReduction="10000"/>
          </a:bodyPr>
          <a:lstStyle/>
          <a:p>
            <a:r>
              <a:rPr lang="en-US" dirty="0" smtClean="0"/>
              <a:t>Trade Related Aspects of </a:t>
            </a:r>
            <a:r>
              <a:rPr lang="en-US" dirty="0" smtClean="0">
                <a:solidFill>
                  <a:srgbClr val="C00000"/>
                </a:solidFill>
              </a:rPr>
              <a:t>Intellectual Property Rights</a:t>
            </a:r>
          </a:p>
          <a:p>
            <a:r>
              <a:rPr lang="en-US" dirty="0" smtClean="0"/>
              <a:t>IPR are the </a:t>
            </a:r>
            <a:r>
              <a:rPr lang="en-US" dirty="0" smtClean="0">
                <a:solidFill>
                  <a:srgbClr val="C00000"/>
                </a:solidFill>
              </a:rPr>
              <a:t>rights</a:t>
            </a:r>
            <a:r>
              <a:rPr lang="en-US" dirty="0" smtClean="0"/>
              <a:t> given to persons </a:t>
            </a:r>
            <a:r>
              <a:rPr lang="en-US" dirty="0" smtClean="0">
                <a:solidFill>
                  <a:srgbClr val="C00000"/>
                </a:solidFill>
              </a:rPr>
              <a:t>over the creation of their minds</a:t>
            </a:r>
            <a:r>
              <a:rPr lang="en-US" dirty="0" smtClean="0"/>
              <a:t>.</a:t>
            </a:r>
          </a:p>
          <a:p>
            <a:r>
              <a:rPr lang="en-US" dirty="0" smtClean="0"/>
              <a:t>1. Copy rights &amp; related rights</a:t>
            </a:r>
          </a:p>
          <a:p>
            <a:r>
              <a:rPr lang="en-US" dirty="0" smtClean="0"/>
              <a:t>2. Trademarks</a:t>
            </a:r>
          </a:p>
          <a:p>
            <a:r>
              <a:rPr lang="en-US" dirty="0" smtClean="0"/>
              <a:t>3. Geographical indications</a:t>
            </a:r>
          </a:p>
          <a:p>
            <a:r>
              <a:rPr lang="en-US" dirty="0" smtClean="0"/>
              <a:t>4. Industrial design</a:t>
            </a:r>
          </a:p>
          <a:p>
            <a:r>
              <a:rPr lang="en-US" dirty="0" smtClean="0"/>
              <a:t>5. Patents</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smtClean="0"/>
              <a:t>AOA</a:t>
            </a:r>
            <a:endParaRPr lang="en-US" sz="4800" b="1" dirty="0"/>
          </a:p>
        </p:txBody>
      </p:sp>
      <p:sp>
        <p:nvSpPr>
          <p:cNvPr id="3" name="Content Placeholder 2"/>
          <p:cNvSpPr>
            <a:spLocks noGrp="1"/>
          </p:cNvSpPr>
          <p:nvPr>
            <p:ph sz="quarter" idx="1"/>
          </p:nvPr>
        </p:nvSpPr>
        <p:spPr/>
        <p:txBody>
          <a:bodyPr>
            <a:noAutofit/>
          </a:bodyPr>
          <a:lstStyle/>
          <a:p>
            <a:pPr algn="just"/>
            <a:r>
              <a:rPr lang="en-US" sz="2200" dirty="0" smtClean="0">
                <a:solidFill>
                  <a:srgbClr val="C00000"/>
                </a:solidFill>
              </a:rPr>
              <a:t>Agreement on Agriculture</a:t>
            </a:r>
            <a:endParaRPr lang="en-US" sz="2200" dirty="0" smtClean="0"/>
          </a:p>
          <a:p>
            <a:pPr algn="just"/>
            <a:r>
              <a:rPr lang="en-US" sz="2200" dirty="0" smtClean="0"/>
              <a:t>There are </a:t>
            </a:r>
            <a:r>
              <a:rPr lang="en-US" sz="2200" dirty="0" smtClean="0">
                <a:solidFill>
                  <a:srgbClr val="C00000"/>
                </a:solidFill>
              </a:rPr>
              <a:t>3 principal </a:t>
            </a:r>
            <a:r>
              <a:rPr lang="en-US" sz="2200" dirty="0" smtClean="0"/>
              <a:t>commitments..</a:t>
            </a:r>
          </a:p>
          <a:p>
            <a:pPr algn="just">
              <a:buNone/>
            </a:pPr>
            <a:r>
              <a:rPr lang="en-US" sz="2200" b="1" dirty="0" smtClean="0"/>
              <a:t>   </a:t>
            </a:r>
            <a:r>
              <a:rPr lang="en-US" sz="2200" b="1" dirty="0" smtClean="0">
                <a:solidFill>
                  <a:srgbClr val="C00000"/>
                </a:solidFill>
              </a:rPr>
              <a:t>Market Access </a:t>
            </a:r>
            <a:r>
              <a:rPr lang="en-US" sz="2200" b="1" dirty="0" smtClean="0"/>
              <a:t>:- no import restrictions &amp; limitations</a:t>
            </a:r>
          </a:p>
          <a:p>
            <a:pPr algn="just">
              <a:buNone/>
            </a:pPr>
            <a:r>
              <a:rPr lang="en-US" sz="2200" b="1" dirty="0" smtClean="0"/>
              <a:t>   </a:t>
            </a:r>
            <a:r>
              <a:rPr lang="en-US" sz="2200" b="1" dirty="0" smtClean="0">
                <a:solidFill>
                  <a:srgbClr val="C00000"/>
                </a:solidFill>
              </a:rPr>
              <a:t>Domestic support </a:t>
            </a:r>
            <a:r>
              <a:rPr lang="en-US" sz="2200" b="1" dirty="0" smtClean="0"/>
              <a:t>:- Elimination of govt. support to </a:t>
            </a:r>
            <a:r>
              <a:rPr lang="en-US" sz="2200" dirty="0" smtClean="0"/>
              <a:t>domestic  company’s.</a:t>
            </a:r>
          </a:p>
          <a:p>
            <a:pPr algn="just">
              <a:buNone/>
            </a:pPr>
            <a:r>
              <a:rPr lang="en-US" sz="2200" b="1" dirty="0" smtClean="0"/>
              <a:t>   </a:t>
            </a:r>
            <a:r>
              <a:rPr lang="en-US" sz="2200" b="1" dirty="0" smtClean="0">
                <a:solidFill>
                  <a:srgbClr val="C00000"/>
                </a:solidFill>
              </a:rPr>
              <a:t>Export subsidies </a:t>
            </a:r>
            <a:r>
              <a:rPr lang="en-US" sz="2200" b="1" dirty="0" smtClean="0"/>
              <a:t>:- phase out support given to exporters ..</a:t>
            </a:r>
          </a:p>
          <a:p>
            <a:pPr algn="just"/>
            <a:r>
              <a:rPr lang="en-US" sz="2200" dirty="0" smtClean="0"/>
              <a:t>Other important aspects are:-</a:t>
            </a:r>
          </a:p>
          <a:p>
            <a:pPr algn="just"/>
            <a:r>
              <a:rPr lang="en-US" sz="2200" b="1" dirty="0" smtClean="0"/>
              <a:t>a) </a:t>
            </a:r>
            <a:r>
              <a:rPr lang="en-US" sz="2200" b="1" dirty="0" err="1" smtClean="0"/>
              <a:t>Tariffication</a:t>
            </a:r>
            <a:r>
              <a:rPr lang="en-US" sz="2200" b="1" dirty="0" smtClean="0"/>
              <a:t> :- means removal of tariff quotas.</a:t>
            </a:r>
          </a:p>
          <a:p>
            <a:pPr algn="just"/>
            <a:r>
              <a:rPr lang="en-US" sz="2200" b="1" dirty="0" smtClean="0"/>
              <a:t>b) Tariff binding :- means fixing the max rate of import </a:t>
            </a:r>
            <a:r>
              <a:rPr lang="en-US" sz="2200" dirty="0" smtClean="0"/>
              <a:t>duty, above which a country does not raise the duty unilaterally.</a:t>
            </a:r>
            <a:endParaRPr lang="en-US" sz="2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b="1" dirty="0" smtClean="0"/>
              <a:t>What is WTO?</a:t>
            </a:r>
            <a:endParaRPr lang="en-US" b="1" dirty="0"/>
          </a:p>
        </p:txBody>
      </p:sp>
      <p:sp>
        <p:nvSpPr>
          <p:cNvPr id="3" name="Content Placeholder 2"/>
          <p:cNvSpPr>
            <a:spLocks noGrp="1"/>
          </p:cNvSpPr>
          <p:nvPr>
            <p:ph sz="quarter" idx="1"/>
          </p:nvPr>
        </p:nvSpPr>
        <p:spPr/>
        <p:txBody>
          <a:bodyPr/>
          <a:lstStyle/>
          <a:p>
            <a:pPr algn="just">
              <a:buNone/>
            </a:pPr>
            <a:r>
              <a:rPr lang="en-US" dirty="0" smtClean="0"/>
              <a:t>   World Trade Organisation (WTO) is a regulatory body that </a:t>
            </a:r>
            <a:r>
              <a:rPr lang="en-US" dirty="0" smtClean="0">
                <a:solidFill>
                  <a:srgbClr val="C00000"/>
                </a:solidFill>
              </a:rPr>
              <a:t>deals</a:t>
            </a:r>
            <a:r>
              <a:rPr lang="en-US" dirty="0" smtClean="0"/>
              <a:t> with the </a:t>
            </a:r>
            <a:r>
              <a:rPr lang="en-US" dirty="0" smtClean="0">
                <a:solidFill>
                  <a:srgbClr val="C00000"/>
                </a:solidFill>
              </a:rPr>
              <a:t>rules of trade </a:t>
            </a:r>
            <a:r>
              <a:rPr lang="en-US" dirty="0" smtClean="0"/>
              <a:t>between </a:t>
            </a:r>
            <a:r>
              <a:rPr lang="en-US" dirty="0" smtClean="0">
                <a:solidFill>
                  <a:srgbClr val="C00000"/>
                </a:solidFill>
              </a:rPr>
              <a:t>nations at a global or near-global level</a:t>
            </a:r>
            <a:r>
              <a:rPr lang="en-US" dirty="0" smtClean="0"/>
              <a:t>.</a:t>
            </a:r>
          </a:p>
          <a:p>
            <a:pPr algn="just"/>
            <a:r>
              <a:rPr lang="en-US" dirty="0" smtClean="0"/>
              <a:t>It’s a forum for governments to negotiate trade agreements. </a:t>
            </a:r>
          </a:p>
          <a:p>
            <a:pPr algn="just"/>
            <a:r>
              <a:rPr lang="en-US" dirty="0" smtClean="0"/>
              <a:t>It’s a place for them to settle trade disputes.</a:t>
            </a:r>
          </a:p>
          <a:p>
            <a:pPr algn="just"/>
            <a:r>
              <a:rPr lang="en-US" dirty="0" smtClean="0"/>
              <a:t> It operates a system of trade rules.</a:t>
            </a:r>
          </a:p>
          <a:p>
            <a:pPr algn="just"/>
            <a:r>
              <a:rPr lang="en-US" dirty="0" smtClean="0">
                <a:solidFill>
                  <a:srgbClr val="C00000"/>
                </a:solidFill>
              </a:rPr>
              <a:t>The WTO replaced GATT in 1995.</a:t>
            </a:r>
            <a:endParaRPr lang="en-US" dirty="0">
              <a:solidFill>
                <a:srgbClr val="C0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smtClean="0"/>
              <a:t>TRIMs</a:t>
            </a:r>
            <a:endParaRPr lang="en-US" sz="4800" b="1" dirty="0"/>
          </a:p>
        </p:txBody>
      </p:sp>
      <p:sp>
        <p:nvSpPr>
          <p:cNvPr id="3" name="Content Placeholder 2"/>
          <p:cNvSpPr>
            <a:spLocks noGrp="1"/>
          </p:cNvSpPr>
          <p:nvPr>
            <p:ph sz="quarter" idx="1"/>
          </p:nvPr>
        </p:nvSpPr>
        <p:spPr/>
        <p:txBody>
          <a:bodyPr>
            <a:normAutofit/>
          </a:bodyPr>
          <a:lstStyle/>
          <a:p>
            <a:r>
              <a:rPr lang="en-US" dirty="0" smtClean="0"/>
              <a:t>It is </a:t>
            </a:r>
            <a:r>
              <a:rPr lang="en-US" dirty="0" smtClean="0">
                <a:solidFill>
                  <a:srgbClr val="C00000"/>
                </a:solidFill>
              </a:rPr>
              <a:t>Trade Related Investment Measures</a:t>
            </a:r>
          </a:p>
          <a:p>
            <a:r>
              <a:rPr lang="en-US" dirty="0" smtClean="0"/>
              <a:t>No country shall apply TRIMS which is inconsistent with WTO articles . The following are inconsistent :-</a:t>
            </a:r>
          </a:p>
          <a:p>
            <a:r>
              <a:rPr lang="en-US" dirty="0" smtClean="0"/>
              <a:t> Local content requirement</a:t>
            </a:r>
          </a:p>
          <a:p>
            <a:r>
              <a:rPr lang="en-US" dirty="0" smtClean="0"/>
              <a:t> Trade balancing requirement</a:t>
            </a:r>
          </a:p>
          <a:p>
            <a:r>
              <a:rPr lang="en-US" dirty="0" smtClean="0"/>
              <a:t> Trade &amp; foreign exchange</a:t>
            </a:r>
          </a:p>
          <a:p>
            <a:r>
              <a:rPr lang="en-US" dirty="0" smtClean="0"/>
              <a:t> Domestic sales requirement</a:t>
            </a:r>
            <a:r>
              <a:rPr lang="en-US" i="1" dirty="0" smtClean="0"/>
              <a:t>.</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smtClean="0"/>
              <a:t>Dispute Settlement </a:t>
            </a:r>
            <a:endParaRPr lang="en-US" sz="4800" b="1" dirty="0"/>
          </a:p>
        </p:txBody>
      </p:sp>
      <p:sp>
        <p:nvSpPr>
          <p:cNvPr id="3" name="Content Placeholder 2"/>
          <p:cNvSpPr>
            <a:spLocks noGrp="1"/>
          </p:cNvSpPr>
          <p:nvPr>
            <p:ph sz="quarter" idx="1"/>
          </p:nvPr>
        </p:nvSpPr>
        <p:spPr/>
        <p:txBody>
          <a:bodyPr>
            <a:normAutofit lnSpcReduction="10000"/>
          </a:bodyPr>
          <a:lstStyle/>
          <a:p>
            <a:r>
              <a:rPr lang="en-US" b="1" dirty="0" smtClean="0"/>
              <a:t>Dispute settlement</a:t>
            </a:r>
            <a:r>
              <a:rPr lang="en-US" dirty="0" smtClean="0"/>
              <a:t> or </a:t>
            </a:r>
            <a:r>
              <a:rPr lang="en-US" b="1" dirty="0" smtClean="0"/>
              <a:t>dispute settlement system</a:t>
            </a:r>
            <a:r>
              <a:rPr lang="en-US" dirty="0" smtClean="0"/>
              <a:t> (DSS) is regarded by the </a:t>
            </a:r>
            <a:r>
              <a:rPr lang="en-US" b="1" dirty="0" smtClean="0"/>
              <a:t>World Trade Organization</a:t>
            </a:r>
            <a:r>
              <a:rPr lang="en-US" dirty="0" smtClean="0"/>
              <a:t> (</a:t>
            </a:r>
            <a:r>
              <a:rPr lang="en-US" b="1" dirty="0" smtClean="0"/>
              <a:t>WTO</a:t>
            </a:r>
            <a:r>
              <a:rPr lang="en-US" dirty="0" smtClean="0"/>
              <a:t>) as the central pillar of the multilateral trading </a:t>
            </a:r>
            <a:r>
              <a:rPr lang="en-US" b="1" dirty="0" smtClean="0"/>
              <a:t>system</a:t>
            </a:r>
            <a:r>
              <a:rPr lang="en-US" dirty="0" smtClean="0"/>
              <a:t>, and as the organization's "unique contribution to the stability of the global economy".</a:t>
            </a:r>
          </a:p>
          <a:p>
            <a:r>
              <a:rPr lang="en-US" dirty="0" smtClean="0"/>
              <a:t>It has a fixed dead line in settlement of disputes .</a:t>
            </a:r>
          </a:p>
          <a:p>
            <a:r>
              <a:rPr lang="en-US" dirty="0" smtClean="0"/>
              <a:t>The first ruling does not extend beyond 1 year.</a:t>
            </a:r>
          </a:p>
          <a:p>
            <a:r>
              <a:rPr lang="en-US" dirty="0" smtClean="0"/>
              <a:t>The appeal is generally disposed off before 60 days.</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smtClean="0"/>
              <a:t>Anti-Dumping Measures</a:t>
            </a:r>
            <a:endParaRPr lang="en-US" sz="4800" b="1" dirty="0"/>
          </a:p>
        </p:txBody>
      </p:sp>
      <p:sp>
        <p:nvSpPr>
          <p:cNvPr id="3" name="Content Placeholder 2"/>
          <p:cNvSpPr>
            <a:spLocks noGrp="1"/>
          </p:cNvSpPr>
          <p:nvPr>
            <p:ph sz="quarter" idx="1"/>
          </p:nvPr>
        </p:nvSpPr>
        <p:spPr/>
        <p:txBody>
          <a:bodyPr>
            <a:normAutofit/>
          </a:bodyPr>
          <a:lstStyle/>
          <a:p>
            <a:r>
              <a:rPr lang="en-US" sz="2400" b="1" dirty="0" smtClean="0"/>
              <a:t>Meaning</a:t>
            </a:r>
            <a:r>
              <a:rPr lang="en-US" sz="2400" dirty="0" smtClean="0"/>
              <a:t>- </a:t>
            </a:r>
            <a:r>
              <a:rPr lang="en-US" sz="2400" dirty="0" smtClean="0">
                <a:solidFill>
                  <a:srgbClr val="C00000"/>
                </a:solidFill>
              </a:rPr>
              <a:t>It means selling the product at below the on going market price or at the price below the cost of production.</a:t>
            </a:r>
          </a:p>
          <a:p>
            <a:r>
              <a:rPr lang="en-US" sz="2400" dirty="0" smtClean="0"/>
              <a:t>Anti-Dumping laws is applicable if the margin of dumping is more than 2% of the export price or the volume of dumped products is more than 3% of the product.</a:t>
            </a:r>
          </a:p>
          <a:p>
            <a:r>
              <a:rPr lang="en-US" sz="2400" dirty="0" smtClean="0"/>
              <a:t>Anti-Dumping duty shall not exceed the margin of dumping .</a:t>
            </a:r>
          </a:p>
          <a:p>
            <a:r>
              <a:rPr lang="en-US" sz="2400" dirty="0" smtClean="0"/>
              <a:t>Anti-Dumping action may be suspended or terminated if the exporter agrees to remove the dumping or the injurious effect of it.</a:t>
            </a:r>
            <a:endParaRPr lang="en-US"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b="1" dirty="0" smtClean="0"/>
              <a:t>Distinction between GATT and WTO</a:t>
            </a:r>
            <a:endParaRPr lang="en-US" sz="3600" b="1" dirty="0"/>
          </a:p>
        </p:txBody>
      </p:sp>
      <p:sp>
        <p:nvSpPr>
          <p:cNvPr id="5" name="Content Placeholder 4"/>
          <p:cNvSpPr>
            <a:spLocks noGrp="1"/>
          </p:cNvSpPr>
          <p:nvPr>
            <p:ph sz="quarter" idx="2"/>
          </p:nvPr>
        </p:nvSpPr>
        <p:spPr/>
        <p:txBody>
          <a:bodyPr>
            <a:normAutofit/>
          </a:bodyPr>
          <a:lstStyle/>
          <a:p>
            <a:r>
              <a:rPr lang="en-US" sz="2400" dirty="0" smtClean="0"/>
              <a:t>The GATT had no status. </a:t>
            </a:r>
          </a:p>
          <a:p>
            <a:r>
              <a:rPr lang="en-US" sz="2400" dirty="0" smtClean="0"/>
              <a:t>The GATT dispute settlement system was dilatory and not binding on the parties.</a:t>
            </a:r>
          </a:p>
          <a:p>
            <a:r>
              <a:rPr lang="en-US" sz="2400" dirty="0" smtClean="0"/>
              <a:t>The GATT rules applied to trade in goods. </a:t>
            </a:r>
          </a:p>
          <a:p>
            <a:r>
              <a:rPr lang="en-US" sz="2400" dirty="0" smtClean="0"/>
              <a:t>GATT WAS an agreement.</a:t>
            </a:r>
          </a:p>
          <a:p>
            <a:endParaRPr lang="en-US" dirty="0"/>
          </a:p>
        </p:txBody>
      </p:sp>
      <p:sp>
        <p:nvSpPr>
          <p:cNvPr id="7" name="Content Placeholder 6"/>
          <p:cNvSpPr>
            <a:spLocks noGrp="1"/>
          </p:cNvSpPr>
          <p:nvPr>
            <p:ph sz="quarter" idx="4"/>
          </p:nvPr>
        </p:nvSpPr>
        <p:spPr/>
        <p:txBody>
          <a:bodyPr>
            <a:normAutofit fontScale="92500"/>
          </a:bodyPr>
          <a:lstStyle/>
          <a:p>
            <a:pPr algn="just"/>
            <a:r>
              <a:rPr lang="en-US" sz="2400" dirty="0" smtClean="0"/>
              <a:t>The WTO has a legal status.</a:t>
            </a:r>
          </a:p>
          <a:p>
            <a:pPr algn="just"/>
            <a:r>
              <a:rPr lang="en-US" sz="2400" dirty="0" smtClean="0"/>
              <a:t>The WTO dispute settlement mechanism is faster and binding on all parties. </a:t>
            </a:r>
          </a:p>
          <a:p>
            <a:pPr algn="just"/>
            <a:r>
              <a:rPr lang="en-US" sz="2400" dirty="0" smtClean="0"/>
              <a:t>The WTO covers both trade in goods and trade in services. </a:t>
            </a:r>
          </a:p>
          <a:p>
            <a:r>
              <a:rPr lang="en-US" sz="2400" dirty="0" smtClean="0"/>
              <a:t>WTO is an organization.</a:t>
            </a:r>
          </a:p>
          <a:p>
            <a:endParaRPr lang="en-US" dirty="0"/>
          </a:p>
        </p:txBody>
      </p:sp>
      <p:sp>
        <p:nvSpPr>
          <p:cNvPr id="4" name="Text Placeholder 3"/>
          <p:cNvSpPr>
            <a:spLocks noGrp="1"/>
          </p:cNvSpPr>
          <p:nvPr>
            <p:ph type="body" sz="quarter" idx="1"/>
          </p:nvPr>
        </p:nvSpPr>
        <p:spPr/>
        <p:txBody>
          <a:bodyPr>
            <a:normAutofit/>
          </a:bodyPr>
          <a:lstStyle/>
          <a:p>
            <a:pPr algn="ctr"/>
            <a:r>
              <a:rPr lang="en-US" sz="3600" dirty="0" smtClean="0"/>
              <a:t>GATT</a:t>
            </a:r>
            <a:endParaRPr lang="en-US" sz="3600" dirty="0"/>
          </a:p>
        </p:txBody>
      </p:sp>
      <p:sp>
        <p:nvSpPr>
          <p:cNvPr id="6" name="Text Placeholder 5"/>
          <p:cNvSpPr>
            <a:spLocks noGrp="1"/>
          </p:cNvSpPr>
          <p:nvPr>
            <p:ph type="body" sz="quarter" idx="3"/>
          </p:nvPr>
        </p:nvSpPr>
        <p:spPr/>
        <p:txBody>
          <a:bodyPr>
            <a:normAutofit/>
          </a:bodyPr>
          <a:lstStyle/>
          <a:p>
            <a:pPr algn="ctr"/>
            <a:r>
              <a:rPr lang="en-US" sz="3600" dirty="0" smtClean="0"/>
              <a:t>WTO</a:t>
            </a:r>
            <a:endParaRPr lang="en-US" sz="36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smtClean="0"/>
              <a:t>India and WTO</a:t>
            </a:r>
            <a:endParaRPr lang="en-US" sz="4800" b="1" dirty="0"/>
          </a:p>
        </p:txBody>
      </p:sp>
      <p:sp>
        <p:nvSpPr>
          <p:cNvPr id="3" name="Content Placeholder 2"/>
          <p:cNvSpPr>
            <a:spLocks noGrp="1"/>
          </p:cNvSpPr>
          <p:nvPr>
            <p:ph sz="quarter" idx="1"/>
          </p:nvPr>
        </p:nvSpPr>
        <p:spPr/>
        <p:txBody>
          <a:bodyPr>
            <a:noAutofit/>
          </a:bodyPr>
          <a:lstStyle/>
          <a:p>
            <a:pPr algn="just"/>
            <a:r>
              <a:rPr lang="en-US" sz="2800" dirty="0" smtClean="0"/>
              <a:t>India is </a:t>
            </a:r>
            <a:r>
              <a:rPr lang="en-US" sz="2800" dirty="0" smtClean="0">
                <a:solidFill>
                  <a:srgbClr val="C00000"/>
                </a:solidFill>
              </a:rPr>
              <a:t>a founding member </a:t>
            </a:r>
            <a:r>
              <a:rPr lang="en-US" sz="2800" dirty="0" smtClean="0"/>
              <a:t>of the GATT (1947) as well as of the WTO, which came into effect from January 1, 1995. By virtue of its WTO membership, India </a:t>
            </a:r>
            <a:r>
              <a:rPr lang="en-US" sz="2800" dirty="0" smtClean="0">
                <a:solidFill>
                  <a:srgbClr val="C00000"/>
                </a:solidFill>
              </a:rPr>
              <a:t>automatically avails</a:t>
            </a:r>
            <a:r>
              <a:rPr lang="en-US" sz="2800" dirty="0" smtClean="0"/>
              <a:t> of </a:t>
            </a:r>
            <a:r>
              <a:rPr lang="en-US" sz="2800" dirty="0" smtClean="0">
                <a:solidFill>
                  <a:srgbClr val="C00000"/>
                </a:solidFill>
              </a:rPr>
              <a:t>Most Favoured Nation </a:t>
            </a:r>
            <a:r>
              <a:rPr lang="en-US" sz="2800" dirty="0" smtClean="0"/>
              <a:t>Treatment (MFN) and National Treatment (NT) from all WTO members for its exports and vice versa.</a:t>
            </a:r>
          </a:p>
          <a:p>
            <a:pPr algn="just"/>
            <a:r>
              <a:rPr lang="en-US" sz="2800" dirty="0" smtClean="0"/>
              <a:t>India has fulfilled its commitment by reducing tariff and eliminating QR.</a:t>
            </a:r>
          </a:p>
          <a:p>
            <a:pPr algn="just"/>
            <a:r>
              <a:rPr lang="en-US" sz="2800" dirty="0" smtClean="0"/>
              <a:t>The Indian economy has grown rapidly over the past decade, with real </a:t>
            </a:r>
            <a:r>
              <a:rPr lang="en-US" sz="2800" smtClean="0"/>
              <a:t>GDP growth.</a:t>
            </a:r>
            <a:endParaRPr lang="en-US" sz="2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smtClean="0"/>
              <a:t>Criticism of WTO</a:t>
            </a:r>
            <a:endParaRPr lang="en-US" sz="4800" b="1" dirty="0"/>
          </a:p>
        </p:txBody>
      </p:sp>
      <p:sp>
        <p:nvSpPr>
          <p:cNvPr id="3" name="Content Placeholder 2"/>
          <p:cNvSpPr>
            <a:spLocks noGrp="1"/>
          </p:cNvSpPr>
          <p:nvPr>
            <p:ph sz="quarter" idx="1"/>
          </p:nvPr>
        </p:nvSpPr>
        <p:spPr/>
        <p:txBody>
          <a:bodyPr>
            <a:noAutofit/>
          </a:bodyPr>
          <a:lstStyle/>
          <a:p>
            <a:pPr algn="just"/>
            <a:r>
              <a:rPr lang="en-US" sz="2400" dirty="0" smtClean="0"/>
              <a:t>The WTO serves the interest of multinational corporations and wealthy nations.</a:t>
            </a:r>
          </a:p>
          <a:p>
            <a:pPr algn="just"/>
            <a:r>
              <a:rPr lang="en-US" sz="2400" dirty="0" smtClean="0"/>
              <a:t>Barriers are lowered by developing countries whilst developed world still maintains barriers in agriculture.</a:t>
            </a:r>
          </a:p>
          <a:p>
            <a:pPr algn="just"/>
            <a:r>
              <a:rPr lang="en-US" sz="2400" dirty="0" smtClean="0"/>
              <a:t>The WTO is increasing inequality.</a:t>
            </a:r>
          </a:p>
          <a:p>
            <a:pPr algn="just"/>
            <a:r>
              <a:rPr lang="en-US" sz="2400" dirty="0" smtClean="0"/>
              <a:t>Fundamental principles and aims of the WTO are not beneficial for all parties involved.</a:t>
            </a:r>
          </a:p>
          <a:p>
            <a:pPr algn="just"/>
            <a:r>
              <a:rPr lang="en-US" sz="2400" dirty="0" smtClean="0"/>
              <a:t>The WTO undermines local development and penalizes poor countries.</a:t>
            </a:r>
          </a:p>
          <a:p>
            <a:pPr algn="just"/>
            <a:r>
              <a:rPr lang="en-US" sz="2400" dirty="0" smtClean="0"/>
              <a:t>Free trade means local cultures are replaced with Coca Cola, Starbucks and McDonalds.</a:t>
            </a:r>
            <a:endParaRPr lang="en-US" sz="2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smtClean="0"/>
              <a:t>Conclusion</a:t>
            </a:r>
            <a:endParaRPr lang="en-US" sz="4800" dirty="0"/>
          </a:p>
        </p:txBody>
      </p:sp>
      <p:sp>
        <p:nvSpPr>
          <p:cNvPr id="3" name="Content Placeholder 2"/>
          <p:cNvSpPr>
            <a:spLocks noGrp="1"/>
          </p:cNvSpPr>
          <p:nvPr>
            <p:ph sz="quarter" idx="1"/>
          </p:nvPr>
        </p:nvSpPr>
        <p:spPr/>
        <p:txBody>
          <a:bodyPr>
            <a:normAutofit/>
          </a:bodyPr>
          <a:lstStyle/>
          <a:p>
            <a:pPr algn="just"/>
            <a:r>
              <a:rPr lang="en-US" sz="2400" dirty="0" smtClean="0"/>
              <a:t>It is the place where the member country comes and talks together and shares their grievance in order to resolve their problem related to International trade.</a:t>
            </a:r>
          </a:p>
          <a:p>
            <a:pPr algn="just"/>
            <a:endParaRPr lang="en-US" sz="2400" dirty="0" smtClean="0"/>
          </a:p>
          <a:p>
            <a:pPr algn="just"/>
            <a:r>
              <a:rPr lang="en-US" sz="2400" dirty="0" smtClean="0"/>
              <a:t>The countries make their decisions through various councils and committees, whose membership consists of all WTO members.</a:t>
            </a:r>
          </a:p>
          <a:p>
            <a:pPr algn="just"/>
            <a:endParaRPr lang="en-US" sz="2400" dirty="0" smtClean="0"/>
          </a:p>
          <a:p>
            <a:pPr algn="just"/>
            <a:r>
              <a:rPr lang="en-US" sz="2400" dirty="0" smtClean="0"/>
              <a:t>The system helps promote peace, by handling Dispute of member countries. It provides free trade which cuts the costs of living and provides more choice of products and qualities and stimulates economic growth.</a:t>
            </a:r>
            <a:endParaRPr lang="en-US"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p:txBody>
          <a:bodyPr>
            <a:normAutofit/>
          </a:bodyPr>
          <a:lstStyle/>
          <a:p>
            <a:pPr algn="ctr"/>
            <a:r>
              <a:rPr lang="en-US" sz="5400" b="1" dirty="0" smtClean="0"/>
              <a:t>Thank You…!</a:t>
            </a:r>
            <a:endParaRPr lang="en-US" sz="5400" b="1" dirty="0"/>
          </a:p>
        </p:txBody>
      </p:sp>
      <p:sp>
        <p:nvSpPr>
          <p:cNvPr id="12" name="Content Placeholder 11"/>
          <p:cNvSpPr>
            <a:spLocks noGrp="1"/>
          </p:cNvSpPr>
          <p:nvPr>
            <p:ph sz="quarter" idx="1"/>
          </p:nvPr>
        </p:nvSpPr>
        <p:spPr/>
        <p:txBody>
          <a:bodyPr/>
          <a:lstStyle/>
          <a:p>
            <a:pPr algn="just"/>
            <a:r>
              <a:rPr lang="en-US" i="1" dirty="0" smtClean="0">
                <a:solidFill>
                  <a:srgbClr val="0070C0"/>
                </a:solidFill>
              </a:rPr>
              <a:t>“WTO is an International body designed to play the role of a </a:t>
            </a:r>
            <a:r>
              <a:rPr lang="en-US" i="1" dirty="0" smtClean="0">
                <a:solidFill>
                  <a:srgbClr val="C00000"/>
                </a:solidFill>
              </a:rPr>
              <a:t>watchdog</a:t>
            </a:r>
            <a:r>
              <a:rPr lang="en-US" i="1" dirty="0" smtClean="0">
                <a:solidFill>
                  <a:srgbClr val="0070C0"/>
                </a:solidFill>
              </a:rPr>
              <a:t> in spheres of trade </a:t>
            </a:r>
            <a:r>
              <a:rPr lang="en-US" i="1" dirty="0" smtClean="0">
                <a:solidFill>
                  <a:srgbClr val="C00000"/>
                </a:solidFill>
              </a:rPr>
              <a:t>in Goods, services foreign investments, IPR</a:t>
            </a:r>
            <a:r>
              <a:rPr lang="en-US" i="1" dirty="0" smtClean="0">
                <a:solidFill>
                  <a:srgbClr val="0070C0"/>
                </a:solidFill>
              </a:rPr>
              <a:t> etc.”</a:t>
            </a:r>
          </a:p>
          <a:p>
            <a:pPr algn="just">
              <a:buNone/>
            </a:pPr>
            <a:endParaRPr lang="en-US" i="1" dirty="0" smtClean="0">
              <a:solidFill>
                <a:srgbClr val="0070C0"/>
              </a:solidFill>
            </a:endParaRPr>
          </a:p>
        </p:txBody>
      </p:sp>
      <p:pic>
        <p:nvPicPr>
          <p:cNvPr id="14" name="Content Placeholder 13" descr="shutterstock-436917634.jpg"/>
          <p:cNvPicPr>
            <a:picLocks noGrp="1" noChangeAspect="1"/>
          </p:cNvPicPr>
          <p:nvPr>
            <p:ph sz="quarter" idx="2"/>
          </p:nvPr>
        </p:nvPicPr>
        <p:blipFill>
          <a:blip r:embed="rId2"/>
          <a:stretch>
            <a:fillRect/>
          </a:stretch>
        </p:blipFill>
        <p:spPr>
          <a:xfrm>
            <a:off x="4876800" y="1752600"/>
            <a:ext cx="3886200" cy="3505199"/>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b="1" dirty="0" smtClean="0"/>
              <a:t>Origins of GATT</a:t>
            </a:r>
            <a:endParaRPr lang="en-US" sz="4000" b="1" dirty="0"/>
          </a:p>
        </p:txBody>
      </p:sp>
      <p:sp>
        <p:nvSpPr>
          <p:cNvPr id="3" name="Content Placeholder 2"/>
          <p:cNvSpPr>
            <a:spLocks noGrp="1"/>
          </p:cNvSpPr>
          <p:nvPr>
            <p:ph sz="quarter" idx="1"/>
          </p:nvPr>
        </p:nvSpPr>
        <p:spPr/>
        <p:txBody>
          <a:bodyPr>
            <a:normAutofit fontScale="92500"/>
          </a:bodyPr>
          <a:lstStyle/>
          <a:p>
            <a:pPr algn="just"/>
            <a:r>
              <a:rPr lang="en-US" dirty="0" smtClean="0"/>
              <a:t>The prolonged </a:t>
            </a:r>
            <a:r>
              <a:rPr lang="en-US" dirty="0" smtClean="0">
                <a:solidFill>
                  <a:srgbClr val="C00000"/>
                </a:solidFill>
              </a:rPr>
              <a:t>recession</a:t>
            </a:r>
            <a:r>
              <a:rPr lang="en-US" dirty="0" smtClean="0"/>
              <a:t> before the world war 2</a:t>
            </a:r>
            <a:r>
              <a:rPr lang="en-US" baseline="30000" dirty="0" smtClean="0"/>
              <a:t>nd</a:t>
            </a:r>
            <a:r>
              <a:rPr lang="en-US" dirty="0" smtClean="0"/>
              <a:t> &amp; the devastation caused by the </a:t>
            </a:r>
            <a:r>
              <a:rPr lang="en-US" dirty="0" smtClean="0">
                <a:solidFill>
                  <a:srgbClr val="C00000"/>
                </a:solidFill>
              </a:rPr>
              <a:t>world war 2nd </a:t>
            </a:r>
            <a:r>
              <a:rPr lang="en-US" dirty="0" smtClean="0"/>
              <a:t>led to the BRETTON WOODS Conference.</a:t>
            </a:r>
          </a:p>
          <a:p>
            <a:pPr algn="just"/>
            <a:r>
              <a:rPr lang="en-US" dirty="0" smtClean="0"/>
              <a:t>In International Conference on Trade and Employment in Havana in the winter of 1947-48, fifty-three nations drew up and signed a charter for establishing an International Trade Organisation (ITO). </a:t>
            </a:r>
          </a:p>
          <a:p>
            <a:pPr algn="just"/>
            <a:r>
              <a:rPr lang="en-US" dirty="0" smtClean="0"/>
              <a:t>The US Congress did not ratify the Havana Charter with the result that the ITO never came into existence.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smtClean="0"/>
              <a:t>How GATT Was Formed ?</a:t>
            </a:r>
            <a:endParaRPr lang="en-US" sz="4000" b="1" dirty="0"/>
          </a:p>
        </p:txBody>
      </p:sp>
      <p:sp>
        <p:nvSpPr>
          <p:cNvPr id="3" name="Content Placeholder 2"/>
          <p:cNvSpPr>
            <a:spLocks noGrp="1"/>
          </p:cNvSpPr>
          <p:nvPr>
            <p:ph sz="quarter" idx="1"/>
          </p:nvPr>
        </p:nvSpPr>
        <p:spPr/>
        <p:txBody>
          <a:bodyPr>
            <a:normAutofit fontScale="92500"/>
          </a:bodyPr>
          <a:lstStyle/>
          <a:p>
            <a:pPr algn="just"/>
            <a:r>
              <a:rPr lang="en-US" dirty="0" smtClean="0"/>
              <a:t>Twenty-three nations agreed to continue extensive tariff negotiations for trade concessions at Geneva, which were incorporated in a </a:t>
            </a:r>
            <a:r>
              <a:rPr lang="en-US" dirty="0" smtClean="0">
                <a:solidFill>
                  <a:srgbClr val="C00000"/>
                </a:solidFill>
              </a:rPr>
              <a:t>General Agreement of Tariffs and Trade. </a:t>
            </a:r>
            <a:r>
              <a:rPr lang="en-US" dirty="0" smtClean="0"/>
              <a:t>This was signed on 30th October 1947 and came into force form </a:t>
            </a:r>
            <a:r>
              <a:rPr lang="en-US" dirty="0" smtClean="0">
                <a:solidFill>
                  <a:srgbClr val="C00000"/>
                </a:solidFill>
              </a:rPr>
              <a:t>1st January 1948</a:t>
            </a:r>
            <a:r>
              <a:rPr lang="en-US" dirty="0" smtClean="0"/>
              <a:t> when other nations had also signed it. </a:t>
            </a:r>
          </a:p>
          <a:p>
            <a:pPr algn="just"/>
            <a:r>
              <a:rPr lang="en-US" dirty="0" smtClean="0"/>
              <a:t>The General Agreement on Tariffs and Trade (GATT) is </a:t>
            </a:r>
            <a:r>
              <a:rPr lang="en-US" dirty="0" smtClean="0">
                <a:solidFill>
                  <a:srgbClr val="C00000"/>
                </a:solidFill>
              </a:rPr>
              <a:t>neither an </a:t>
            </a:r>
            <a:r>
              <a:rPr lang="en-US" dirty="0" err="1" smtClean="0">
                <a:solidFill>
                  <a:srgbClr val="C00000"/>
                </a:solidFill>
              </a:rPr>
              <a:t>organisation</a:t>
            </a:r>
            <a:r>
              <a:rPr lang="en-US" dirty="0" smtClean="0">
                <a:solidFill>
                  <a:srgbClr val="C00000"/>
                </a:solidFill>
              </a:rPr>
              <a:t> </a:t>
            </a:r>
            <a:r>
              <a:rPr lang="en-US" dirty="0" smtClean="0"/>
              <a:t>nor a court of justice. </a:t>
            </a:r>
          </a:p>
          <a:p>
            <a:pPr algn="just"/>
            <a:r>
              <a:rPr lang="en-US" dirty="0" smtClean="0"/>
              <a:t>It is simply a </a:t>
            </a:r>
            <a:r>
              <a:rPr lang="en-US" dirty="0" smtClean="0">
                <a:solidFill>
                  <a:srgbClr val="C00000"/>
                </a:solidFill>
              </a:rPr>
              <a:t>multinational treaty </a:t>
            </a:r>
            <a:r>
              <a:rPr lang="en-US" dirty="0" smtClean="0"/>
              <a:t>which now covers eighty per cent of the world trade. </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t>Principles of GATT</a:t>
            </a:r>
            <a:endParaRPr lang="en-US" b="1" dirty="0"/>
          </a:p>
        </p:txBody>
      </p:sp>
      <p:sp>
        <p:nvSpPr>
          <p:cNvPr id="3" name="Content Placeholder 2"/>
          <p:cNvSpPr>
            <a:spLocks noGrp="1"/>
          </p:cNvSpPr>
          <p:nvPr>
            <p:ph sz="quarter" idx="1"/>
          </p:nvPr>
        </p:nvSpPr>
        <p:spPr/>
        <p:txBody>
          <a:bodyPr/>
          <a:lstStyle/>
          <a:p>
            <a:pPr>
              <a:lnSpc>
                <a:spcPct val="150000"/>
              </a:lnSpc>
            </a:pPr>
            <a:r>
              <a:rPr lang="en-US" dirty="0" smtClean="0"/>
              <a:t>Trade without Discrimination/ Non discrimination</a:t>
            </a:r>
          </a:p>
          <a:p>
            <a:pPr>
              <a:lnSpc>
                <a:spcPct val="150000"/>
              </a:lnSpc>
            </a:pPr>
            <a:r>
              <a:rPr lang="en-US" dirty="0" smtClean="0"/>
              <a:t>Protection only through tariff or Prohibition of quantitative restrictions</a:t>
            </a:r>
          </a:p>
          <a:p>
            <a:pPr>
              <a:lnSpc>
                <a:spcPct val="150000"/>
              </a:lnSpc>
            </a:pPr>
            <a:r>
              <a:rPr lang="en-US" dirty="0" smtClean="0"/>
              <a:t>Stable basis of trade </a:t>
            </a:r>
          </a:p>
          <a:p>
            <a:pPr>
              <a:lnSpc>
                <a:spcPct val="150000"/>
              </a:lnSpc>
            </a:pPr>
            <a:r>
              <a:rPr lang="en-US" dirty="0" smtClean="0"/>
              <a:t>Consultation- open discussions for conflict resolution</a:t>
            </a:r>
          </a:p>
          <a:p>
            <a:pPr>
              <a:lnSpc>
                <a:spcPct val="150000"/>
              </a:lnSpc>
            </a:pPr>
            <a:r>
              <a:rPr lang="en-US" dirty="0" smtClean="0"/>
              <a:t>Foreign entities treated same as domestic entities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smtClean="0"/>
              <a:t>Objectives of GATT</a:t>
            </a:r>
            <a:endParaRPr lang="en-US" sz="4000" b="1" dirty="0"/>
          </a:p>
        </p:txBody>
      </p:sp>
      <p:sp>
        <p:nvSpPr>
          <p:cNvPr id="3" name="Content Placeholder 2"/>
          <p:cNvSpPr>
            <a:spLocks noGrp="1"/>
          </p:cNvSpPr>
          <p:nvPr>
            <p:ph sz="quarter" idx="1"/>
          </p:nvPr>
        </p:nvSpPr>
        <p:spPr/>
        <p:txBody>
          <a:bodyPr>
            <a:normAutofit lnSpcReduction="10000"/>
          </a:bodyPr>
          <a:lstStyle/>
          <a:p>
            <a:pPr algn="just"/>
            <a:r>
              <a:rPr lang="en-US" dirty="0" smtClean="0"/>
              <a:t>To provide equal opportunities to all countries in international market for trading. </a:t>
            </a:r>
          </a:p>
          <a:p>
            <a:pPr algn="just"/>
            <a:r>
              <a:rPr lang="en-US" dirty="0" smtClean="0"/>
              <a:t>To increase the effective demand for real income growth and goods. </a:t>
            </a:r>
          </a:p>
          <a:p>
            <a:pPr algn="just"/>
            <a:r>
              <a:rPr lang="en-US" dirty="0" smtClean="0"/>
              <a:t>To minimize tariffs on trade for ensuring mutual benefit. </a:t>
            </a:r>
          </a:p>
          <a:p>
            <a:pPr algn="just"/>
            <a:r>
              <a:rPr lang="en-US" dirty="0" smtClean="0"/>
              <a:t>To provide proper solution to the disputes related to international trade. </a:t>
            </a:r>
          </a:p>
          <a:p>
            <a:pPr algn="just"/>
            <a:r>
              <a:rPr lang="en-US" dirty="0" smtClean="0"/>
              <a:t>To ensure a better living standards in the world as a whole.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smtClean="0"/>
              <a:t>GATT Rounds (Conferences)</a:t>
            </a:r>
            <a:endParaRPr lang="en-US" sz="4000" b="1" dirty="0"/>
          </a:p>
        </p:txBody>
      </p:sp>
      <p:pic>
        <p:nvPicPr>
          <p:cNvPr id="4" name="Content Placeholder 3" descr="gatt-and-wto-5-638.jpg"/>
          <p:cNvPicPr>
            <a:picLocks noGrp="1" noChangeAspect="1"/>
          </p:cNvPicPr>
          <p:nvPr>
            <p:ph sz="quarter" idx="1"/>
          </p:nvPr>
        </p:nvPicPr>
        <p:blipFill>
          <a:blip r:embed="rId2"/>
          <a:stretch>
            <a:fillRect/>
          </a:stretch>
        </p:blipFill>
        <p:spPr>
          <a:xfrm>
            <a:off x="609600" y="1524000"/>
            <a:ext cx="8001000" cy="5105400"/>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smtClean="0"/>
              <a:t>Uruguay Round Package</a:t>
            </a:r>
            <a:endParaRPr lang="en-US" sz="4000" b="1" dirty="0"/>
          </a:p>
        </p:txBody>
      </p:sp>
      <p:sp>
        <p:nvSpPr>
          <p:cNvPr id="3" name="Content Placeholder 2"/>
          <p:cNvSpPr>
            <a:spLocks noGrp="1"/>
          </p:cNvSpPr>
          <p:nvPr>
            <p:ph sz="quarter" idx="1"/>
          </p:nvPr>
        </p:nvSpPr>
        <p:spPr/>
        <p:txBody>
          <a:bodyPr/>
          <a:lstStyle/>
          <a:p>
            <a:pPr algn="just"/>
            <a:r>
              <a:rPr lang="en-US" dirty="0" smtClean="0"/>
              <a:t>The </a:t>
            </a:r>
            <a:r>
              <a:rPr lang="en-US" dirty="0" smtClean="0">
                <a:solidFill>
                  <a:srgbClr val="C00000"/>
                </a:solidFill>
              </a:rPr>
              <a:t>Eighth Round of GATT </a:t>
            </a:r>
            <a:r>
              <a:rPr lang="en-US" dirty="0" smtClean="0"/>
              <a:t>was known as</a:t>
            </a:r>
            <a:r>
              <a:rPr lang="en-US" dirty="0" smtClean="0">
                <a:solidFill>
                  <a:srgbClr val="C00000"/>
                </a:solidFill>
              </a:rPr>
              <a:t> Uruguay Round</a:t>
            </a:r>
            <a:r>
              <a:rPr lang="en-US" dirty="0" smtClean="0"/>
              <a:t>, 1986-93, and 123 countries participated in this Round.</a:t>
            </a:r>
          </a:p>
          <a:p>
            <a:pPr algn="just"/>
            <a:r>
              <a:rPr lang="en-US" dirty="0" smtClean="0"/>
              <a:t>The </a:t>
            </a:r>
            <a:r>
              <a:rPr lang="en-US" dirty="0" smtClean="0">
                <a:solidFill>
                  <a:srgbClr val="C00000"/>
                </a:solidFill>
              </a:rPr>
              <a:t>final act</a:t>
            </a:r>
            <a:r>
              <a:rPr lang="en-US" dirty="0" smtClean="0"/>
              <a:t> was </a:t>
            </a:r>
            <a:r>
              <a:rPr lang="en-US" dirty="0" smtClean="0">
                <a:solidFill>
                  <a:srgbClr val="C00000"/>
                </a:solidFill>
              </a:rPr>
              <a:t>signed</a:t>
            </a:r>
            <a:r>
              <a:rPr lang="en-US" dirty="0" smtClean="0"/>
              <a:t> by </a:t>
            </a:r>
            <a:r>
              <a:rPr lang="en-US" dirty="0" smtClean="0">
                <a:solidFill>
                  <a:srgbClr val="C00000"/>
                </a:solidFill>
              </a:rPr>
              <a:t>12 countries </a:t>
            </a:r>
            <a:r>
              <a:rPr lang="en-US" dirty="0" smtClean="0"/>
              <a:t>in which India was signatory. Popularly known as </a:t>
            </a:r>
            <a:r>
              <a:rPr lang="en-US" dirty="0" err="1" smtClean="0">
                <a:solidFill>
                  <a:srgbClr val="C00000"/>
                </a:solidFill>
              </a:rPr>
              <a:t>Dunkel</a:t>
            </a:r>
            <a:r>
              <a:rPr lang="en-US" dirty="0" smtClean="0">
                <a:solidFill>
                  <a:srgbClr val="C00000"/>
                </a:solidFill>
              </a:rPr>
              <a:t> agreement</a:t>
            </a:r>
            <a:r>
              <a:rPr lang="en-US" dirty="0" smtClean="0"/>
              <a:t>, It finally </a:t>
            </a:r>
            <a:r>
              <a:rPr lang="en-US" b="1" dirty="0" smtClean="0">
                <a:solidFill>
                  <a:srgbClr val="C00000"/>
                </a:solidFill>
              </a:rPr>
              <a:t>emerged as the World Trade Organisation (WTO) on 1st January, 1995. </a:t>
            </a:r>
          </a:p>
          <a:p>
            <a:pPr algn="just">
              <a:buNone/>
            </a:pPr>
            <a:r>
              <a:rPr lang="en-US" b="1" dirty="0" smtClean="0">
                <a:solidFill>
                  <a:srgbClr val="C00000"/>
                </a:solidFill>
              </a:rPr>
              <a:t>                                       </a:t>
            </a:r>
          </a:p>
          <a:p>
            <a:pPr algn="just"/>
            <a:r>
              <a:rPr lang="en-US" b="1" dirty="0" smtClean="0">
                <a:solidFill>
                  <a:srgbClr val="0070C0"/>
                </a:solidFill>
              </a:rPr>
              <a:t>“Child becomes a Parent &amp; Parent a child”</a:t>
            </a:r>
            <a:endParaRPr lang="en-US" b="1" dirty="0">
              <a:solidFill>
                <a:srgbClr val="0070C0"/>
              </a:solidFill>
            </a:endParaRPr>
          </a:p>
        </p:txBody>
      </p:sp>
      <p:sp>
        <p:nvSpPr>
          <p:cNvPr id="5" name="Down Arrow 4"/>
          <p:cNvSpPr/>
          <p:nvPr/>
        </p:nvSpPr>
        <p:spPr>
          <a:xfrm>
            <a:off x="3429000" y="4876800"/>
            <a:ext cx="381000"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000" b="1" dirty="0" smtClean="0"/>
              <a:t>Criticism of GATT</a:t>
            </a:r>
            <a:endParaRPr lang="en-US" sz="4000" b="1" dirty="0"/>
          </a:p>
        </p:txBody>
      </p:sp>
      <p:sp>
        <p:nvSpPr>
          <p:cNvPr id="3" name="Content Placeholder 2"/>
          <p:cNvSpPr>
            <a:spLocks noGrp="1"/>
          </p:cNvSpPr>
          <p:nvPr>
            <p:ph sz="quarter" idx="1"/>
          </p:nvPr>
        </p:nvSpPr>
        <p:spPr/>
        <p:txBody>
          <a:bodyPr>
            <a:normAutofit fontScale="92500" lnSpcReduction="10000"/>
          </a:bodyPr>
          <a:lstStyle/>
          <a:p>
            <a:endParaRPr lang="en-US" dirty="0" smtClean="0"/>
          </a:p>
          <a:p>
            <a:pPr>
              <a:lnSpc>
                <a:spcPct val="150000"/>
              </a:lnSpc>
            </a:pPr>
            <a:r>
              <a:rPr lang="en-US" dirty="0" smtClean="0"/>
              <a:t>Problems in formulation of General rules </a:t>
            </a:r>
          </a:p>
          <a:p>
            <a:pPr>
              <a:lnSpc>
                <a:spcPct val="150000"/>
              </a:lnSpc>
            </a:pPr>
            <a:r>
              <a:rPr lang="en-US" dirty="0" smtClean="0"/>
              <a:t>Slow dispute settlement mechanism</a:t>
            </a:r>
          </a:p>
          <a:p>
            <a:pPr>
              <a:lnSpc>
                <a:spcPct val="150000"/>
              </a:lnSpc>
            </a:pPr>
            <a:r>
              <a:rPr lang="en-US" dirty="0" smtClean="0"/>
              <a:t>Less benefits for the LDC’s </a:t>
            </a:r>
          </a:p>
          <a:p>
            <a:pPr>
              <a:lnSpc>
                <a:spcPct val="150000"/>
              </a:lnSpc>
            </a:pPr>
            <a:r>
              <a:rPr lang="en-US" dirty="0" smtClean="0"/>
              <a:t>No enforcement authority</a:t>
            </a:r>
          </a:p>
          <a:p>
            <a:pPr>
              <a:lnSpc>
                <a:spcPct val="150000"/>
              </a:lnSpc>
            </a:pPr>
            <a:r>
              <a:rPr lang="en-US" dirty="0" smtClean="0"/>
              <a:t>Quantitative Trade Restrictions</a:t>
            </a:r>
          </a:p>
          <a:p>
            <a:pPr>
              <a:lnSpc>
                <a:spcPct val="150000"/>
              </a:lnSpc>
            </a:pPr>
            <a:r>
              <a:rPr lang="en-US" dirty="0" smtClean="0"/>
              <a:t>Formation of regional groups</a:t>
            </a:r>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339</TotalTime>
  <Words>1506</Words>
  <Application>Microsoft Office PowerPoint</Application>
  <PresentationFormat>On-screen Show (4:3)</PresentationFormat>
  <Paragraphs>169</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Median</vt:lpstr>
      <vt:lpstr>WORLD TRADE ORGANISATION    (WTO)         </vt:lpstr>
      <vt:lpstr>What is WTO?</vt:lpstr>
      <vt:lpstr>Origins of GATT</vt:lpstr>
      <vt:lpstr>How GATT Was Formed ?</vt:lpstr>
      <vt:lpstr>Principles of GATT</vt:lpstr>
      <vt:lpstr>Objectives of GATT</vt:lpstr>
      <vt:lpstr>GATT Rounds (Conferences)</vt:lpstr>
      <vt:lpstr>Uruguay Round Package</vt:lpstr>
      <vt:lpstr>Criticism of GATT</vt:lpstr>
      <vt:lpstr>Establishment of WTO</vt:lpstr>
      <vt:lpstr>Fact File of the WTO</vt:lpstr>
      <vt:lpstr>Structure of WTO</vt:lpstr>
      <vt:lpstr>Objectives of WTO</vt:lpstr>
      <vt:lpstr>Functions of WTO</vt:lpstr>
      <vt:lpstr>Contd…Functions</vt:lpstr>
      <vt:lpstr>WTO Agreement</vt:lpstr>
      <vt:lpstr>GATS</vt:lpstr>
      <vt:lpstr>TRIPs</vt:lpstr>
      <vt:lpstr>AOA</vt:lpstr>
      <vt:lpstr>TRIMs</vt:lpstr>
      <vt:lpstr>Dispute Settlement </vt:lpstr>
      <vt:lpstr>Anti-Dumping Measures</vt:lpstr>
      <vt:lpstr>Distinction between GATT and WTO</vt:lpstr>
      <vt:lpstr>India and WTO</vt:lpstr>
      <vt:lpstr>Criticism of WTO</vt:lpstr>
      <vt:lpstr>Conclusion</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hp1</dc:creator>
  <cp:lastModifiedBy>hp1</cp:lastModifiedBy>
  <cp:revision>51</cp:revision>
  <dcterms:created xsi:type="dcterms:W3CDTF">2020-04-01T14:35:41Z</dcterms:created>
  <dcterms:modified xsi:type="dcterms:W3CDTF">2020-04-18T06:19:31Z</dcterms:modified>
</cp:coreProperties>
</file>