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4/17/2020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4/17/2020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4/17/2020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4/17/2020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4/17/2020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21" Type="http://schemas.openxmlformats.org/officeDocument/2006/relationships/image" Target="../media/image4.png"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3.pn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 Id="rId22" Type="http://schemas.openxmlformats.org/officeDocument/2006/relationships/image" Target="../media/image5.png"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4/17/2020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hyperlink" Target="https://www.investopedia.com/terms/c/currentliabilities.asp" TargetMode="External" /><Relationship Id="rId2" Type="http://schemas.openxmlformats.org/officeDocument/2006/relationships/hyperlink" Target="https://www.investopedia.com/terms/c/currentassets.asp" TargetMode="Externa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77A9C-045E-4540-82AA-077AFBAB69EE}"/>
              </a:ext>
            </a:extLst>
          </p:cNvPr>
          <p:cNvSpPr>
            <a:spLocks noGrp="1"/>
          </p:cNvSpPr>
          <p:nvPr>
            <p:ph type="ctrTitle"/>
          </p:nvPr>
        </p:nvSpPr>
        <p:spPr>
          <a:xfrm>
            <a:off x="1154955" y="120845"/>
            <a:ext cx="8825658" cy="1284684"/>
          </a:xfrm>
        </p:spPr>
        <p:txBody>
          <a:bodyPr/>
          <a:lstStyle/>
          <a:p>
            <a:r>
              <a:rPr lang="en-GB" sz="2400"/>
              <a:t>TOPIC : WORKING CAPITAL MANAGEMENT</a:t>
            </a:r>
            <a:endParaRPr lang="en-US" sz="2400"/>
          </a:p>
        </p:txBody>
      </p:sp>
      <p:sp>
        <p:nvSpPr>
          <p:cNvPr id="3" name="Subtitle 2">
            <a:extLst>
              <a:ext uri="{FF2B5EF4-FFF2-40B4-BE49-F238E27FC236}">
                <a16:creationId xmlns:a16="http://schemas.microsoft.com/office/drawing/2014/main" id="{133E7F27-AA06-CD4E-B4F9-2DEEFEBE7FD6}"/>
              </a:ext>
            </a:extLst>
          </p:cNvPr>
          <p:cNvSpPr>
            <a:spLocks noGrp="1"/>
          </p:cNvSpPr>
          <p:nvPr>
            <p:ph type="subTitle" idx="1"/>
          </p:nvPr>
        </p:nvSpPr>
        <p:spPr>
          <a:xfrm>
            <a:off x="1154955" y="1928813"/>
            <a:ext cx="8825658" cy="4268390"/>
          </a:xfrm>
        </p:spPr>
        <p:txBody>
          <a:bodyPr/>
          <a:lstStyle/>
          <a:p>
            <a:r>
              <a:rPr lang="en-GB"/>
              <a:t>SUBJECT: FINANCIAL MANAGEMENT AND POLICY</a:t>
            </a:r>
          </a:p>
          <a:p>
            <a:r>
              <a:rPr lang="en-GB"/>
              <a:t>CLASS: MCOM( PREVIOUS)</a:t>
            </a:r>
          </a:p>
          <a:p>
            <a:r>
              <a:rPr lang="en-GB"/>
              <a:t>SEMESTER: 2</a:t>
            </a:r>
            <a:r>
              <a:rPr lang="en-GB" baseline="30000"/>
              <a:t>ND</a:t>
            </a:r>
            <a:r>
              <a:rPr lang="en-GB"/>
              <a:t> </a:t>
            </a:r>
          </a:p>
          <a:p>
            <a:r>
              <a:rPr lang="en-GB"/>
              <a:t>COLLEGE: I.B( P.G) COLLEGE PANIPAT, AFFILIATED BY ,KURUKSHETRA UNIVERSITY, ,KURUKSHETRA </a:t>
            </a:r>
          </a:p>
          <a:p>
            <a:r>
              <a:rPr lang="en-GB"/>
              <a:t>FROM: PROF. RIYA</a:t>
            </a:r>
            <a:endParaRPr lang="en-US"/>
          </a:p>
        </p:txBody>
      </p:sp>
    </p:spTree>
    <p:extLst>
      <p:ext uri="{BB962C8B-B14F-4D97-AF65-F5344CB8AC3E}">
        <p14:creationId xmlns:p14="http://schemas.microsoft.com/office/powerpoint/2010/main" val="1238211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076E8-5E39-7948-9F7A-0745157B734A}"/>
              </a:ext>
            </a:extLst>
          </p:cNvPr>
          <p:cNvSpPr>
            <a:spLocks noGrp="1"/>
          </p:cNvSpPr>
          <p:nvPr>
            <p:ph type="title"/>
          </p:nvPr>
        </p:nvSpPr>
        <p:spPr/>
        <p:txBody>
          <a:bodyPr/>
          <a:lstStyle/>
          <a:p>
            <a:r>
              <a:rPr lang="en-GB"/>
              <a:t>COMPONENTS OF WORKING CAPITAL:</a:t>
            </a:r>
            <a:endParaRPr lang="en-US"/>
          </a:p>
        </p:txBody>
      </p:sp>
      <p:sp>
        <p:nvSpPr>
          <p:cNvPr id="3" name="Content Placeholder 2">
            <a:extLst>
              <a:ext uri="{FF2B5EF4-FFF2-40B4-BE49-F238E27FC236}">
                <a16:creationId xmlns:a16="http://schemas.microsoft.com/office/drawing/2014/main" id="{ED52EFF2-6C4B-4C44-AD74-FE49DE096BE3}"/>
              </a:ext>
            </a:extLst>
          </p:cNvPr>
          <p:cNvSpPr>
            <a:spLocks noGrp="1"/>
          </p:cNvSpPr>
          <p:nvPr>
            <p:ph idx="1"/>
          </p:nvPr>
        </p:nvSpPr>
        <p:spPr/>
        <p:txBody>
          <a:bodyPr>
            <a:normAutofit fontScale="92500" lnSpcReduction="20000"/>
          </a:bodyPr>
          <a:lstStyle/>
          <a:p>
            <a:pPr marL="0" indent="0" fontAlgn="base">
              <a:buNone/>
            </a:pPr>
            <a:endParaRPr lang="en-GB" b="1">
              <a:effectLst/>
              <a:latin typeface="Georgia" panose="02040502050405020303" pitchFamily="18" charset="0"/>
            </a:endParaRPr>
          </a:p>
          <a:p>
            <a:pPr marL="0" indent="0" fontAlgn="base">
              <a:buNone/>
            </a:pPr>
            <a:endParaRPr lang="en-IN" b="0">
              <a:effectLst/>
              <a:latin typeface="Georgia" panose="02040502050405020303" pitchFamily="18" charset="0"/>
            </a:endParaRPr>
          </a:p>
          <a:p>
            <a:pPr fontAlgn="base"/>
            <a:r>
              <a:rPr lang="en-IN" b="1">
                <a:effectLst/>
                <a:latin typeface="Georgia" panose="02040502050405020303" pitchFamily="18" charset="0"/>
              </a:rPr>
              <a:t>Working capital is composed of various current assets and current</a:t>
            </a:r>
            <a:endParaRPr lang="en-GB" b="1">
              <a:effectLst/>
              <a:latin typeface="Georgia" panose="02040502050405020303" pitchFamily="18" charset="0"/>
            </a:endParaRPr>
          </a:p>
          <a:p>
            <a:pPr marL="0" indent="0" fontAlgn="base">
              <a:buNone/>
            </a:pPr>
            <a:r>
              <a:rPr lang="en-GB" b="1">
                <a:effectLst/>
                <a:latin typeface="Georgia" panose="02040502050405020303" pitchFamily="18" charset="0"/>
              </a:rPr>
              <a:t>     </a:t>
            </a:r>
            <a:r>
              <a:rPr lang="en-IN" b="1">
                <a:effectLst/>
                <a:latin typeface="Georgia" panose="02040502050405020303" pitchFamily="18" charset="0"/>
              </a:rPr>
              <a:t> liabilities, which are as follows:</a:t>
            </a:r>
            <a:endParaRPr lang="en-IN" b="0">
              <a:effectLst/>
              <a:latin typeface="Georgia" panose="02040502050405020303" pitchFamily="18" charset="0"/>
            </a:endParaRPr>
          </a:p>
          <a:p>
            <a:pPr fontAlgn="base"/>
            <a:r>
              <a:rPr lang="en-IN" b="1">
                <a:effectLst/>
                <a:latin typeface="Georgia" panose="02040502050405020303" pitchFamily="18" charset="0"/>
              </a:rPr>
              <a:t>(A) Current Assets:</a:t>
            </a:r>
            <a:endParaRPr lang="en-IN" b="0">
              <a:effectLst/>
              <a:latin typeface="Georgia" panose="02040502050405020303" pitchFamily="18" charset="0"/>
            </a:endParaRPr>
          </a:p>
          <a:p>
            <a:pPr fontAlgn="base"/>
            <a:r>
              <a:rPr lang="en-IN" b="0">
                <a:effectLst/>
                <a:latin typeface="Georgia" panose="02040502050405020303" pitchFamily="18" charset="0"/>
              </a:rPr>
              <a:t>These assets are generally realized within a short period of time, i.e. within one year.</a:t>
            </a:r>
          </a:p>
          <a:p>
            <a:pPr fontAlgn="base"/>
            <a:r>
              <a:rPr lang="en-IN" b="1">
                <a:effectLst/>
                <a:latin typeface="Georgia" panose="02040502050405020303" pitchFamily="18" charset="0"/>
              </a:rPr>
              <a:t>Current assets include:</a:t>
            </a:r>
            <a:endParaRPr lang="en-IN" b="0">
              <a:effectLst/>
              <a:latin typeface="Georgia" panose="02040502050405020303" pitchFamily="18" charset="0"/>
            </a:endParaRPr>
          </a:p>
          <a:p>
            <a:pPr fontAlgn="base"/>
            <a:r>
              <a:rPr lang="en-IN" b="0">
                <a:effectLst/>
                <a:latin typeface="Georgia" panose="02040502050405020303" pitchFamily="18" charset="0"/>
              </a:rPr>
              <a:t>(a) Inventories or Stocks</a:t>
            </a:r>
          </a:p>
          <a:p>
            <a:pPr fontAlgn="base"/>
            <a:r>
              <a:rPr lang="en-IN" b="0">
                <a:effectLst/>
                <a:latin typeface="Georgia" panose="02040502050405020303" pitchFamily="18" charset="0"/>
              </a:rPr>
              <a:t>(i) Raw materials</a:t>
            </a:r>
          </a:p>
          <a:p>
            <a:pPr fontAlgn="base"/>
            <a:r>
              <a:rPr lang="en-IN" b="0">
                <a:effectLst/>
                <a:latin typeface="Georgia" panose="02040502050405020303" pitchFamily="18" charset="0"/>
              </a:rPr>
              <a:t>(ii) Work in progress</a:t>
            </a:r>
          </a:p>
          <a:p>
            <a:pPr fontAlgn="base"/>
            <a:r>
              <a:rPr lang="en-IN" b="0">
                <a:effectLst/>
                <a:latin typeface="Georgia" panose="02040502050405020303" pitchFamily="18" charset="0"/>
              </a:rPr>
              <a:t>(iii) Consumable Stores</a:t>
            </a:r>
          </a:p>
          <a:p>
            <a:endParaRPr lang="en-US"/>
          </a:p>
        </p:txBody>
      </p:sp>
    </p:spTree>
    <p:extLst>
      <p:ext uri="{BB962C8B-B14F-4D97-AF65-F5344CB8AC3E}">
        <p14:creationId xmlns:p14="http://schemas.microsoft.com/office/powerpoint/2010/main" val="3692708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2E5C4-79F8-F148-BCB9-103311F1FDBA}"/>
              </a:ext>
            </a:extLst>
          </p:cNvPr>
          <p:cNvSpPr>
            <a:spLocks noGrp="1"/>
          </p:cNvSpPr>
          <p:nvPr>
            <p:ph type="title"/>
          </p:nvPr>
        </p:nvSpPr>
        <p:spPr/>
        <p:txBody>
          <a:bodyPr/>
          <a:lstStyle/>
          <a:p>
            <a:r>
              <a:rPr lang="en-GB"/>
              <a:t>COMPONENTS OF WORKING CAPITAL</a:t>
            </a:r>
            <a:endParaRPr lang="en-US"/>
          </a:p>
        </p:txBody>
      </p:sp>
      <p:sp>
        <p:nvSpPr>
          <p:cNvPr id="3" name="Content Placeholder 2">
            <a:extLst>
              <a:ext uri="{FF2B5EF4-FFF2-40B4-BE49-F238E27FC236}">
                <a16:creationId xmlns:a16="http://schemas.microsoft.com/office/drawing/2014/main" id="{1FB82669-7645-3B4A-85D7-239AB266C781}"/>
              </a:ext>
            </a:extLst>
          </p:cNvPr>
          <p:cNvSpPr>
            <a:spLocks noGrp="1"/>
          </p:cNvSpPr>
          <p:nvPr>
            <p:ph idx="1"/>
          </p:nvPr>
        </p:nvSpPr>
        <p:spPr/>
        <p:txBody>
          <a:bodyPr/>
          <a:lstStyle/>
          <a:p>
            <a:pPr fontAlgn="base"/>
            <a:r>
              <a:rPr lang="en-IN" b="1">
                <a:solidFill>
                  <a:srgbClr val="424142"/>
                </a:solidFill>
                <a:effectLst/>
                <a:latin typeface="Georgia" panose="02040502050405020303" pitchFamily="18" charset="0"/>
              </a:rPr>
              <a:t>(</a:t>
            </a:r>
            <a:r>
              <a:rPr lang="en-IN" b="1">
                <a:effectLst/>
                <a:latin typeface="Georgia" panose="02040502050405020303" pitchFamily="18" charset="0"/>
              </a:rPr>
              <a:t>B) Current Liabilities:</a:t>
            </a:r>
            <a:endParaRPr lang="en-IN" b="0">
              <a:effectLst/>
              <a:latin typeface="Georgia" panose="02040502050405020303" pitchFamily="18" charset="0"/>
            </a:endParaRPr>
          </a:p>
          <a:p>
            <a:pPr fontAlgn="base"/>
            <a:r>
              <a:rPr lang="en-IN" b="0">
                <a:effectLst/>
                <a:latin typeface="Georgia" panose="02040502050405020303" pitchFamily="18" charset="0"/>
              </a:rPr>
              <a:t>Current liabilities are those which are generally paid in the ordinary course of business within a short period of time, i.e. one year.</a:t>
            </a:r>
          </a:p>
          <a:p>
            <a:pPr fontAlgn="base"/>
            <a:r>
              <a:rPr lang="en-IN" b="1">
                <a:effectLst/>
                <a:latin typeface="Georgia" panose="02040502050405020303" pitchFamily="18" charset="0"/>
              </a:rPr>
              <a:t>Current liabilities include:</a:t>
            </a:r>
            <a:endParaRPr lang="en-IN" b="0">
              <a:effectLst/>
              <a:latin typeface="Georgia" panose="02040502050405020303" pitchFamily="18" charset="0"/>
            </a:endParaRPr>
          </a:p>
          <a:p>
            <a:pPr fontAlgn="base"/>
            <a:r>
              <a:rPr lang="en-IN" b="0">
                <a:effectLst/>
                <a:latin typeface="Georgia" panose="02040502050405020303" pitchFamily="18" charset="0"/>
              </a:rPr>
              <a:t>(a) Sundry Creditors</a:t>
            </a:r>
          </a:p>
          <a:p>
            <a:pPr fontAlgn="base"/>
            <a:r>
              <a:rPr lang="en-IN" b="0">
                <a:effectLst/>
                <a:latin typeface="Georgia" panose="02040502050405020303" pitchFamily="18" charset="0"/>
              </a:rPr>
              <a:t>(b) Bills Payable</a:t>
            </a:r>
          </a:p>
          <a:p>
            <a:pPr fontAlgn="base"/>
            <a:r>
              <a:rPr lang="en-IN" b="0">
                <a:effectLst/>
                <a:latin typeface="Georgia" panose="02040502050405020303" pitchFamily="18" charset="0"/>
              </a:rPr>
              <a:t>(c) Accrued Expenses</a:t>
            </a:r>
          </a:p>
          <a:p>
            <a:pPr fontAlgn="base"/>
            <a:r>
              <a:rPr lang="en-IN" b="0">
                <a:effectLst/>
                <a:latin typeface="Georgia" panose="02040502050405020303" pitchFamily="18" charset="0"/>
              </a:rPr>
              <a:t>(d) Bank Overdrafts</a:t>
            </a:r>
          </a:p>
          <a:p>
            <a:pPr fontAlgn="base"/>
            <a:r>
              <a:rPr lang="en-IN" b="0">
                <a:effectLst/>
                <a:latin typeface="Georgia" panose="02040502050405020303" pitchFamily="18" charset="0"/>
              </a:rPr>
              <a:t>(e) Bank Loans (short-term</a:t>
            </a:r>
          </a:p>
          <a:p>
            <a:endParaRPr lang="en-US"/>
          </a:p>
        </p:txBody>
      </p:sp>
    </p:spTree>
    <p:extLst>
      <p:ext uri="{BB962C8B-B14F-4D97-AF65-F5344CB8AC3E}">
        <p14:creationId xmlns:p14="http://schemas.microsoft.com/office/powerpoint/2010/main" val="4155263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FD8E0-26E0-404D-981C-54C86AE0237A}"/>
              </a:ext>
            </a:extLst>
          </p:cNvPr>
          <p:cNvSpPr>
            <a:spLocks noGrp="1"/>
          </p:cNvSpPr>
          <p:nvPr>
            <p:ph type="title"/>
          </p:nvPr>
        </p:nvSpPr>
        <p:spPr/>
        <p:txBody>
          <a:bodyPr/>
          <a:lstStyle/>
          <a:p>
            <a:r>
              <a:rPr lang="en-GB"/>
              <a:t>CLASSIFICATION OF WORKING CAPITAL</a:t>
            </a:r>
            <a:endParaRPr lang="en-US"/>
          </a:p>
        </p:txBody>
      </p:sp>
      <p:sp>
        <p:nvSpPr>
          <p:cNvPr id="3" name="Content Placeholder 2">
            <a:extLst>
              <a:ext uri="{FF2B5EF4-FFF2-40B4-BE49-F238E27FC236}">
                <a16:creationId xmlns:a16="http://schemas.microsoft.com/office/drawing/2014/main" id="{44DD38CC-CC2C-4C47-BC02-4AD9C39D473F}"/>
              </a:ext>
            </a:extLst>
          </p:cNvPr>
          <p:cNvSpPr>
            <a:spLocks noGrp="1"/>
          </p:cNvSpPr>
          <p:nvPr>
            <p:ph idx="1"/>
          </p:nvPr>
        </p:nvSpPr>
        <p:spPr/>
        <p:txBody>
          <a:bodyPr/>
          <a:lstStyle/>
          <a:p>
            <a:pPr marL="0" indent="0" fontAlgn="base">
              <a:buNone/>
            </a:pPr>
            <a:endParaRPr lang="en-IN" b="0">
              <a:effectLst/>
              <a:latin typeface="Georgia" panose="02040502050405020303" pitchFamily="18" charset="0"/>
            </a:endParaRPr>
          </a:p>
          <a:p>
            <a:pPr fontAlgn="base"/>
            <a:r>
              <a:rPr lang="en-IN" b="1">
                <a:effectLst/>
                <a:latin typeface="Georgia" panose="02040502050405020303" pitchFamily="18" charset="0"/>
              </a:rPr>
              <a:t>Working capital may be of different types as follows:</a:t>
            </a:r>
            <a:endParaRPr lang="en-IN" b="0">
              <a:effectLst/>
              <a:latin typeface="Georgia" panose="02040502050405020303" pitchFamily="18" charset="0"/>
            </a:endParaRPr>
          </a:p>
          <a:p>
            <a:pPr fontAlgn="base"/>
            <a:r>
              <a:rPr lang="en-IN" b="1">
                <a:effectLst/>
                <a:latin typeface="Georgia" panose="02040502050405020303" pitchFamily="18" charset="0"/>
              </a:rPr>
              <a:t>(a) Gross Working Capital:</a:t>
            </a:r>
            <a:endParaRPr lang="en-IN" b="0">
              <a:effectLst/>
              <a:latin typeface="Georgia" panose="02040502050405020303" pitchFamily="18" charset="0"/>
            </a:endParaRPr>
          </a:p>
          <a:p>
            <a:pPr marL="0" indent="0" fontAlgn="base">
              <a:buNone/>
            </a:pPr>
            <a:r>
              <a:rPr lang="en-GB" b="0">
                <a:effectLst/>
                <a:latin typeface="Georgia" panose="02040502050405020303" pitchFamily="18" charset="0"/>
              </a:rPr>
              <a:t>  </a:t>
            </a:r>
            <a:r>
              <a:rPr lang="en-IN" b="0">
                <a:effectLst/>
                <a:latin typeface="Georgia" panose="02040502050405020303" pitchFamily="18" charset="0"/>
              </a:rPr>
              <a:t>Gross working capital refers to the amount of funds invested in vari­ous components of current assets. It consists of raw materials, work in progress, debtors, finished goods, etc.</a:t>
            </a:r>
          </a:p>
          <a:p>
            <a:pPr fontAlgn="base"/>
            <a:r>
              <a:rPr lang="en-IN" b="1">
                <a:effectLst/>
                <a:latin typeface="Georgia" panose="02040502050405020303" pitchFamily="18" charset="0"/>
              </a:rPr>
              <a:t>(b) Net Working Capital:</a:t>
            </a:r>
            <a:endParaRPr lang="en-IN" b="0">
              <a:effectLst/>
              <a:latin typeface="Georgia" panose="02040502050405020303" pitchFamily="18" charset="0"/>
            </a:endParaRPr>
          </a:p>
          <a:p>
            <a:pPr marL="0" indent="0" fontAlgn="base">
              <a:buNone/>
            </a:pPr>
            <a:r>
              <a:rPr lang="en-GB" b="0">
                <a:effectLst/>
                <a:latin typeface="Georgia" panose="02040502050405020303" pitchFamily="18" charset="0"/>
              </a:rPr>
              <a:t>   </a:t>
            </a:r>
            <a:r>
              <a:rPr lang="en-IN" b="0">
                <a:effectLst/>
                <a:latin typeface="Georgia" panose="02040502050405020303" pitchFamily="18" charset="0"/>
              </a:rPr>
              <a:t>The excess of current assets over current liabilities is known as Net working </a:t>
            </a:r>
            <a:r>
              <a:rPr lang="en-GB">
                <a:latin typeface="Georgia" panose="02040502050405020303" pitchFamily="18" charset="0"/>
              </a:rPr>
              <a:t>       .  </a:t>
            </a:r>
            <a:r>
              <a:rPr lang="en-IN" b="0">
                <a:effectLst/>
                <a:latin typeface="Georgia" panose="02040502050405020303" pitchFamily="18" charset="0"/>
              </a:rPr>
              <a:t>capital. The principal objective here is to learn the composition and </a:t>
            </a:r>
            <a:r>
              <a:rPr lang="en-GB" b="0">
                <a:effectLst/>
                <a:latin typeface="Georgia" panose="02040502050405020303" pitchFamily="18" charset="0"/>
              </a:rPr>
              <a:t> .    .  .   . </a:t>
            </a:r>
            <a:r>
              <a:rPr lang="en-IN" b="0">
                <a:effectLst/>
                <a:latin typeface="Georgia" panose="02040502050405020303" pitchFamily="18" charset="0"/>
              </a:rPr>
              <a:t>magnitude of current assets required to meet current liabilities.</a:t>
            </a:r>
          </a:p>
          <a:p>
            <a:pPr marL="0" indent="0">
              <a:buNone/>
            </a:pPr>
            <a:endParaRPr lang="en-US"/>
          </a:p>
        </p:txBody>
      </p:sp>
    </p:spTree>
    <p:extLst>
      <p:ext uri="{BB962C8B-B14F-4D97-AF65-F5344CB8AC3E}">
        <p14:creationId xmlns:p14="http://schemas.microsoft.com/office/powerpoint/2010/main" val="3934010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4BBAE-6E2E-2047-B219-2CB16FBF146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3A52A6C-F761-6A47-917C-F5766013022A}"/>
              </a:ext>
            </a:extLst>
          </p:cNvPr>
          <p:cNvSpPr>
            <a:spLocks noGrp="1"/>
          </p:cNvSpPr>
          <p:nvPr>
            <p:ph idx="1"/>
          </p:nvPr>
        </p:nvSpPr>
        <p:spPr/>
        <p:txBody>
          <a:bodyPr>
            <a:normAutofit lnSpcReduction="10000"/>
          </a:bodyPr>
          <a:lstStyle/>
          <a:p>
            <a:pPr fontAlgn="base"/>
            <a:r>
              <a:rPr lang="en-IN" b="1">
                <a:effectLst/>
                <a:latin typeface="Georgia" panose="02040502050405020303" pitchFamily="18" charset="0"/>
              </a:rPr>
              <a:t>(c) Positive Working Capital:</a:t>
            </a:r>
            <a:endParaRPr lang="en-IN" b="0">
              <a:effectLst/>
              <a:latin typeface="Georgia" panose="02040502050405020303" pitchFamily="18" charset="0"/>
            </a:endParaRPr>
          </a:p>
          <a:p>
            <a:pPr marL="0" indent="0" fontAlgn="base">
              <a:buNone/>
            </a:pPr>
            <a:r>
              <a:rPr lang="en-GB" b="0">
                <a:effectLst/>
                <a:latin typeface="Georgia" panose="02040502050405020303" pitchFamily="18" charset="0"/>
              </a:rPr>
              <a:t>     </a:t>
            </a:r>
            <a:r>
              <a:rPr lang="en-IN" b="0">
                <a:effectLst/>
                <a:latin typeface="Georgia" panose="02040502050405020303" pitchFamily="18" charset="0"/>
              </a:rPr>
              <a:t>This refers to the surplus of current assets over current liabilities.</a:t>
            </a:r>
          </a:p>
          <a:p>
            <a:pPr fontAlgn="base"/>
            <a:r>
              <a:rPr lang="en-IN" b="1">
                <a:effectLst/>
                <a:latin typeface="Georgia" panose="02040502050405020303" pitchFamily="18" charset="0"/>
              </a:rPr>
              <a:t>(d) Negative Working Capital:</a:t>
            </a:r>
            <a:endParaRPr lang="en-IN" b="0">
              <a:effectLst/>
              <a:latin typeface="Georgia" panose="02040502050405020303" pitchFamily="18" charset="0"/>
            </a:endParaRPr>
          </a:p>
          <a:p>
            <a:pPr marL="0" indent="0" fontAlgn="base">
              <a:buNone/>
            </a:pPr>
            <a:r>
              <a:rPr lang="en-GB" b="0">
                <a:effectLst/>
                <a:latin typeface="Georgia" panose="02040502050405020303" pitchFamily="18" charset="0"/>
              </a:rPr>
              <a:t>     </a:t>
            </a:r>
            <a:r>
              <a:rPr lang="en-IN" b="0">
                <a:effectLst/>
                <a:latin typeface="Georgia" panose="02040502050405020303" pitchFamily="18" charset="0"/>
              </a:rPr>
              <a:t>Negative working capital refers to the excess of current liabilities over current assets</a:t>
            </a:r>
          </a:p>
          <a:p>
            <a:pPr fontAlgn="base"/>
            <a:r>
              <a:rPr lang="en-IN" b="1">
                <a:effectLst/>
                <a:latin typeface="Georgia" panose="02040502050405020303" pitchFamily="18" charset="0"/>
              </a:rPr>
              <a:t>(e) Permanent Working Capital:</a:t>
            </a:r>
            <a:endParaRPr lang="en-IN" b="0">
              <a:effectLst/>
              <a:latin typeface="Georgia" panose="02040502050405020303" pitchFamily="18" charset="0"/>
            </a:endParaRPr>
          </a:p>
          <a:p>
            <a:pPr marL="0" indent="0" fontAlgn="base">
              <a:buNone/>
            </a:pPr>
            <a:r>
              <a:rPr lang="en-GB" b="0">
                <a:effectLst/>
                <a:latin typeface="Georgia" panose="02040502050405020303" pitchFamily="18" charset="0"/>
              </a:rPr>
              <a:t>    </a:t>
            </a:r>
            <a:r>
              <a:rPr lang="en-IN" b="0">
                <a:effectLst/>
                <a:latin typeface="Georgia" panose="02040502050405020303" pitchFamily="18" charset="0"/>
              </a:rPr>
              <a:t>The minimum amount of working capital which even required dur­ing the dullest season of the year is known as Permanent working capital.</a:t>
            </a:r>
          </a:p>
          <a:p>
            <a:pPr fontAlgn="base"/>
            <a:r>
              <a:rPr lang="en-IN" b="1">
                <a:effectLst/>
                <a:latin typeface="Georgia" panose="02040502050405020303" pitchFamily="18" charset="0"/>
              </a:rPr>
              <a:t>(f) Temporary or Variable Working Capital:</a:t>
            </a:r>
            <a:endParaRPr lang="en-IN" b="0">
              <a:effectLst/>
              <a:latin typeface="Georgia" panose="02040502050405020303" pitchFamily="18" charset="0"/>
            </a:endParaRPr>
          </a:p>
          <a:p>
            <a:pPr marL="0" indent="0" fontAlgn="base">
              <a:buNone/>
            </a:pPr>
            <a:r>
              <a:rPr lang="en-GB" b="0">
                <a:effectLst/>
                <a:latin typeface="Georgia" panose="02040502050405020303" pitchFamily="18" charset="0"/>
              </a:rPr>
              <a:t>    </a:t>
            </a:r>
            <a:r>
              <a:rPr lang="en-IN" b="0">
                <a:effectLst/>
                <a:latin typeface="Georgia" panose="02040502050405020303" pitchFamily="18" charset="0"/>
              </a:rPr>
              <a:t>It represents the additional current assets required at different times during the operating year to meet additional inventory, extra cash, etc.</a:t>
            </a:r>
          </a:p>
          <a:p>
            <a:endParaRPr lang="en-US"/>
          </a:p>
        </p:txBody>
      </p:sp>
    </p:spTree>
    <p:extLst>
      <p:ext uri="{BB962C8B-B14F-4D97-AF65-F5344CB8AC3E}">
        <p14:creationId xmlns:p14="http://schemas.microsoft.com/office/powerpoint/2010/main" val="2471994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EB0DD-980D-3E40-8AC5-F02CD94B03E6}"/>
              </a:ext>
            </a:extLst>
          </p:cNvPr>
          <p:cNvSpPr>
            <a:spLocks noGrp="1"/>
          </p:cNvSpPr>
          <p:nvPr>
            <p:ph type="title"/>
          </p:nvPr>
        </p:nvSpPr>
        <p:spPr>
          <a:xfrm>
            <a:off x="4411266" y="2803922"/>
            <a:ext cx="3786188" cy="1285875"/>
          </a:xfrm>
        </p:spPr>
        <p:txBody>
          <a:bodyPr/>
          <a:lstStyle/>
          <a:p>
            <a:r>
              <a:rPr lang="en-GB"/>
              <a:t>THANKYOU</a:t>
            </a:r>
            <a:endParaRPr lang="en-US"/>
          </a:p>
        </p:txBody>
      </p:sp>
      <p:sp>
        <p:nvSpPr>
          <p:cNvPr id="3" name="Content Placeholder 2">
            <a:extLst>
              <a:ext uri="{FF2B5EF4-FFF2-40B4-BE49-F238E27FC236}">
                <a16:creationId xmlns:a16="http://schemas.microsoft.com/office/drawing/2014/main" id="{F2CA7F5C-3A75-FB41-9876-39EC16356A87}"/>
              </a:ext>
            </a:extLst>
          </p:cNvPr>
          <p:cNvSpPr>
            <a:spLocks noGrp="1"/>
          </p:cNvSpPr>
          <p:nvPr>
            <p:ph idx="1"/>
          </p:nvPr>
        </p:nvSpPr>
        <p:spPr/>
        <p:txBody>
          <a:bodyPr/>
          <a:lstStyle/>
          <a:p>
            <a:pPr marL="0" indent="0">
              <a:buNone/>
            </a:pPr>
            <a:r>
              <a:rPr lang="en-GB"/>
              <a:t>                                            </a:t>
            </a:r>
            <a:endParaRPr lang="en-US"/>
          </a:p>
        </p:txBody>
      </p:sp>
    </p:spTree>
    <p:extLst>
      <p:ext uri="{BB962C8B-B14F-4D97-AF65-F5344CB8AC3E}">
        <p14:creationId xmlns:p14="http://schemas.microsoft.com/office/powerpoint/2010/main" val="433673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7434D-5EFF-5C47-97AD-00E9A8D024A8}"/>
              </a:ext>
            </a:extLst>
          </p:cNvPr>
          <p:cNvSpPr>
            <a:spLocks noGrp="1"/>
          </p:cNvSpPr>
          <p:nvPr>
            <p:ph type="title"/>
          </p:nvPr>
        </p:nvSpPr>
        <p:spPr/>
        <p:txBody>
          <a:bodyPr/>
          <a:lstStyle/>
          <a:p>
            <a:r>
              <a:rPr lang="en-GB"/>
              <a:t>INTRODUCTION</a:t>
            </a:r>
            <a:endParaRPr lang="en-US"/>
          </a:p>
        </p:txBody>
      </p:sp>
      <p:sp>
        <p:nvSpPr>
          <p:cNvPr id="3" name="Content Placeholder 2">
            <a:extLst>
              <a:ext uri="{FF2B5EF4-FFF2-40B4-BE49-F238E27FC236}">
                <a16:creationId xmlns:a16="http://schemas.microsoft.com/office/drawing/2014/main" id="{35DAC9A4-86CF-A549-823E-6F4C3B2B9321}"/>
              </a:ext>
            </a:extLst>
          </p:cNvPr>
          <p:cNvSpPr>
            <a:spLocks noGrp="1"/>
          </p:cNvSpPr>
          <p:nvPr>
            <p:ph idx="1"/>
          </p:nvPr>
        </p:nvSpPr>
        <p:spPr>
          <a:xfrm>
            <a:off x="1104293" y="2052918"/>
            <a:ext cx="8946541" cy="4195481"/>
          </a:xfrm>
        </p:spPr>
        <p:txBody>
          <a:bodyPr>
            <a:normAutofit/>
          </a:bodyPr>
          <a:lstStyle/>
          <a:p>
            <a:pPr fontAlgn="base"/>
            <a:r>
              <a:rPr lang="en-IN" sz="2400" b="0">
                <a:effectLst/>
                <a:latin typeface="Georgia" panose="02040502050405020303" pitchFamily="18" charset="0"/>
              </a:rPr>
              <a:t>In an ordinary sense, working capital denotes the amount of funds needed for meeting day-to-day operations of a concern.This is related to short-term assets and short-term sources of financing. Hence it deals with both, assets and liabilities—in the sense of managing working capital it is the excess of current assets over current liabilities. In this article we will discuss about the various aspects of working capital.</a:t>
            </a:r>
          </a:p>
        </p:txBody>
      </p:sp>
    </p:spTree>
    <p:extLst>
      <p:ext uri="{BB962C8B-B14F-4D97-AF65-F5344CB8AC3E}">
        <p14:creationId xmlns:p14="http://schemas.microsoft.com/office/powerpoint/2010/main" val="173346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6A632-22BE-3E45-8CBB-756F06941B7E}"/>
              </a:ext>
            </a:extLst>
          </p:cNvPr>
          <p:cNvSpPr>
            <a:spLocks noGrp="1"/>
          </p:cNvSpPr>
          <p:nvPr>
            <p:ph type="title"/>
          </p:nvPr>
        </p:nvSpPr>
        <p:spPr/>
        <p:txBody>
          <a:bodyPr/>
          <a:lstStyle/>
          <a:p>
            <a:r>
              <a:rPr lang="en-GB"/>
              <a:t>MEANING</a:t>
            </a:r>
            <a:endParaRPr lang="en-US"/>
          </a:p>
        </p:txBody>
      </p:sp>
      <p:sp>
        <p:nvSpPr>
          <p:cNvPr id="3" name="Content Placeholder 2">
            <a:extLst>
              <a:ext uri="{FF2B5EF4-FFF2-40B4-BE49-F238E27FC236}">
                <a16:creationId xmlns:a16="http://schemas.microsoft.com/office/drawing/2014/main" id="{1710BA76-4967-404D-844C-AFDB03A8EFF2}"/>
              </a:ext>
            </a:extLst>
          </p:cNvPr>
          <p:cNvSpPr>
            <a:spLocks noGrp="1"/>
          </p:cNvSpPr>
          <p:nvPr>
            <p:ph idx="1"/>
          </p:nvPr>
        </p:nvSpPr>
        <p:spPr>
          <a:xfrm>
            <a:off x="875201" y="2374387"/>
            <a:ext cx="8946541" cy="4195481"/>
          </a:xfrm>
        </p:spPr>
        <p:txBody>
          <a:bodyPr/>
          <a:lstStyle/>
          <a:p>
            <a:r>
              <a:rPr lang="en-IN" b="0" i="0">
                <a:effectLst/>
                <a:latin typeface="Georgia" panose="02040502050405020303" pitchFamily="18" charset="0"/>
              </a:rPr>
              <a:t>The funds invested in current assets are termed as working capital. It is the fund that is needed to run the day-to-day operations. It circulates in the business like the blood circulates in a living body. Generally, working capital refers to the current assets of a company that are changed from one form to another in the ordinary course of business, i.e. from cash to inventory, inventory to work in progress (WIP), WIP to finished goods, finished goods to receivables and from receivables to cash.</a:t>
            </a:r>
            <a:endParaRPr lang="en-US"/>
          </a:p>
        </p:txBody>
      </p:sp>
    </p:spTree>
    <p:extLst>
      <p:ext uri="{BB962C8B-B14F-4D97-AF65-F5344CB8AC3E}">
        <p14:creationId xmlns:p14="http://schemas.microsoft.com/office/powerpoint/2010/main" val="2106674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C94E5A-8860-2D4C-B0B3-239AD762B15B}"/>
              </a:ext>
            </a:extLst>
          </p:cNvPr>
          <p:cNvSpPr>
            <a:spLocks noGrp="1"/>
          </p:cNvSpPr>
          <p:nvPr>
            <p:ph type="title"/>
          </p:nvPr>
        </p:nvSpPr>
        <p:spPr/>
        <p:txBody>
          <a:bodyPr/>
          <a:lstStyle/>
          <a:p>
            <a:r>
              <a:rPr lang="en-GB"/>
              <a:t>DEFINITIONS:</a:t>
            </a:r>
            <a:endParaRPr lang="en-US"/>
          </a:p>
        </p:txBody>
      </p:sp>
      <p:sp>
        <p:nvSpPr>
          <p:cNvPr id="3" name="Content Placeholder 2">
            <a:extLst>
              <a:ext uri="{FF2B5EF4-FFF2-40B4-BE49-F238E27FC236}">
                <a16:creationId xmlns:a16="http://schemas.microsoft.com/office/drawing/2014/main" id="{638FBA36-7ED9-B34B-A8C6-398023B2ED98}"/>
              </a:ext>
            </a:extLst>
          </p:cNvPr>
          <p:cNvSpPr>
            <a:spLocks noGrp="1"/>
          </p:cNvSpPr>
          <p:nvPr>
            <p:ph idx="1"/>
          </p:nvPr>
        </p:nvSpPr>
        <p:spPr/>
        <p:txBody>
          <a:bodyPr/>
          <a:lstStyle/>
          <a:p>
            <a:r>
              <a:rPr lang="en-IN" b="0" i="0">
                <a:effectLst/>
                <a:latin typeface="SourceSansPro"/>
              </a:rPr>
              <a:t>Working capital, also known as net working capital (NWC), is the difference between a company’s </a:t>
            </a:r>
            <a:r>
              <a:rPr lang="en-IN" b="0" i="0" u="sng">
                <a:effectLst/>
                <a:latin typeface="SourceSansPro"/>
                <a:hlinkClick r:id="rId2">
                  <a:extLst>
                    <a:ext uri="{A12FA001-AC4F-418D-AE19-62706E023703}">
                      <ahyp:hlinkClr xmlns:ahyp="http://schemas.microsoft.com/office/drawing/2018/hyperlinkcolor" val="tx"/>
                    </a:ext>
                  </a:extLst>
                </a:hlinkClick>
              </a:rPr>
              <a:t>current assets</a:t>
            </a:r>
            <a:r>
              <a:rPr lang="en-IN" b="0" i="0">
                <a:effectLst/>
                <a:latin typeface="SourceSansPro"/>
              </a:rPr>
              <a:t>, such as cash, accounts receivable (customers’ unpaid bills) and inventories of raw materials and finished goods, and its </a:t>
            </a:r>
            <a:r>
              <a:rPr lang="en-IN" b="0" i="0" u="sng">
                <a:effectLst/>
                <a:latin typeface="SourceSansPro"/>
                <a:hlinkClick r:id="rId3">
                  <a:extLst>
                    <a:ext uri="{A12FA001-AC4F-418D-AE19-62706E023703}">
                      <ahyp:hlinkClr xmlns:ahyp="http://schemas.microsoft.com/office/drawing/2018/hyperlinkcolor" val="tx"/>
                    </a:ext>
                  </a:extLst>
                </a:hlinkClick>
              </a:rPr>
              <a:t>current liabilities</a:t>
            </a:r>
            <a:r>
              <a:rPr lang="en-IN" b="0" i="0">
                <a:effectLst/>
                <a:latin typeface="SourceSansPro"/>
              </a:rPr>
              <a:t>, such as accounts payable. Net operating working capital is a measure of a company's liquidity and refers to the difference between operating current assets and operating current liabilities.</a:t>
            </a:r>
            <a:endParaRPr lang="en-US"/>
          </a:p>
        </p:txBody>
      </p:sp>
    </p:spTree>
    <p:extLst>
      <p:ext uri="{BB962C8B-B14F-4D97-AF65-F5344CB8AC3E}">
        <p14:creationId xmlns:p14="http://schemas.microsoft.com/office/powerpoint/2010/main" val="1117969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7F0FA-01FB-1C47-807D-CD295CE3314D}"/>
              </a:ext>
            </a:extLst>
          </p:cNvPr>
          <p:cNvSpPr>
            <a:spLocks noGrp="1"/>
          </p:cNvSpPr>
          <p:nvPr>
            <p:ph type="title"/>
          </p:nvPr>
        </p:nvSpPr>
        <p:spPr/>
        <p:txBody>
          <a:bodyPr/>
          <a:lstStyle/>
          <a:p>
            <a:r>
              <a:rPr lang="en-GB"/>
              <a:t>Main concept of Working Capital</a:t>
            </a:r>
            <a:endParaRPr lang="en-US"/>
          </a:p>
        </p:txBody>
      </p:sp>
      <p:sp>
        <p:nvSpPr>
          <p:cNvPr id="3" name="Content Placeholder 2">
            <a:extLst>
              <a:ext uri="{FF2B5EF4-FFF2-40B4-BE49-F238E27FC236}">
                <a16:creationId xmlns:a16="http://schemas.microsoft.com/office/drawing/2014/main" id="{8D88DB7F-E0B5-7E4A-895F-23C23EA00BA5}"/>
              </a:ext>
            </a:extLst>
          </p:cNvPr>
          <p:cNvSpPr>
            <a:spLocks noGrp="1"/>
          </p:cNvSpPr>
          <p:nvPr>
            <p:ph idx="1"/>
          </p:nvPr>
        </p:nvSpPr>
        <p:spPr/>
        <p:txBody>
          <a:bodyPr/>
          <a:lstStyle/>
          <a:p>
            <a:pPr fontAlgn="base"/>
            <a:r>
              <a:rPr lang="en-IN" b="1">
                <a:effectLst/>
                <a:latin typeface="Georgia" panose="02040502050405020303" pitchFamily="18" charset="0"/>
              </a:rPr>
              <a:t>There are two concepts in respect of working capital:</a:t>
            </a:r>
            <a:endParaRPr lang="en-IN" b="0">
              <a:effectLst/>
              <a:latin typeface="Georgia" panose="02040502050405020303" pitchFamily="18" charset="0"/>
            </a:endParaRPr>
          </a:p>
          <a:p>
            <a:pPr fontAlgn="base"/>
            <a:r>
              <a:rPr lang="en-IN" b="0">
                <a:effectLst/>
                <a:latin typeface="Georgia" panose="02040502050405020303" pitchFamily="18" charset="0"/>
              </a:rPr>
              <a:t>(i) Gross working capital and</a:t>
            </a:r>
          </a:p>
          <a:p>
            <a:pPr fontAlgn="base"/>
            <a:r>
              <a:rPr lang="en-IN" b="0">
                <a:effectLst/>
                <a:latin typeface="Georgia" panose="02040502050405020303" pitchFamily="18" charset="0"/>
              </a:rPr>
              <a:t>(ii) Net</a:t>
            </a:r>
            <a:r>
              <a:rPr lang="en-GB" b="0">
                <a:effectLst/>
                <a:latin typeface="Georgia" panose="02040502050405020303" pitchFamily="18" charset="0"/>
              </a:rPr>
              <a:t> </a:t>
            </a:r>
            <a:r>
              <a:rPr lang="en-IN" b="0">
                <a:effectLst/>
                <a:latin typeface="Georgia" panose="02040502050405020303" pitchFamily="18" charset="0"/>
              </a:rPr>
              <a:t>working capital.</a:t>
            </a:r>
          </a:p>
          <a:p>
            <a:endParaRPr lang="en-US"/>
          </a:p>
        </p:txBody>
      </p:sp>
    </p:spTree>
    <p:extLst>
      <p:ext uri="{BB962C8B-B14F-4D97-AF65-F5344CB8AC3E}">
        <p14:creationId xmlns:p14="http://schemas.microsoft.com/office/powerpoint/2010/main" val="530001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59B07-00AB-184B-AC2F-521F01863DE9}"/>
              </a:ext>
            </a:extLst>
          </p:cNvPr>
          <p:cNvSpPr>
            <a:spLocks noGrp="1"/>
          </p:cNvSpPr>
          <p:nvPr>
            <p:ph type="title"/>
          </p:nvPr>
        </p:nvSpPr>
        <p:spPr/>
        <p:txBody>
          <a:bodyPr/>
          <a:lstStyle/>
          <a:p>
            <a:r>
              <a:rPr lang="en-IN" b="1" i="0">
                <a:solidFill>
                  <a:schemeClr val="tx1"/>
                </a:solidFill>
                <a:effectLst/>
                <a:latin typeface="Georgia" panose="02040502050405020303" pitchFamily="18" charset="0"/>
              </a:rPr>
              <a:t>Gross Working Capital:</a:t>
            </a:r>
            <a:endParaRPr lang="en-US">
              <a:solidFill>
                <a:schemeClr val="tx1"/>
              </a:solidFill>
            </a:endParaRPr>
          </a:p>
        </p:txBody>
      </p:sp>
      <p:sp>
        <p:nvSpPr>
          <p:cNvPr id="3" name="Content Placeholder 2">
            <a:extLst>
              <a:ext uri="{FF2B5EF4-FFF2-40B4-BE49-F238E27FC236}">
                <a16:creationId xmlns:a16="http://schemas.microsoft.com/office/drawing/2014/main" id="{017DF0A2-856A-684E-945A-3557BA18F3D8}"/>
              </a:ext>
            </a:extLst>
          </p:cNvPr>
          <p:cNvSpPr>
            <a:spLocks noGrp="1"/>
          </p:cNvSpPr>
          <p:nvPr>
            <p:ph idx="1"/>
          </p:nvPr>
        </p:nvSpPr>
        <p:spPr>
          <a:xfrm>
            <a:off x="928687" y="1853248"/>
            <a:ext cx="8536782" cy="4195481"/>
          </a:xfrm>
        </p:spPr>
        <p:txBody>
          <a:bodyPr/>
          <a:lstStyle/>
          <a:p>
            <a:pPr fontAlgn="base"/>
            <a:r>
              <a:rPr lang="en-IN" b="0">
                <a:effectLst/>
                <a:latin typeface="Georgia" panose="02040502050405020303" pitchFamily="18" charset="0"/>
              </a:rPr>
              <a:t>The sum total of all current assets of a business concern is termed as gross working capital. So,</a:t>
            </a:r>
            <a:endParaRPr lang="en-GB" b="0">
              <a:effectLst/>
              <a:latin typeface="Georgia" panose="02040502050405020303" pitchFamily="18" charset="0"/>
            </a:endParaRPr>
          </a:p>
          <a:p>
            <a:pPr fontAlgn="base"/>
            <a:endParaRPr lang="en-GB">
              <a:latin typeface="Georgia" panose="02040502050405020303" pitchFamily="18" charset="0"/>
            </a:endParaRPr>
          </a:p>
          <a:p>
            <a:pPr marL="0" indent="0" fontAlgn="base">
              <a:buNone/>
            </a:pPr>
            <a:endParaRPr lang="en-IN" b="0">
              <a:effectLst/>
              <a:latin typeface="Georgia" panose="02040502050405020303" pitchFamily="18" charset="0"/>
            </a:endParaRPr>
          </a:p>
          <a:p>
            <a:pPr marL="0" indent="0" fontAlgn="base">
              <a:buNone/>
            </a:pPr>
            <a:r>
              <a:rPr lang="en-GB" b="0">
                <a:effectLst/>
                <a:latin typeface="Georgia" panose="02040502050405020303" pitchFamily="18" charset="0"/>
              </a:rPr>
              <a:t> </a:t>
            </a:r>
            <a:r>
              <a:rPr lang="en-IN" b="0">
                <a:effectLst/>
                <a:latin typeface="Georgia" panose="02040502050405020303" pitchFamily="18" charset="0"/>
              </a:rPr>
              <a:t>Gross working capital = Stock + Debtors + Receivables + Cash.</a:t>
            </a:r>
          </a:p>
          <a:p>
            <a:pPr marL="0" indent="0">
              <a:buNone/>
            </a:pPr>
            <a:endParaRPr lang="en-US"/>
          </a:p>
        </p:txBody>
      </p:sp>
    </p:spTree>
    <p:extLst>
      <p:ext uri="{BB962C8B-B14F-4D97-AF65-F5344CB8AC3E}">
        <p14:creationId xmlns:p14="http://schemas.microsoft.com/office/powerpoint/2010/main" val="159026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925711-FA5D-3E47-8E88-21C035C25BBF}"/>
              </a:ext>
            </a:extLst>
          </p:cNvPr>
          <p:cNvSpPr>
            <a:spLocks noGrp="1"/>
          </p:cNvSpPr>
          <p:nvPr>
            <p:ph type="title"/>
          </p:nvPr>
        </p:nvSpPr>
        <p:spPr/>
        <p:txBody>
          <a:bodyPr/>
          <a:lstStyle/>
          <a:p>
            <a:r>
              <a:rPr lang="en-GB"/>
              <a:t>NET WORKING CAPITAL</a:t>
            </a:r>
            <a:endParaRPr lang="en-US"/>
          </a:p>
        </p:txBody>
      </p:sp>
      <p:sp>
        <p:nvSpPr>
          <p:cNvPr id="3" name="Content Placeholder 2">
            <a:extLst>
              <a:ext uri="{FF2B5EF4-FFF2-40B4-BE49-F238E27FC236}">
                <a16:creationId xmlns:a16="http://schemas.microsoft.com/office/drawing/2014/main" id="{CEBF6D09-595D-6E49-A47A-ED5AC32B42F8}"/>
              </a:ext>
            </a:extLst>
          </p:cNvPr>
          <p:cNvSpPr>
            <a:spLocks noGrp="1"/>
          </p:cNvSpPr>
          <p:nvPr>
            <p:ph idx="1"/>
          </p:nvPr>
        </p:nvSpPr>
        <p:spPr>
          <a:xfrm>
            <a:off x="1104293" y="2052918"/>
            <a:ext cx="8946541" cy="4195481"/>
          </a:xfrm>
        </p:spPr>
        <p:txBody>
          <a:bodyPr/>
          <a:lstStyle/>
          <a:p>
            <a:r>
              <a:rPr lang="en-IN" b="0" i="0">
                <a:effectLst/>
                <a:latin typeface="Georgia" panose="02040502050405020303" pitchFamily="18" charset="0"/>
              </a:rPr>
              <a:t>The difference between current assets and current liabilities of a business con­cern is termed as the Net working capital.</a:t>
            </a:r>
            <a:endParaRPr lang="en-GB" b="0" i="0">
              <a:effectLst/>
              <a:latin typeface="Georgia" panose="02040502050405020303" pitchFamily="18" charset="0"/>
            </a:endParaRPr>
          </a:p>
          <a:p>
            <a:endParaRPr lang="en-GB">
              <a:latin typeface="Georgia" panose="02040502050405020303" pitchFamily="18" charset="0"/>
            </a:endParaRPr>
          </a:p>
          <a:p>
            <a:pPr marL="0" indent="0" fontAlgn="base">
              <a:buNone/>
            </a:pPr>
            <a:r>
              <a:rPr lang="en-IN" b="0">
                <a:effectLst/>
                <a:latin typeface="Georgia" panose="02040502050405020303" pitchFamily="18" charset="0"/>
              </a:rPr>
              <a:t>Hence,</a:t>
            </a:r>
            <a:endParaRPr lang="en-GB" b="0">
              <a:effectLst/>
              <a:latin typeface="Georgia" panose="02040502050405020303" pitchFamily="18" charset="0"/>
            </a:endParaRPr>
          </a:p>
          <a:p>
            <a:pPr marL="0" indent="0" fontAlgn="base">
              <a:buNone/>
            </a:pPr>
            <a:r>
              <a:rPr lang="en-IN" b="0">
                <a:effectLst/>
                <a:latin typeface="Georgia" panose="02040502050405020303" pitchFamily="18" charset="0"/>
              </a:rPr>
              <a:t>Net Working Capital = Stock + Debtors + Receivables + Cash – Creditors – Payables.</a:t>
            </a:r>
          </a:p>
          <a:p>
            <a:endParaRPr lang="en-US"/>
          </a:p>
        </p:txBody>
      </p:sp>
    </p:spTree>
    <p:extLst>
      <p:ext uri="{BB962C8B-B14F-4D97-AF65-F5344CB8AC3E}">
        <p14:creationId xmlns:p14="http://schemas.microsoft.com/office/powerpoint/2010/main" val="1330300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EE12F-4F03-114A-8AB9-DD294F44078D}"/>
              </a:ext>
            </a:extLst>
          </p:cNvPr>
          <p:cNvSpPr>
            <a:spLocks noGrp="1"/>
          </p:cNvSpPr>
          <p:nvPr>
            <p:ph type="title"/>
          </p:nvPr>
        </p:nvSpPr>
        <p:spPr/>
        <p:txBody>
          <a:bodyPr/>
          <a:lstStyle/>
          <a:p>
            <a:r>
              <a:rPr lang="en-GB"/>
              <a:t>NATURE OF WORKING CAPITAL</a:t>
            </a:r>
            <a:endParaRPr lang="en-US"/>
          </a:p>
        </p:txBody>
      </p:sp>
      <p:sp>
        <p:nvSpPr>
          <p:cNvPr id="3" name="Content Placeholder 2">
            <a:extLst>
              <a:ext uri="{FF2B5EF4-FFF2-40B4-BE49-F238E27FC236}">
                <a16:creationId xmlns:a16="http://schemas.microsoft.com/office/drawing/2014/main" id="{D83537E7-034A-D343-8D3D-56D331C17123}"/>
              </a:ext>
            </a:extLst>
          </p:cNvPr>
          <p:cNvSpPr>
            <a:spLocks noGrp="1"/>
          </p:cNvSpPr>
          <p:nvPr>
            <p:ph idx="1"/>
          </p:nvPr>
        </p:nvSpPr>
        <p:spPr/>
        <p:txBody>
          <a:bodyPr/>
          <a:lstStyle/>
          <a:p>
            <a:pPr fontAlgn="base"/>
            <a:r>
              <a:rPr lang="en-IN" b="1">
                <a:effectLst/>
                <a:latin typeface="Georgia" panose="02040502050405020303" pitchFamily="18" charset="0"/>
              </a:rPr>
              <a:t>The nature of working capital is as discussed below:</a:t>
            </a:r>
            <a:endParaRPr lang="en-IN" b="0">
              <a:effectLst/>
              <a:latin typeface="Georgia" panose="02040502050405020303" pitchFamily="18" charset="0"/>
            </a:endParaRPr>
          </a:p>
          <a:p>
            <a:pPr fontAlgn="base"/>
            <a:r>
              <a:rPr lang="en-GB" b="0">
                <a:effectLst/>
                <a:latin typeface="Georgia" panose="02040502050405020303" pitchFamily="18" charset="0"/>
              </a:rPr>
              <a:t>  </a:t>
            </a:r>
            <a:r>
              <a:rPr lang="en-IN" b="0">
                <a:effectLst/>
                <a:latin typeface="Georgia" panose="02040502050405020303" pitchFamily="18" charset="0"/>
              </a:rPr>
              <a:t>i. It is used for purchase of raw materials, payment of wages and expenses.</a:t>
            </a:r>
          </a:p>
          <a:p>
            <a:pPr fontAlgn="base"/>
            <a:r>
              <a:rPr lang="en-IN" b="0">
                <a:effectLst/>
                <a:latin typeface="Georgia" panose="02040502050405020303" pitchFamily="18" charset="0"/>
              </a:rPr>
              <a:t>ii. It changes form constantly to keep the wheels of business moving.</a:t>
            </a:r>
          </a:p>
          <a:p>
            <a:pPr fontAlgn="base"/>
            <a:r>
              <a:rPr lang="en-IN" b="0">
                <a:effectLst/>
                <a:latin typeface="Georgia" panose="02040502050405020303" pitchFamily="18" charset="0"/>
              </a:rPr>
              <a:t>iii. Working capital enhances liquidity, solvency, creditworthiness and reputation of the enterprise.</a:t>
            </a:r>
          </a:p>
          <a:p>
            <a:pPr fontAlgn="base"/>
            <a:r>
              <a:rPr lang="en-IN" b="0">
                <a:effectLst/>
                <a:latin typeface="Georgia" panose="02040502050405020303" pitchFamily="18" charset="0"/>
              </a:rPr>
              <a:t>iv. It generates the elements of cost namely: Materials, wages and expenses.</a:t>
            </a:r>
          </a:p>
          <a:p>
            <a:pPr fontAlgn="base"/>
            <a:r>
              <a:rPr lang="en-IN" b="0">
                <a:effectLst/>
                <a:latin typeface="Georgia" panose="02040502050405020303" pitchFamily="18" charset="0"/>
              </a:rPr>
              <a:t>v. It enables the enterprise to avail the cash discount facilities offered by its suppliers.</a:t>
            </a:r>
          </a:p>
          <a:p>
            <a:endParaRPr lang="en-US"/>
          </a:p>
        </p:txBody>
      </p:sp>
    </p:spTree>
    <p:extLst>
      <p:ext uri="{BB962C8B-B14F-4D97-AF65-F5344CB8AC3E}">
        <p14:creationId xmlns:p14="http://schemas.microsoft.com/office/powerpoint/2010/main" val="25846216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780BB-CDE0-824F-BEBA-F4376F9A5BDA}"/>
              </a:ext>
            </a:extLst>
          </p:cNvPr>
          <p:cNvSpPr>
            <a:spLocks noGrp="1"/>
          </p:cNvSpPr>
          <p:nvPr>
            <p:ph type="title"/>
          </p:nvPr>
        </p:nvSpPr>
        <p:spPr/>
        <p:txBody>
          <a:bodyPr/>
          <a:lstStyle/>
          <a:p>
            <a:r>
              <a:rPr lang="en-GB"/>
              <a:t>NEEDS OF WORKING CAPITAL</a:t>
            </a:r>
            <a:endParaRPr lang="en-US"/>
          </a:p>
        </p:txBody>
      </p:sp>
      <p:sp>
        <p:nvSpPr>
          <p:cNvPr id="3" name="Content Placeholder 2">
            <a:extLst>
              <a:ext uri="{FF2B5EF4-FFF2-40B4-BE49-F238E27FC236}">
                <a16:creationId xmlns:a16="http://schemas.microsoft.com/office/drawing/2014/main" id="{3038621E-1B65-B84F-90D0-56E661AD0FFF}"/>
              </a:ext>
            </a:extLst>
          </p:cNvPr>
          <p:cNvSpPr>
            <a:spLocks noGrp="1"/>
          </p:cNvSpPr>
          <p:nvPr>
            <p:ph idx="1"/>
          </p:nvPr>
        </p:nvSpPr>
        <p:spPr>
          <a:xfrm>
            <a:off x="428626" y="1607344"/>
            <a:ext cx="12510492" cy="5250656"/>
          </a:xfrm>
        </p:spPr>
        <p:txBody>
          <a:bodyPr/>
          <a:lstStyle/>
          <a:p>
            <a:r>
              <a:rPr lang="en-IN" b="0" i="0">
                <a:effectLst/>
                <a:latin typeface="Georgia" panose="02040502050405020303" pitchFamily="18" charset="0"/>
              </a:rPr>
              <a:t>Working capital plays a vital role in business. This capital remains blocked in raw materials, work in progress, finished products and with customers.</a:t>
            </a:r>
            <a:endParaRPr lang="en-GB" b="0" i="0">
              <a:effectLst/>
              <a:latin typeface="Georgia" panose="02040502050405020303" pitchFamily="18" charset="0"/>
            </a:endParaRPr>
          </a:p>
          <a:p>
            <a:pPr marL="0" indent="0">
              <a:buNone/>
            </a:pPr>
            <a:endParaRPr lang="en-GB" b="0" i="0">
              <a:effectLst/>
              <a:latin typeface="Georgia" panose="02040502050405020303" pitchFamily="18" charset="0"/>
            </a:endParaRPr>
          </a:p>
          <a:p>
            <a:pPr fontAlgn="base"/>
            <a:r>
              <a:rPr lang="en-IN" b="1">
                <a:effectLst/>
                <a:latin typeface="Georgia" panose="02040502050405020303" pitchFamily="18" charset="0"/>
              </a:rPr>
              <a:t>The needs for working capital are as given below:</a:t>
            </a:r>
            <a:endParaRPr lang="en-IN" b="0">
              <a:effectLst/>
              <a:latin typeface="Georgia" panose="02040502050405020303" pitchFamily="18" charset="0"/>
            </a:endParaRPr>
          </a:p>
          <a:p>
            <a:pPr fontAlgn="base"/>
            <a:r>
              <a:rPr lang="en-IN" b="0">
                <a:effectLst/>
                <a:latin typeface="Georgia" panose="02040502050405020303" pitchFamily="18" charset="0"/>
              </a:rPr>
              <a:t>i. Adequate working capital is needed to maintain a regular supply of raw materials, which in turn facilitates smoother running of production process.</a:t>
            </a:r>
          </a:p>
          <a:p>
            <a:pPr fontAlgn="base"/>
            <a:r>
              <a:rPr lang="en-IN" b="0">
                <a:effectLst/>
                <a:latin typeface="Georgia" panose="02040502050405020303" pitchFamily="18" charset="0"/>
              </a:rPr>
              <a:t>ii. Working capital ensures the regular and timely payment of wages and salaries, thereby improving the morale and efficiency of employees.</a:t>
            </a:r>
          </a:p>
          <a:p>
            <a:pPr fontAlgn="base"/>
            <a:r>
              <a:rPr lang="en-IN" b="0">
                <a:effectLst/>
                <a:latin typeface="Georgia" panose="02040502050405020303" pitchFamily="18" charset="0"/>
              </a:rPr>
              <a:t>iii. Working capital is needed for the efficient use of fixed assets.</a:t>
            </a:r>
          </a:p>
          <a:p>
            <a:pPr fontAlgn="base"/>
            <a:r>
              <a:rPr lang="en-IN" b="0">
                <a:effectLst/>
                <a:latin typeface="Georgia" panose="02040502050405020303" pitchFamily="18" charset="0"/>
              </a:rPr>
              <a:t>iv. In order to enhance goodwill a healthy level of working capital is needed. It is necessary to build a good reputation and to make payments to creditors in time.</a:t>
            </a:r>
          </a:p>
          <a:p>
            <a:pPr fontAlgn="base"/>
            <a:r>
              <a:rPr lang="en-IN" b="0">
                <a:effectLst/>
                <a:latin typeface="Georgia" panose="02040502050405020303" pitchFamily="18" charset="0"/>
              </a:rPr>
              <a:t>v. Working capital helps avoid the possibility of under-capitalization</a:t>
            </a:r>
          </a:p>
          <a:p>
            <a:pPr marL="0" indent="0">
              <a:buNone/>
            </a:pPr>
            <a:endParaRPr lang="en-US"/>
          </a:p>
        </p:txBody>
      </p:sp>
    </p:spTree>
    <p:extLst>
      <p:ext uri="{BB962C8B-B14F-4D97-AF65-F5344CB8AC3E}">
        <p14:creationId xmlns:p14="http://schemas.microsoft.com/office/powerpoint/2010/main" val="17566453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0</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Ion</vt:lpstr>
      <vt:lpstr>TOPIC : WORKING CAPITAL MANAGEMENT</vt:lpstr>
      <vt:lpstr>INTRODUCTION</vt:lpstr>
      <vt:lpstr>MEANING</vt:lpstr>
      <vt:lpstr>DEFINITIONS:</vt:lpstr>
      <vt:lpstr>Main concept of Working Capital</vt:lpstr>
      <vt:lpstr>Gross Working Capital:</vt:lpstr>
      <vt:lpstr>NET WORKING CAPITAL</vt:lpstr>
      <vt:lpstr>NATURE OF WORKING CAPITAL</vt:lpstr>
      <vt:lpstr>NEEDS OF WORKING CAPITAL</vt:lpstr>
      <vt:lpstr>COMPONENTS OF WORKING CAPITAL:</vt:lpstr>
      <vt:lpstr>COMPONENTS OF WORKING CAPITAL</vt:lpstr>
      <vt:lpstr>CLASSIFICATION OF WORKING CAPITAL</vt:lpstr>
      <vt:lpstr>PowerPoint Presentation</vt:lpstr>
      <vt:lpstr>THANKYOU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 WORKING CAPITAL MANAGEMENT</dc:title>
  <dc:creator>Unknown User</dc:creator>
  <cp:lastModifiedBy>Unknown User</cp:lastModifiedBy>
  <cp:revision>5</cp:revision>
  <dcterms:created xsi:type="dcterms:W3CDTF">2020-03-31T13:28:53Z</dcterms:created>
  <dcterms:modified xsi:type="dcterms:W3CDTF">2020-04-17T16:50:39Z</dcterms:modified>
</cp:coreProperties>
</file>