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76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107A-A4B5-49E7-A6D3-A894C247383D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3B28-905D-4A34-B222-4E66EB211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107A-A4B5-49E7-A6D3-A894C247383D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3B28-905D-4A34-B222-4E66EB211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107A-A4B5-49E7-A6D3-A894C247383D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3B28-905D-4A34-B222-4E66EB211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107A-A4B5-49E7-A6D3-A894C247383D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3B28-905D-4A34-B222-4E66EB211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107A-A4B5-49E7-A6D3-A894C247383D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3B28-905D-4A34-B222-4E66EB211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107A-A4B5-49E7-A6D3-A894C247383D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3B28-905D-4A34-B222-4E66EB211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107A-A4B5-49E7-A6D3-A894C247383D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3B28-905D-4A34-B222-4E66EB211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107A-A4B5-49E7-A6D3-A894C247383D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3B28-905D-4A34-B222-4E66EB211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107A-A4B5-49E7-A6D3-A894C247383D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3B28-905D-4A34-B222-4E66EB211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107A-A4B5-49E7-A6D3-A894C247383D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3B28-905D-4A34-B222-4E66EB211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107A-A4B5-49E7-A6D3-A894C247383D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783B28-905D-4A34-B222-4E66EB2111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19107A-A4B5-49E7-A6D3-A894C247383D}" type="datetimeFigureOut">
              <a:rPr lang="en-US" smtClean="0"/>
              <a:pPr/>
              <a:t>03-Apr-20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783B28-905D-4A34-B222-4E66EB2111D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TRADE / BUSINESS CYCLES</a:t>
            </a:r>
            <a:endParaRPr lang="en-US" sz="5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Class </a:t>
            </a:r>
            <a:r>
              <a:rPr lang="en-US" sz="3200" b="1" dirty="0" smtClean="0">
                <a:solidFill>
                  <a:srgbClr val="C00000"/>
                </a:solidFill>
              </a:rPr>
              <a:t>   </a:t>
            </a:r>
            <a:r>
              <a:rPr lang="en-US" sz="3200" b="1" dirty="0" smtClean="0">
                <a:solidFill>
                  <a:srgbClr val="C00000"/>
                </a:solidFill>
              </a:rPr>
              <a:t>:  B.COM-I (2</a:t>
            </a:r>
            <a:r>
              <a:rPr lang="en-US" sz="3200" b="1" baseline="30000" dirty="0" smtClean="0">
                <a:solidFill>
                  <a:srgbClr val="C00000"/>
                </a:solidFill>
              </a:rPr>
              <a:t>nd</a:t>
            </a:r>
            <a:r>
              <a:rPr lang="en-US" sz="3200" b="1" dirty="0" smtClean="0">
                <a:solidFill>
                  <a:srgbClr val="C00000"/>
                </a:solidFill>
              </a:rPr>
              <a:t> Sem.)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Subject</a:t>
            </a:r>
            <a:r>
              <a:rPr lang="en-US" sz="3200" b="1" dirty="0" smtClean="0">
                <a:solidFill>
                  <a:srgbClr val="C00000"/>
                </a:solidFill>
              </a:rPr>
              <a:t>:  Macro Economics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Topic</a:t>
            </a:r>
            <a:r>
              <a:rPr lang="en-US" sz="3200" b="1" dirty="0" smtClean="0">
                <a:solidFill>
                  <a:srgbClr val="C00000"/>
                </a:solidFill>
              </a:rPr>
              <a:t>    :  Business Cycles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</a:rPr>
              <a:t>College</a:t>
            </a:r>
            <a:r>
              <a:rPr lang="en-US" sz="3200" b="1" dirty="0" smtClean="0">
                <a:solidFill>
                  <a:srgbClr val="C00000"/>
                </a:solidFill>
              </a:rPr>
              <a:t>: I.B. (PG) College, </a:t>
            </a:r>
            <a:r>
              <a:rPr lang="en-US" sz="3200" b="1" dirty="0" err="1" smtClean="0">
                <a:solidFill>
                  <a:srgbClr val="C00000"/>
                </a:solidFill>
              </a:rPr>
              <a:t>Panipat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   </a:t>
            </a:r>
            <a:r>
              <a:rPr lang="en-US" sz="3200" b="1" dirty="0" smtClean="0">
                <a:solidFill>
                  <a:srgbClr val="C00000"/>
                </a:solidFill>
              </a:rPr>
              <a:t>             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Affiliated to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</a:rPr>
              <a:t>Kurukshetra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 University,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                   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</a:rPr>
              <a:t>Kurukshetra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  <a:endParaRPr lang="en-US" sz="28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By : </a:t>
            </a:r>
            <a:r>
              <a:rPr lang="en-US" sz="3200" b="1" dirty="0" err="1" smtClean="0">
                <a:solidFill>
                  <a:srgbClr val="C00000"/>
                </a:solidFill>
              </a:rPr>
              <a:t>Sukhjinder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S</a:t>
            </a:r>
            <a:r>
              <a:rPr lang="en-US" sz="3200" b="1" dirty="0" smtClean="0">
                <a:solidFill>
                  <a:srgbClr val="C00000"/>
                </a:solidFill>
              </a:rPr>
              <a:t>ingh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On substituting equations (</a:t>
            </a:r>
            <a:r>
              <a:rPr lang="en-US" i="1" dirty="0" smtClean="0"/>
              <a:t>ii), (iv) and (v) in equation 1 we get,</a:t>
            </a:r>
          </a:p>
          <a:p>
            <a:pPr algn="ctr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Yt</a:t>
            </a:r>
            <a:r>
              <a:rPr lang="en-US" dirty="0" smtClean="0">
                <a:solidFill>
                  <a:srgbClr val="C00000"/>
                </a:solidFill>
              </a:rPr>
              <a:t> = 1 + </a:t>
            </a:r>
            <a:r>
              <a:rPr lang="el-GR" dirty="0" smtClean="0">
                <a:solidFill>
                  <a:srgbClr val="C00000"/>
                </a:solidFill>
              </a:rPr>
              <a:t>α </a:t>
            </a:r>
            <a:r>
              <a:rPr lang="en-US" dirty="0" smtClean="0">
                <a:solidFill>
                  <a:srgbClr val="C00000"/>
                </a:solidFill>
              </a:rPr>
              <a:t>Yt–1 + </a:t>
            </a:r>
            <a:r>
              <a:rPr lang="el-GR" dirty="0" smtClean="0">
                <a:solidFill>
                  <a:srgbClr val="C00000"/>
                </a:solidFill>
              </a:rPr>
              <a:t>β α </a:t>
            </a:r>
            <a:r>
              <a:rPr lang="en-US" dirty="0" smtClean="0">
                <a:solidFill>
                  <a:srgbClr val="C00000"/>
                </a:solidFill>
              </a:rPr>
              <a:t>Yt–1 – </a:t>
            </a:r>
            <a:r>
              <a:rPr lang="el-GR" dirty="0" smtClean="0">
                <a:solidFill>
                  <a:srgbClr val="C00000"/>
                </a:solidFill>
              </a:rPr>
              <a:t>β α </a:t>
            </a:r>
            <a:r>
              <a:rPr lang="en-US" dirty="0" smtClean="0">
                <a:solidFill>
                  <a:srgbClr val="C00000"/>
                </a:solidFill>
              </a:rPr>
              <a:t>Yt–2 ...(vi)</a:t>
            </a:r>
          </a:p>
          <a:p>
            <a:pPr algn="ctr">
              <a:buNone/>
            </a:pPr>
            <a:r>
              <a:rPr lang="el-GR" dirty="0" smtClean="0">
                <a:solidFill>
                  <a:srgbClr val="C00000"/>
                </a:solidFill>
              </a:rPr>
              <a:t>= 1 + α (</a:t>
            </a:r>
            <a:r>
              <a:rPr lang="en-US" dirty="0" smtClean="0">
                <a:solidFill>
                  <a:srgbClr val="C00000"/>
                </a:solidFill>
              </a:rPr>
              <a:t>Yt–1 + </a:t>
            </a:r>
            <a:r>
              <a:rPr lang="el-GR" dirty="0" smtClean="0">
                <a:solidFill>
                  <a:srgbClr val="C00000"/>
                </a:solidFill>
              </a:rPr>
              <a:t>β α </a:t>
            </a:r>
            <a:r>
              <a:rPr lang="en-US" dirty="0" smtClean="0">
                <a:solidFill>
                  <a:srgbClr val="C00000"/>
                </a:solidFill>
              </a:rPr>
              <a:t>Yt–1) – </a:t>
            </a:r>
            <a:r>
              <a:rPr lang="el-GR" dirty="0" smtClean="0">
                <a:solidFill>
                  <a:srgbClr val="C00000"/>
                </a:solidFill>
              </a:rPr>
              <a:t>β α </a:t>
            </a:r>
            <a:r>
              <a:rPr lang="en-US" dirty="0" smtClean="0">
                <a:solidFill>
                  <a:srgbClr val="C00000"/>
                </a:solidFill>
              </a:rPr>
              <a:t>Yt–2</a:t>
            </a:r>
          </a:p>
          <a:p>
            <a:pPr algn="ctr">
              <a:buNone/>
            </a:pPr>
            <a:r>
              <a:rPr lang="el-GR" dirty="0" smtClean="0">
                <a:solidFill>
                  <a:srgbClr val="C00000"/>
                </a:solidFill>
              </a:rPr>
              <a:t>= 1 + α (1 + β) </a:t>
            </a:r>
            <a:r>
              <a:rPr lang="en-US" dirty="0" smtClean="0">
                <a:solidFill>
                  <a:srgbClr val="C00000"/>
                </a:solidFill>
              </a:rPr>
              <a:t>Yt–1 – </a:t>
            </a:r>
            <a:r>
              <a:rPr lang="el-GR" dirty="0" smtClean="0">
                <a:solidFill>
                  <a:srgbClr val="C00000"/>
                </a:solidFill>
              </a:rPr>
              <a:t>β α </a:t>
            </a:r>
            <a:r>
              <a:rPr lang="en-US" dirty="0" smtClean="0">
                <a:solidFill>
                  <a:srgbClr val="C00000"/>
                </a:solidFill>
              </a:rPr>
              <a:t>Yt–2 ...(vii)</a:t>
            </a:r>
          </a:p>
          <a:p>
            <a:pPr algn="ctr"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dirty="0" smtClean="0"/>
              <a:t>According to </a:t>
            </a:r>
            <a:r>
              <a:rPr lang="en-US" b="1" dirty="0" smtClean="0">
                <a:solidFill>
                  <a:srgbClr val="00B050"/>
                </a:solidFill>
              </a:rPr>
              <a:t>Samuelson, "If national income of two periods is known to us then by taking weighted</a:t>
            </a:r>
          </a:p>
          <a:p>
            <a:pPr algn="ctr">
              <a:buNone/>
            </a:pPr>
            <a:r>
              <a:rPr lang="en-US" dirty="0" smtClean="0"/>
              <a:t>sum, national income of the next period can easily be calculated.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Mutual Activity Model of Samuelson</a:t>
            </a:r>
            <a:endParaRPr lang="en-US" sz="4000" dirty="0"/>
          </a:p>
        </p:txBody>
      </p:sp>
      <p:pic>
        <p:nvPicPr>
          <p:cNvPr id="5" name="Content Placeholder 4" descr="unnamed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2362200"/>
            <a:ext cx="7239000" cy="37338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unnamed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1143000"/>
            <a:ext cx="7315200" cy="4953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en-US" b="1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1. </a:t>
            </a:r>
            <a:r>
              <a:rPr lang="en-US" sz="2200" dirty="0" smtClean="0"/>
              <a:t>Those various cycles that Samuelson has described, he is </a:t>
            </a:r>
            <a:r>
              <a:rPr lang="en-US" sz="2200" dirty="0" smtClean="0">
                <a:solidFill>
                  <a:srgbClr val="FF0000"/>
                </a:solidFill>
              </a:rPr>
              <a:t>silent about their duration</a:t>
            </a:r>
            <a:r>
              <a:rPr lang="en-US" sz="2200" dirty="0" smtClean="0"/>
              <a:t>.</a:t>
            </a:r>
          </a:p>
          <a:p>
            <a:pPr algn="just">
              <a:buNone/>
            </a:pP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2. Presented analysis assumes that tendency of marginal consumption</a:t>
            </a:r>
            <a:r>
              <a:rPr lang="en-US" sz="2200" dirty="0" smtClean="0">
                <a:solidFill>
                  <a:srgbClr val="FF0000"/>
                </a:solidFill>
              </a:rPr>
              <a:t>(α) </a:t>
            </a:r>
            <a:r>
              <a:rPr lang="en-US" sz="2200" dirty="0" smtClean="0"/>
              <a:t>and accelerator </a:t>
            </a:r>
            <a:r>
              <a:rPr lang="en-US" sz="2200" dirty="0" smtClean="0">
                <a:solidFill>
                  <a:srgbClr val="FF0000"/>
                </a:solidFill>
              </a:rPr>
              <a:t>(β) is constant</a:t>
            </a:r>
            <a:r>
              <a:rPr lang="en-US" sz="2200" dirty="0" smtClean="0"/>
              <a:t>, </a:t>
            </a:r>
            <a:r>
              <a:rPr lang="en-US" sz="2200" dirty="0" smtClean="0">
                <a:solidFill>
                  <a:srgbClr val="FF0000"/>
                </a:solidFill>
              </a:rPr>
              <a:t>but in reality they change</a:t>
            </a:r>
            <a:r>
              <a:rPr lang="en-US" sz="2200" dirty="0" smtClean="0"/>
              <a:t> with the level of income. Hence, it may be applicable only at the level of small ups and downs.</a:t>
            </a:r>
          </a:p>
          <a:p>
            <a:pPr algn="just">
              <a:buNone/>
            </a:pP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3. Those cycles which have been described in the presented model, they move around stable level only in a trendless economy. </a:t>
            </a:r>
            <a:r>
              <a:rPr lang="en-US" sz="2200" dirty="0" smtClean="0">
                <a:solidFill>
                  <a:srgbClr val="FF0000"/>
                </a:solidFill>
              </a:rPr>
              <a:t>It is not real</a:t>
            </a:r>
            <a:r>
              <a:rPr lang="en-US" sz="2200" dirty="0" smtClean="0"/>
              <a:t>, because economy is not trendless but stays in the process of growth.</a:t>
            </a:r>
            <a:endParaRPr lang="en-US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Hicks' Theory of Trade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Prof. J.R. Hicks </a:t>
            </a:r>
            <a:r>
              <a:rPr lang="en-US" dirty="0" smtClean="0"/>
              <a:t>in his book </a:t>
            </a:r>
            <a:r>
              <a:rPr lang="en-US" i="1" dirty="0" smtClean="0">
                <a:solidFill>
                  <a:srgbClr val="C00000"/>
                </a:solidFill>
              </a:rPr>
              <a:t>A Contribution to the Theory of the Trade Cycle</a:t>
            </a:r>
            <a:r>
              <a:rPr lang="en-US" dirty="0" smtClean="0"/>
              <a:t>, developed his theory of trade cycles on the basis of the rule of Multiplier-accelerator mutual action rule.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For him, “</a:t>
            </a:r>
            <a:r>
              <a:rPr lang="en-US" dirty="0" smtClean="0">
                <a:solidFill>
                  <a:srgbClr val="C00000"/>
                </a:solidFill>
              </a:rPr>
              <a:t>Theory of acceleration and theory of Multiplier are two aspects of the theory of up and down</a:t>
            </a:r>
            <a:r>
              <a:rPr lang="en-US" dirty="0" smtClean="0"/>
              <a:t>.” Different from the model of Samuelson, which is applicable for short ups and downs, Hicks' model is related to the problem of growth and moving balance.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ASSUMPTIONS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is progressive economy.</a:t>
            </a:r>
          </a:p>
          <a:p>
            <a:r>
              <a:rPr lang="en-US" dirty="0" smtClean="0"/>
              <a:t>The value of multiplier and accelerator is constant.</a:t>
            </a:r>
          </a:p>
          <a:p>
            <a:r>
              <a:rPr lang="en-US" dirty="0" smtClean="0"/>
              <a:t>There is full utilisation of the present production capacity.</a:t>
            </a:r>
          </a:p>
          <a:p>
            <a:r>
              <a:rPr lang="en-US" dirty="0" smtClean="0"/>
              <a:t>The output can be increased beyond the level of full employment.</a:t>
            </a:r>
          </a:p>
          <a:p>
            <a:r>
              <a:rPr lang="en-US" dirty="0" smtClean="0"/>
              <a:t>The economy moves towards disequilibrium after getting away from the level of equilibrium.</a:t>
            </a:r>
          </a:p>
          <a:p>
            <a:r>
              <a:rPr lang="en-US" dirty="0" smtClean="0"/>
              <a:t>The relation between multiplier and accelerator is treated in a lagged manner.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724400" y="1066800"/>
            <a:ext cx="4038600" cy="443484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vertical axis gives investment and income on a logarithmic scale. </a:t>
            </a:r>
            <a:r>
              <a:rPr lang="en-US" dirty="0" smtClean="0">
                <a:solidFill>
                  <a:srgbClr val="C00000"/>
                </a:solidFill>
              </a:rPr>
              <a:t>AA</a:t>
            </a:r>
            <a:r>
              <a:rPr lang="en-US" dirty="0" smtClean="0"/>
              <a:t> represents the growing </a:t>
            </a:r>
            <a:r>
              <a:rPr lang="en-US" dirty="0" smtClean="0">
                <a:solidFill>
                  <a:srgbClr val="C00000"/>
                </a:solidFill>
              </a:rPr>
              <a:t>autonomous investment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FF</a:t>
            </a:r>
            <a:r>
              <a:rPr lang="en-US" dirty="0" smtClean="0"/>
              <a:t> gives the </a:t>
            </a:r>
            <a:r>
              <a:rPr lang="en-US" dirty="0" smtClean="0">
                <a:solidFill>
                  <a:srgbClr val="0070C0"/>
                </a:solidFill>
              </a:rPr>
              <a:t>floor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50"/>
                </a:solidFill>
              </a:rPr>
              <a:t>CC</a:t>
            </a:r>
            <a:r>
              <a:rPr lang="en-US" dirty="0" smtClean="0"/>
              <a:t> gives the </a:t>
            </a:r>
            <a:r>
              <a:rPr lang="en-US" dirty="0" smtClean="0">
                <a:solidFill>
                  <a:srgbClr val="00B050"/>
                </a:solidFill>
              </a:rPr>
              <a:t>ceiling</a:t>
            </a:r>
            <a:r>
              <a:rPr lang="en-US" dirty="0" smtClean="0"/>
              <a:t>. Both floor and ceiling are growing overtime due to operation of growth factors in the economy. </a:t>
            </a:r>
            <a:r>
              <a:rPr lang="en-US" dirty="0" smtClean="0">
                <a:solidFill>
                  <a:srgbClr val="FF0000"/>
                </a:solidFill>
              </a:rPr>
              <a:t>EE</a:t>
            </a:r>
            <a:r>
              <a:rPr lang="en-US" dirty="0" smtClean="0"/>
              <a:t> represents the </a:t>
            </a:r>
            <a:r>
              <a:rPr lang="en-US" dirty="0" smtClean="0">
                <a:solidFill>
                  <a:srgbClr val="FF0000"/>
                </a:solidFill>
              </a:rPr>
              <a:t>equilibrium</a:t>
            </a:r>
            <a:r>
              <a:rPr lang="en-US" dirty="0" smtClean="0"/>
              <a:t> growth path.</a:t>
            </a:r>
            <a:endParaRPr lang="en-US" dirty="0"/>
          </a:p>
        </p:txBody>
      </p:sp>
      <p:pic>
        <p:nvPicPr>
          <p:cNvPr id="14" name="Content Placeholder 13" descr="unnamed (2)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1143000"/>
            <a:ext cx="4343400" cy="39624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10200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To start with, the economy is at a point a along the equilibrium path. Now suppose an invention takes place leading to an outburst of induced investment.</a:t>
            </a:r>
          </a:p>
          <a:p>
            <a:pPr algn="just">
              <a:buNone/>
            </a:pPr>
            <a:r>
              <a:rPr lang="en-US" sz="2000" dirty="0" smtClean="0"/>
              <a:t> </a:t>
            </a:r>
          </a:p>
          <a:p>
            <a:pPr algn="just"/>
            <a:r>
              <a:rPr lang="en-US" sz="2000" dirty="0" smtClean="0"/>
              <a:t>The working of multiplier-accelerator as explained above causes a big divergence and takes the economy to point b where it hits the ceiling.</a:t>
            </a:r>
          </a:p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It may crawl along the ceiling for a while due to lag between output and induced investment. At this point the accelerator cease to operate and multiplier in itself is inadequate to sustain an increasing output. </a:t>
            </a:r>
          </a:p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Income</a:t>
            </a:r>
            <a:r>
              <a:rPr lang="en-US" sz="2000" dirty="0" smtClean="0"/>
              <a:t> starts to </a:t>
            </a:r>
            <a:r>
              <a:rPr lang="en-US" sz="2000" dirty="0" smtClean="0">
                <a:solidFill>
                  <a:srgbClr val="FF0000"/>
                </a:solidFill>
              </a:rPr>
              <a:t>fall</a:t>
            </a:r>
            <a:r>
              <a:rPr lang="en-US" sz="2000" dirty="0" smtClean="0"/>
              <a:t>, induced </a:t>
            </a:r>
            <a:r>
              <a:rPr lang="en-US" sz="2000" dirty="0" smtClean="0">
                <a:solidFill>
                  <a:srgbClr val="FF0000"/>
                </a:solidFill>
              </a:rPr>
              <a:t>investment</a:t>
            </a:r>
            <a:r>
              <a:rPr lang="en-US" sz="2000" dirty="0" smtClean="0"/>
              <a:t> also </a:t>
            </a:r>
            <a:r>
              <a:rPr lang="en-US" sz="2000" dirty="0" smtClean="0">
                <a:solidFill>
                  <a:srgbClr val="FF0000"/>
                </a:solidFill>
              </a:rPr>
              <a:t>declines</a:t>
            </a:r>
            <a:r>
              <a:rPr lang="en-US" sz="2000" dirty="0" smtClean="0"/>
              <a:t>. The accelerator principle undergoes a transformation and the accelerator starts to work in the reverse direction.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algn="just"/>
            <a:r>
              <a:rPr lang="en-US" dirty="0" smtClean="0"/>
              <a:t>Once the downfall has started, it will not stop along the equilibrium path EE. The explosive forces will push the economy to the </a:t>
            </a:r>
            <a:r>
              <a:rPr lang="en-US" dirty="0" smtClean="0">
                <a:solidFill>
                  <a:srgbClr val="FF0000"/>
                </a:solidFill>
              </a:rPr>
              <a:t>floor</a:t>
            </a:r>
            <a:r>
              <a:rPr lang="en-US" dirty="0" smtClean="0"/>
              <a:t>. The recovery will not immediately start due to existing excess capacities.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Once excess capacities are utilized to a reasonable extent, new investment for replacement starts initiating the revival and the system once again starts to move in the upward direction above the ceiling through the </a:t>
            </a:r>
            <a:r>
              <a:rPr lang="en-US" dirty="0" smtClean="0">
                <a:solidFill>
                  <a:srgbClr val="FF0000"/>
                </a:solidFill>
              </a:rPr>
              <a:t>combined effect of multiplier and accelerator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Criticism OF Hick’s Theory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Based on the concept of accelerator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Multiplier is not constant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Ceiling is not fixed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Passive role of autonomous investment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Ignores monetary factors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/>
          <a:lstStyle/>
          <a:p>
            <a:pPr algn="ctr"/>
            <a:r>
              <a:rPr lang="en-US" b="1" dirty="0" smtClean="0"/>
              <a:t>What is Business Cycle?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A study of fluctuations in business activity is called business cycle. Business cycles are generally measured using the rise and fall in the real gross domestic product (GDP).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Business cycle can be defined as a </a:t>
            </a:r>
            <a:r>
              <a:rPr lang="en-US" dirty="0" smtClean="0">
                <a:solidFill>
                  <a:srgbClr val="C00000"/>
                </a:solidFill>
              </a:rPr>
              <a:t>periodically recurring wave</a:t>
            </a:r>
            <a:r>
              <a:rPr lang="en-US" dirty="0" smtClean="0"/>
              <a:t> like movements in aggregate economic activity (like national income, employment, investment, profits, prices) reflected in simultaneous,</a:t>
            </a:r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C00000"/>
                </a:solidFill>
              </a:rPr>
              <a:t>fluctuations</a:t>
            </a:r>
            <a:r>
              <a:rPr lang="en-US" dirty="0" smtClean="0"/>
              <a:t> in major macro economic variables.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Methods to control Business Cycle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Monetary Policy</a:t>
            </a:r>
            <a:r>
              <a:rPr lang="en-US" b="1" dirty="0" smtClean="0"/>
              <a:t>: </a:t>
            </a:r>
            <a:r>
              <a:rPr lang="en-US" dirty="0" smtClean="0"/>
              <a:t>It includes both monetary inflation and monetary deflation.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Fiscal Policy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Automatic Stabilisers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Another Built-In-</a:t>
            </a:r>
            <a:r>
              <a:rPr lang="en-US" b="1" dirty="0" err="1" smtClean="0">
                <a:solidFill>
                  <a:srgbClr val="C00000"/>
                </a:solidFill>
              </a:rPr>
              <a:t>Stabiliser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 smtClean="0"/>
              <a:t> </a:t>
            </a:r>
            <a:r>
              <a:rPr lang="en-US" b="1" dirty="0" smtClean="0">
                <a:solidFill>
                  <a:srgbClr val="C00000"/>
                </a:solidFill>
              </a:rPr>
              <a:t>Direct Controls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/>
        </p:nvSpPr>
        <p:spPr>
          <a:xfrm>
            <a:off x="685800" y="1905000"/>
            <a:ext cx="2212848" cy="1582621"/>
          </a:xfrm>
          <a:prstGeom prst="rect">
            <a:avLst/>
          </a:prstGeom>
        </p:spPr>
        <p:txBody>
          <a:bodyPr vert="horz" lIns="45720" tIns="45720" rIns="45720" bIns="4572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smtClean="0"/>
              <a:t>Thank You !</a:t>
            </a:r>
            <a:endParaRPr lang="en-US" sz="6000" dirty="0"/>
          </a:p>
        </p:txBody>
      </p:sp>
      <p:pic>
        <p:nvPicPr>
          <p:cNvPr id="6" name="Picture 5" descr="download.png"/>
          <p:cNvPicPr>
            <a:picLocks noGrp="1" noChangeAspect="1"/>
          </p:cNvPicPr>
          <p:nvPr/>
        </p:nvPicPr>
        <p:blipFill>
          <a:blip r:embed="rId2"/>
          <a:srcRect l="7651" r="7651"/>
          <a:stretch>
            <a:fillRect/>
          </a:stretch>
        </p:blipFill>
        <p:spPr>
          <a:xfrm rot="420000">
            <a:off x="3182275" y="1141511"/>
            <a:ext cx="5272894" cy="4125912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en-US" b="1" dirty="0" smtClean="0"/>
              <a:t>DEFINITION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R A Gordon</a:t>
            </a:r>
            <a:r>
              <a:rPr lang="en-US" dirty="0" smtClean="0"/>
              <a:t> defined business cycle as consisting of “recurring alteration of expansion and contraction in aggregate economic activity, the alternating movements in each direction being self-reinforcing and prevailing virtually all parts of the economy”.</a:t>
            </a:r>
          </a:p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Prof. Keynes says </a:t>
            </a:r>
            <a:r>
              <a:rPr lang="en-US" dirty="0" smtClean="0"/>
              <a:t>: " A trade cycle is composed of periods of bad trade characterized by falling prices and high unemployment percentages while a period of good trade is characterized by rising prices and high employment, percentages.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PHASES OF BUSINESS CYCLES</a:t>
            </a:r>
            <a:endParaRPr lang="en-US" sz="4000" b="1" dirty="0"/>
          </a:p>
        </p:txBody>
      </p:sp>
      <p:pic>
        <p:nvPicPr>
          <p:cNvPr id="6" name="Content Placeholder 5" descr="unnamed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752600"/>
            <a:ext cx="6477000" cy="4572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Expansion</a:t>
            </a:r>
          </a:p>
          <a:p>
            <a:pPr algn="just">
              <a:buNone/>
            </a:pPr>
            <a:r>
              <a:rPr lang="en-US" dirty="0" smtClean="0"/>
              <a:t>   This is the first stage. When the expansion occurs, there is an </a:t>
            </a:r>
            <a:r>
              <a:rPr lang="en-US" dirty="0" smtClean="0">
                <a:solidFill>
                  <a:srgbClr val="FF0000"/>
                </a:solidFill>
              </a:rPr>
              <a:t>increase in employment, incomes, production, and sales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00B050"/>
                </a:solidFill>
              </a:rPr>
              <a:t>Tax revenue is high. Wages and profits will also increase. </a:t>
            </a:r>
            <a:r>
              <a:rPr lang="en-US" dirty="0" smtClean="0"/>
              <a:t>There will be inflationary pressure in the economy.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Recession</a:t>
            </a:r>
          </a:p>
          <a:p>
            <a:pPr algn="just">
              <a:buNone/>
            </a:pPr>
            <a:r>
              <a:rPr lang="en-US" dirty="0" smtClean="0"/>
              <a:t>   When the economy moves into recession, output and income fall leading to a </a:t>
            </a:r>
            <a:r>
              <a:rPr lang="en-US" dirty="0" smtClean="0">
                <a:solidFill>
                  <a:srgbClr val="00B050"/>
                </a:solidFill>
              </a:rPr>
              <a:t>reduction in consumption and investment</a:t>
            </a:r>
            <a:r>
              <a:rPr lang="en-US" dirty="0" smtClean="0"/>
              <a:t>. During a recession, unemployment rises, </a:t>
            </a:r>
            <a:r>
              <a:rPr lang="en-US" dirty="0" smtClean="0">
                <a:solidFill>
                  <a:srgbClr val="FF0000"/>
                </a:solidFill>
              </a:rPr>
              <a:t>production slows down</a:t>
            </a:r>
            <a:r>
              <a:rPr lang="en-US" dirty="0" smtClean="0"/>
              <a:t>, sales start to drop because of a </a:t>
            </a:r>
            <a:r>
              <a:rPr lang="en-US" dirty="0" smtClean="0">
                <a:solidFill>
                  <a:srgbClr val="FF0000"/>
                </a:solidFill>
              </a:rPr>
              <a:t>decline in demand</a:t>
            </a:r>
            <a:r>
              <a:rPr lang="en-US" dirty="0" smtClean="0"/>
              <a:t>, and incomes become stagnant or decline.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Depression</a:t>
            </a:r>
          </a:p>
          <a:p>
            <a:pPr algn="just">
              <a:buNone/>
            </a:pPr>
            <a:r>
              <a:rPr lang="en-US" dirty="0" smtClean="0"/>
              <a:t>    Economic growth </a:t>
            </a:r>
            <a:r>
              <a:rPr lang="en-US" dirty="0" smtClean="0">
                <a:solidFill>
                  <a:srgbClr val="FF0000"/>
                </a:solidFill>
              </a:rPr>
              <a:t>continues to drop </a:t>
            </a:r>
            <a:r>
              <a:rPr lang="en-US" dirty="0" smtClean="0"/>
              <a:t>while unemployment rises and production plummets. Consumers and businesses find it hard to secure credit, trade is reduced, and bankruptcies start to increase. Consumer confidence and investment levels also drop.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Recovery</a:t>
            </a:r>
          </a:p>
          <a:p>
            <a:pPr>
              <a:buNone/>
            </a:pPr>
            <a:r>
              <a:rPr lang="en-US" dirty="0" smtClean="0"/>
              <a:t>   In this stage, the economy starts to turn around. Low prices spur an increase in demand, employment and production </a:t>
            </a:r>
            <a:r>
              <a:rPr lang="en-US" dirty="0" smtClean="0">
                <a:solidFill>
                  <a:srgbClr val="FF0000"/>
                </a:solidFill>
              </a:rPr>
              <a:t>start to rise</a:t>
            </a:r>
            <a:r>
              <a:rPr lang="en-US" dirty="0" smtClean="0"/>
              <a:t>, and lenders start to open up their credit coffers. This stage marks the end of one business cycle.  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Samuelson’s Theory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   Samuelson’s model of business cycles has integrated the theory of </a:t>
            </a:r>
            <a:r>
              <a:rPr lang="en-US" dirty="0" smtClean="0">
                <a:solidFill>
                  <a:srgbClr val="FF0000"/>
                </a:solidFill>
              </a:rPr>
              <a:t>Multiplier</a:t>
            </a:r>
            <a:r>
              <a:rPr lang="en-US" dirty="0" smtClean="0"/>
              <a:t> with the principle of </a:t>
            </a:r>
            <a:r>
              <a:rPr lang="en-US" dirty="0" smtClean="0">
                <a:solidFill>
                  <a:srgbClr val="FF0000"/>
                </a:solidFill>
              </a:rPr>
              <a:t>Acceleration</a:t>
            </a:r>
            <a:r>
              <a:rPr lang="en-US" dirty="0" smtClean="0"/>
              <a:t>. 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The dynamic model shows how the two interact with each other to cause fluctuations in economic activity.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When an autonomous increase in investment or any other component of aggregate demand occurs, it raises income by some larger amount, depending on the value of the multiplier.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Assumptions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Consumption of current time period is function (depend) of previous time period Income. </a:t>
            </a:r>
            <a:r>
              <a:rPr lang="en-US" sz="2400" dirty="0" smtClean="0">
                <a:solidFill>
                  <a:srgbClr val="FF0000"/>
                </a:solidFill>
              </a:rPr>
              <a:t>Ct=f(Yt-1)</a:t>
            </a:r>
          </a:p>
          <a:p>
            <a:r>
              <a:rPr lang="en-US" sz="2400" dirty="0" smtClean="0"/>
              <a:t>Investment is undertaken only by the Govt. and is autonomous and Constant. </a:t>
            </a:r>
            <a:r>
              <a:rPr lang="en-US" sz="2400" dirty="0" smtClean="0">
                <a:solidFill>
                  <a:srgbClr val="FF0000"/>
                </a:solidFill>
              </a:rPr>
              <a:t>Gt=1</a:t>
            </a:r>
            <a:endParaRPr lang="en-US" sz="2400" dirty="0" smtClean="0"/>
          </a:p>
          <a:p>
            <a:r>
              <a:rPr lang="en-US" sz="2400" dirty="0" smtClean="0"/>
              <a:t>Marginal propensity to consume (MPC) is ½ or 0.5</a:t>
            </a:r>
          </a:p>
          <a:p>
            <a:r>
              <a:rPr lang="en-US" sz="2400" dirty="0" smtClean="0"/>
              <a:t>Value of Accelerator is 1 means the induced investment will increase by the same amount as the increase in consumption. </a:t>
            </a:r>
            <a:r>
              <a:rPr lang="en-US" sz="2400" dirty="0" smtClean="0">
                <a:solidFill>
                  <a:srgbClr val="FF0000"/>
                </a:solidFill>
              </a:rPr>
              <a:t>It=C0(Ct-Ct-1)</a:t>
            </a:r>
          </a:p>
          <a:p>
            <a:r>
              <a:rPr lang="en-US" sz="2400" dirty="0" smtClean="0"/>
              <a:t>There is closed economy/No Foreign Trade.</a:t>
            </a:r>
          </a:p>
          <a:p>
            <a:r>
              <a:rPr lang="en-US" sz="2400" dirty="0" smtClean="0"/>
              <a:t>There is no excess production capacity.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 algn="ctr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Yt</a:t>
            </a:r>
            <a:r>
              <a:rPr lang="en-US" dirty="0" smtClean="0">
                <a:solidFill>
                  <a:srgbClr val="C00000"/>
                </a:solidFill>
              </a:rPr>
              <a:t> = Gt + Ct + It ...(</a:t>
            </a:r>
            <a:r>
              <a:rPr lang="en-US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pPr algn="ctr">
              <a:buNone/>
            </a:pPr>
            <a:r>
              <a:rPr lang="en-US" dirty="0" smtClean="0"/>
              <a:t>Where, </a:t>
            </a:r>
            <a:r>
              <a:rPr lang="en-US" dirty="0" err="1" smtClean="0">
                <a:solidFill>
                  <a:srgbClr val="C00000"/>
                </a:solidFill>
              </a:rPr>
              <a:t>Yt</a:t>
            </a:r>
            <a:r>
              <a:rPr lang="en-US" dirty="0" smtClean="0"/>
              <a:t> is national income (Y) at time t which is sum total of government expenditure </a:t>
            </a:r>
            <a:r>
              <a:rPr lang="en-US" dirty="0" smtClean="0">
                <a:solidFill>
                  <a:srgbClr val="C00000"/>
                </a:solidFill>
              </a:rPr>
              <a:t>Gt </a:t>
            </a:r>
            <a:r>
              <a:rPr lang="en-US" dirty="0" smtClean="0"/>
              <a:t>, consumption</a:t>
            </a:r>
          </a:p>
          <a:p>
            <a:pPr algn="ctr">
              <a:buNone/>
            </a:pPr>
            <a:r>
              <a:rPr lang="en-US" dirty="0" smtClean="0"/>
              <a:t>expenditure </a:t>
            </a:r>
            <a:r>
              <a:rPr lang="en-US" dirty="0" smtClean="0">
                <a:solidFill>
                  <a:srgbClr val="C00000"/>
                </a:solidFill>
              </a:rPr>
              <a:t>Ct</a:t>
            </a:r>
            <a:r>
              <a:rPr lang="en-US" dirty="0" smtClean="0"/>
              <a:t> and induced investment </a:t>
            </a:r>
            <a:r>
              <a:rPr lang="en-US" dirty="0" smtClean="0">
                <a:solidFill>
                  <a:srgbClr val="C00000"/>
                </a:solidFill>
              </a:rPr>
              <a:t>It</a:t>
            </a:r>
            <a:r>
              <a:rPr lang="en-US" dirty="0" smtClean="0"/>
              <a:t> .</a:t>
            </a:r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Ct = </a:t>
            </a:r>
            <a:r>
              <a:rPr lang="el-GR" dirty="0" smtClean="0">
                <a:solidFill>
                  <a:srgbClr val="C00000"/>
                </a:solidFill>
              </a:rPr>
              <a:t>α </a:t>
            </a:r>
            <a:r>
              <a:rPr lang="en-US" dirty="0" smtClean="0">
                <a:solidFill>
                  <a:srgbClr val="C00000"/>
                </a:solidFill>
              </a:rPr>
              <a:t>Yt–1 ...(ii)</a:t>
            </a:r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It = β (Ct – Ct–1) ...(iii)</a:t>
            </a:r>
          </a:p>
          <a:p>
            <a:pPr algn="ctr">
              <a:buNone/>
            </a:pPr>
            <a:r>
              <a:rPr lang="en-US" dirty="0" smtClean="0"/>
              <a:t>On substituting equation (</a:t>
            </a:r>
            <a:r>
              <a:rPr lang="en-US" i="1" dirty="0" smtClean="0"/>
              <a:t>ii) in equation (iii) we get,</a:t>
            </a:r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It = β (α Yt–1 – α Yt–2)</a:t>
            </a:r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It = </a:t>
            </a:r>
            <a:r>
              <a:rPr lang="el-GR" dirty="0" smtClean="0">
                <a:solidFill>
                  <a:srgbClr val="C00000"/>
                </a:solidFill>
              </a:rPr>
              <a:t>β α </a:t>
            </a:r>
            <a:r>
              <a:rPr lang="en-US" dirty="0" smtClean="0">
                <a:solidFill>
                  <a:srgbClr val="C00000"/>
                </a:solidFill>
              </a:rPr>
              <a:t>Yt–1 – </a:t>
            </a:r>
            <a:r>
              <a:rPr lang="el-GR" dirty="0" smtClean="0">
                <a:solidFill>
                  <a:srgbClr val="C00000"/>
                </a:solidFill>
              </a:rPr>
              <a:t>β α </a:t>
            </a:r>
            <a:r>
              <a:rPr lang="en-US" dirty="0" smtClean="0">
                <a:solidFill>
                  <a:srgbClr val="C00000"/>
                </a:solidFill>
              </a:rPr>
              <a:t>Yt–2 ...(iv)</a:t>
            </a:r>
          </a:p>
          <a:p>
            <a:pPr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Gt = </a:t>
            </a:r>
            <a:r>
              <a:rPr lang="en-US" sz="36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...(v)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</TotalTime>
  <Words>1320</Words>
  <Application>Microsoft Office PowerPoint</Application>
  <PresentationFormat>On-screen Show (4:3)</PresentationFormat>
  <Paragraphs>97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TRADE / BUSINESS CYCLES</vt:lpstr>
      <vt:lpstr>What is Business Cycle?</vt:lpstr>
      <vt:lpstr>DEFINITION </vt:lpstr>
      <vt:lpstr>PHASES OF BUSINESS CYCLES</vt:lpstr>
      <vt:lpstr>Slide 5</vt:lpstr>
      <vt:lpstr>Slide 6</vt:lpstr>
      <vt:lpstr>Samuelson’s Theory </vt:lpstr>
      <vt:lpstr>Assumptions</vt:lpstr>
      <vt:lpstr>Slide 9</vt:lpstr>
      <vt:lpstr>Slide 10</vt:lpstr>
      <vt:lpstr>Mutual Activity Model of Samuelson</vt:lpstr>
      <vt:lpstr>Slide 12</vt:lpstr>
      <vt:lpstr>Limitations</vt:lpstr>
      <vt:lpstr>Hicks' Theory of Trade Cycle</vt:lpstr>
      <vt:lpstr>ASSUMPTIONS</vt:lpstr>
      <vt:lpstr>Slide 16</vt:lpstr>
      <vt:lpstr>Slide 17</vt:lpstr>
      <vt:lpstr>Slide 18</vt:lpstr>
      <vt:lpstr>Criticism OF Hick’s Theory</vt:lpstr>
      <vt:lpstr>Methods to control Business Cycle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TRADE/ BUSINESS CYCLES</dc:title>
  <dc:creator>hp1</dc:creator>
  <cp:lastModifiedBy>hp1</cp:lastModifiedBy>
  <cp:revision>35</cp:revision>
  <dcterms:created xsi:type="dcterms:W3CDTF">2020-03-31T09:28:54Z</dcterms:created>
  <dcterms:modified xsi:type="dcterms:W3CDTF">2020-04-03T11:26:32Z</dcterms:modified>
</cp:coreProperties>
</file>