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9" r:id="rId2"/>
    <p:sldId id="257" r:id="rId3"/>
    <p:sldId id="268" r:id="rId4"/>
    <p:sldId id="269" r:id="rId5"/>
    <p:sldId id="270" r:id="rId6"/>
    <p:sldId id="271" r:id="rId7"/>
    <p:sldId id="272" r:id="rId8"/>
    <p:sldId id="273" r:id="rId9"/>
    <p:sldId id="274" r:id="rId10"/>
    <p:sldId id="280" r:id="rId11"/>
    <p:sldId id="281" r:id="rId12"/>
    <p:sldId id="282" r:id="rId13"/>
    <p:sldId id="276"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84610"/>
    <a:srgbClr val="0099FF"/>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50" d="100"/>
          <a:sy n="50" d="100"/>
        </p:scale>
        <p:origin x="-1956" y="-48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D09959F-B950-41CF-BE31-C0DC74DEA7D0}" type="datetimeFigureOut">
              <a:rPr lang="en-US" smtClean="0"/>
              <a:pPr/>
              <a:t>16-Apr-20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A52EFB-1494-4E1C-B56F-55C2004DF5A1}"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D09959F-B950-41CF-BE31-C0DC74DEA7D0}" type="datetimeFigureOut">
              <a:rPr lang="en-US" smtClean="0"/>
              <a:pPr/>
              <a:t>16-Apr-20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A52EFB-1494-4E1C-B56F-55C2004DF5A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D09959F-B950-41CF-BE31-C0DC74DEA7D0}" type="datetimeFigureOut">
              <a:rPr lang="en-US" smtClean="0"/>
              <a:pPr/>
              <a:t>16-Apr-20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A52EFB-1494-4E1C-B56F-55C2004DF5A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D09959F-B950-41CF-BE31-C0DC74DEA7D0}" type="datetimeFigureOut">
              <a:rPr lang="en-US" smtClean="0"/>
              <a:pPr/>
              <a:t>16-Apr-20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A52EFB-1494-4E1C-B56F-55C2004DF5A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D09959F-B950-41CF-BE31-C0DC74DEA7D0}" type="datetimeFigureOut">
              <a:rPr lang="en-US" smtClean="0"/>
              <a:pPr/>
              <a:t>16-Apr-20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A52EFB-1494-4E1C-B56F-55C2004DF5A1}"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D09959F-B950-41CF-BE31-C0DC74DEA7D0}" type="datetimeFigureOut">
              <a:rPr lang="en-US" smtClean="0"/>
              <a:pPr/>
              <a:t>16-Apr-20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A52EFB-1494-4E1C-B56F-55C2004DF5A1}"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D09959F-B950-41CF-BE31-C0DC74DEA7D0}" type="datetimeFigureOut">
              <a:rPr lang="en-US" smtClean="0"/>
              <a:pPr/>
              <a:t>16-Apr-20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EA52EFB-1494-4E1C-B56F-55C2004DF5A1}"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D09959F-B950-41CF-BE31-C0DC74DEA7D0}" type="datetimeFigureOut">
              <a:rPr lang="en-US" smtClean="0"/>
              <a:pPr/>
              <a:t>16-Apr-20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EA52EFB-1494-4E1C-B56F-55C2004DF5A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09959F-B950-41CF-BE31-C0DC74DEA7D0}" type="datetimeFigureOut">
              <a:rPr lang="en-US" smtClean="0"/>
              <a:pPr/>
              <a:t>16-Apr-20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EA52EFB-1494-4E1C-B56F-55C2004DF5A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D09959F-B950-41CF-BE31-C0DC74DEA7D0}" type="datetimeFigureOut">
              <a:rPr lang="en-US" smtClean="0"/>
              <a:pPr/>
              <a:t>16-Apr-20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A52EFB-1494-4E1C-B56F-55C2004DF5A1}"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D09959F-B950-41CF-BE31-C0DC74DEA7D0}" type="datetimeFigureOut">
              <a:rPr lang="en-US" smtClean="0"/>
              <a:pPr/>
              <a:t>16-Apr-20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A52EFB-1494-4E1C-B56F-55C2004DF5A1}"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D09959F-B950-41CF-BE31-C0DC74DEA7D0}" type="datetimeFigureOut">
              <a:rPr lang="en-US" smtClean="0"/>
              <a:pPr/>
              <a:t>16-Apr-20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EA52EFB-1494-4E1C-B56F-55C2004DF5A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a:solidFill>
            <a:schemeClr val="accent2">
              <a:lumMod val="60000"/>
              <a:lumOff val="40000"/>
            </a:schemeClr>
          </a:solidFill>
        </p:spPr>
        <p:txBody>
          <a:bodyPr>
            <a:normAutofit/>
          </a:bodyPr>
          <a:lstStyle/>
          <a:p>
            <a:pPr algn="l"/>
            <a:r>
              <a:rPr lang="en-US" sz="4000" dirty="0" smtClean="0"/>
              <a:t> CLASS-BBA FINAL(VI SEM.)</a:t>
            </a:r>
            <a:br>
              <a:rPr lang="en-US" sz="4000" dirty="0" smtClean="0"/>
            </a:br>
            <a:r>
              <a:rPr lang="en-US" sz="4000" dirty="0" smtClean="0"/>
              <a:t> SUBJECT-LOGISTIC MANAGEMENT.</a:t>
            </a:r>
            <a:br>
              <a:rPr lang="en-US" sz="4000" dirty="0" smtClean="0"/>
            </a:br>
            <a:r>
              <a:rPr lang="en-US" sz="4000" dirty="0" smtClean="0"/>
              <a:t> TOPIC-TRANSPORTATION</a:t>
            </a:r>
            <a:br>
              <a:rPr lang="en-US" sz="4000" dirty="0" smtClean="0"/>
            </a:br>
            <a:r>
              <a:rPr lang="en-US" sz="4000" dirty="0" smtClean="0"/>
              <a:t> DEPT. OF COMMERCE &amp; MANAGEMENT </a:t>
            </a:r>
            <a:br>
              <a:rPr lang="en-US" sz="4000" dirty="0" smtClean="0"/>
            </a:br>
            <a:r>
              <a:rPr lang="en-US" sz="4000" dirty="0" smtClean="0"/>
              <a:t> I.B. (PG) COLLEGE, PANIPAT</a:t>
            </a:r>
            <a:br>
              <a:rPr lang="en-US" sz="4000" dirty="0" smtClean="0"/>
            </a:br>
            <a:r>
              <a:rPr lang="en-US" sz="4000" dirty="0" smtClean="0"/>
              <a:t> UNIVERSITY- KURUKSHETRA UNIVERSITY,          		         KURUKSHETRA</a:t>
            </a:r>
            <a:r>
              <a:rPr lang="en-US" sz="4000" dirty="0" smtClean="0"/>
              <a:t>.</a:t>
            </a:r>
            <a:br>
              <a:rPr lang="en-US" sz="4000" dirty="0" smtClean="0"/>
            </a:br>
            <a:r>
              <a:rPr lang="en-US" sz="4000" smtClean="0"/>
              <a:t>BY PROF.-SONIA VIRMANI</a:t>
            </a:r>
            <a:endParaRPr lang="en-US" sz="40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524000"/>
          </a:xfrm>
          <a:solidFill>
            <a:schemeClr val="accent2">
              <a:lumMod val="75000"/>
            </a:schemeClr>
          </a:solidFill>
        </p:spPr>
        <p:txBody>
          <a:bodyPr>
            <a:normAutofit fontScale="90000"/>
          </a:bodyPr>
          <a:lstStyle/>
          <a:p>
            <a:r>
              <a:rPr lang="en-US" u="sng" dirty="0" smtClean="0">
                <a:solidFill>
                  <a:schemeClr val="bg1"/>
                </a:solidFill>
              </a:rPr>
              <a:t/>
            </a:r>
            <a:br>
              <a:rPr lang="en-US" u="sng" dirty="0" smtClean="0">
                <a:solidFill>
                  <a:schemeClr val="bg1"/>
                </a:solidFill>
              </a:rPr>
            </a:br>
            <a:r>
              <a:rPr lang="en-US" u="sng" dirty="0" smtClean="0">
                <a:solidFill>
                  <a:schemeClr val="bg1"/>
                </a:solidFill>
              </a:rPr>
              <a:t>OTHER TRANSPORT</a:t>
            </a:r>
            <a:r>
              <a:rPr lang="en-US" dirty="0">
                <a:solidFill>
                  <a:schemeClr val="bg1"/>
                </a:solidFill>
              </a:rPr>
              <a:t/>
            </a:r>
            <a:br>
              <a:rPr lang="en-US" dirty="0">
                <a:solidFill>
                  <a:schemeClr val="bg1"/>
                </a:solidFill>
              </a:rPr>
            </a:br>
            <a:endParaRPr lang="en-US" dirty="0">
              <a:solidFill>
                <a:schemeClr val="bg1"/>
              </a:solidFill>
            </a:endParaRPr>
          </a:p>
        </p:txBody>
      </p:sp>
      <p:sp>
        <p:nvSpPr>
          <p:cNvPr id="3" name="Content Placeholder 2"/>
          <p:cNvSpPr>
            <a:spLocks noGrp="1"/>
          </p:cNvSpPr>
          <p:nvPr>
            <p:ph idx="1"/>
          </p:nvPr>
        </p:nvSpPr>
        <p:spPr>
          <a:xfrm>
            <a:off x="0" y="1524000"/>
            <a:ext cx="9144000" cy="5715000"/>
          </a:xfrm>
          <a:solidFill>
            <a:schemeClr val="accent6">
              <a:lumMod val="20000"/>
              <a:lumOff val="80000"/>
            </a:schemeClr>
          </a:solidFill>
        </p:spPr>
        <p:txBody>
          <a:bodyPr>
            <a:normAutofit fontScale="77500" lnSpcReduction="20000"/>
          </a:bodyPr>
          <a:lstStyle/>
          <a:p>
            <a:endParaRPr lang="en-US" dirty="0" smtClean="0">
              <a:solidFill>
                <a:schemeClr val="bg1"/>
              </a:solidFill>
            </a:endParaRPr>
          </a:p>
          <a:p>
            <a:r>
              <a:rPr lang="en-US" sz="3600" dirty="0" smtClean="0"/>
              <a:t>Cable transport:-It is a broad mode where vehicles are pulled by cables instead of an internal power source.</a:t>
            </a:r>
          </a:p>
          <a:p>
            <a:endParaRPr lang="en-US" sz="3600" dirty="0" smtClean="0"/>
          </a:p>
          <a:p>
            <a:r>
              <a:rPr lang="en-US" sz="3600" dirty="0" smtClean="0"/>
              <a:t>Advantages:-Mass movement of goods.</a:t>
            </a:r>
          </a:p>
          <a:p>
            <a:pPr>
              <a:buNone/>
            </a:pPr>
            <a:r>
              <a:rPr lang="en-US" sz="3600" dirty="0" smtClean="0"/>
              <a:t>    Easy and fast availability.</a:t>
            </a:r>
          </a:p>
          <a:p>
            <a:endParaRPr lang="en-US" sz="3600" dirty="0" smtClean="0"/>
          </a:p>
          <a:p>
            <a:r>
              <a:rPr lang="en-US" sz="3600" dirty="0" smtClean="0"/>
              <a:t>Disadvantages:-Limited applicability.</a:t>
            </a:r>
          </a:p>
          <a:p>
            <a:pPr>
              <a:buNone/>
            </a:pPr>
            <a:r>
              <a:rPr lang="en-US" sz="3600" dirty="0" smtClean="0"/>
              <a:t>    Operating cost high.</a:t>
            </a:r>
          </a:p>
          <a:p>
            <a:pPr>
              <a:buNone/>
            </a:pPr>
            <a:r>
              <a:rPr lang="en-US" sz="3600" dirty="0" smtClean="0"/>
              <a:t>    Large investment requirement.</a:t>
            </a:r>
          </a:p>
          <a:p>
            <a:pPr>
              <a:buNone/>
            </a:pPr>
            <a:endParaRPr lang="en-US" sz="2800" dirty="0" smtClean="0"/>
          </a:p>
          <a:p>
            <a:pPr>
              <a:buNone/>
            </a:pPr>
            <a:endParaRPr lang="en-US" sz="2800" dirty="0" smtClean="0"/>
          </a:p>
          <a:p>
            <a:pPr>
              <a:buNone/>
            </a:pPr>
            <a:r>
              <a:rPr lang="en-US" sz="2800" dirty="0" smtClean="0">
                <a:solidFill>
                  <a:schemeClr val="bg1"/>
                </a:solidFill>
              </a:rPr>
              <a:t> </a:t>
            </a:r>
          </a:p>
          <a:p>
            <a:endParaRPr lang="en-US" dirty="0" smtClean="0">
              <a:solidFill>
                <a:schemeClr val="bg1"/>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600200"/>
          </a:xfrm>
          <a:solidFill>
            <a:schemeClr val="accent2">
              <a:lumMod val="75000"/>
            </a:schemeClr>
          </a:solidFill>
        </p:spPr>
        <p:txBody>
          <a:bodyPr>
            <a:normAutofit fontScale="90000"/>
          </a:bodyPr>
          <a:lstStyle/>
          <a:p>
            <a:r>
              <a:rPr lang="en-US" u="sng" dirty="0" smtClean="0">
                <a:solidFill>
                  <a:schemeClr val="bg1"/>
                </a:solidFill>
              </a:rPr>
              <a:t/>
            </a:r>
            <a:br>
              <a:rPr lang="en-US" u="sng" dirty="0" smtClean="0">
                <a:solidFill>
                  <a:schemeClr val="bg1"/>
                </a:solidFill>
              </a:rPr>
            </a:br>
            <a:r>
              <a:rPr lang="en-US" u="sng" dirty="0" smtClean="0">
                <a:solidFill>
                  <a:schemeClr val="bg1"/>
                </a:solidFill>
              </a:rPr>
              <a:t>TRANSPORT  PROBLEMS</a:t>
            </a:r>
            <a:r>
              <a:rPr lang="en-US" dirty="0">
                <a:solidFill>
                  <a:schemeClr val="bg1"/>
                </a:solidFill>
              </a:rPr>
              <a:t/>
            </a:r>
            <a:br>
              <a:rPr lang="en-US" dirty="0">
                <a:solidFill>
                  <a:schemeClr val="bg1"/>
                </a:solidFill>
              </a:rPr>
            </a:br>
            <a:endParaRPr lang="en-US" dirty="0">
              <a:solidFill>
                <a:schemeClr val="bg1"/>
              </a:solidFill>
            </a:endParaRPr>
          </a:p>
        </p:txBody>
      </p:sp>
      <p:sp>
        <p:nvSpPr>
          <p:cNvPr id="3" name="Content Placeholder 2"/>
          <p:cNvSpPr>
            <a:spLocks noGrp="1"/>
          </p:cNvSpPr>
          <p:nvPr>
            <p:ph idx="1"/>
          </p:nvPr>
        </p:nvSpPr>
        <p:spPr>
          <a:xfrm>
            <a:off x="0" y="1600200"/>
            <a:ext cx="9144000" cy="5257800"/>
          </a:xfrm>
          <a:solidFill>
            <a:schemeClr val="accent6">
              <a:lumMod val="20000"/>
              <a:lumOff val="80000"/>
            </a:schemeClr>
          </a:solidFill>
        </p:spPr>
        <p:txBody>
          <a:bodyPr>
            <a:normAutofit lnSpcReduction="10000"/>
          </a:bodyPr>
          <a:lstStyle/>
          <a:p>
            <a:endParaRPr lang="en-US" dirty="0" smtClean="0">
              <a:solidFill>
                <a:schemeClr val="bg1"/>
              </a:solidFill>
            </a:endParaRPr>
          </a:p>
          <a:p>
            <a:r>
              <a:rPr lang="en-US" sz="2800" dirty="0" smtClean="0"/>
              <a:t>High cost of  building and maintaining roads.</a:t>
            </a:r>
          </a:p>
          <a:p>
            <a:r>
              <a:rPr lang="en-US" sz="2800" dirty="0" smtClean="0"/>
              <a:t>Low capacity for the land area used.</a:t>
            </a:r>
          </a:p>
          <a:p>
            <a:r>
              <a:rPr lang="en-US" sz="2800" dirty="0" smtClean="0"/>
              <a:t>Poor safety(causes deaths and injuries)</a:t>
            </a:r>
          </a:p>
          <a:p>
            <a:r>
              <a:rPr lang="en-US" sz="2800" dirty="0" smtClean="0"/>
              <a:t>Major source of pollution:-air,noise,light,water.</a:t>
            </a:r>
          </a:p>
          <a:p>
            <a:r>
              <a:rPr lang="en-US" sz="2800" dirty="0" smtClean="0"/>
              <a:t>No stability in policy relating to highway development in the country.</a:t>
            </a:r>
          </a:p>
          <a:p>
            <a:endParaRPr lang="en-US" sz="2800" dirty="0" smtClean="0"/>
          </a:p>
          <a:p>
            <a:pPr>
              <a:buNone/>
            </a:pPr>
            <a:endParaRPr lang="en-US" sz="2800" dirty="0" smtClean="0"/>
          </a:p>
          <a:p>
            <a:pPr>
              <a:buNone/>
            </a:pPr>
            <a:endParaRPr lang="en-US" sz="2800" dirty="0" smtClean="0"/>
          </a:p>
          <a:p>
            <a:pPr>
              <a:buNone/>
            </a:pPr>
            <a:r>
              <a:rPr lang="en-US" sz="2800" dirty="0" smtClean="0">
                <a:solidFill>
                  <a:schemeClr val="bg1"/>
                </a:solidFill>
              </a:rPr>
              <a:t> </a:t>
            </a:r>
          </a:p>
          <a:p>
            <a:endParaRPr lang="en-US" dirty="0" smtClean="0">
              <a:solidFill>
                <a:schemeClr val="bg1"/>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752600"/>
          </a:xfrm>
          <a:solidFill>
            <a:schemeClr val="accent2">
              <a:lumMod val="75000"/>
            </a:schemeClr>
          </a:solidFill>
        </p:spPr>
        <p:txBody>
          <a:bodyPr>
            <a:normAutofit fontScale="90000"/>
          </a:bodyPr>
          <a:lstStyle/>
          <a:p>
            <a:r>
              <a:rPr lang="en-US" u="sng" dirty="0" smtClean="0">
                <a:solidFill>
                  <a:schemeClr val="bg1"/>
                </a:solidFill>
              </a:rPr>
              <a:t/>
            </a:r>
            <a:br>
              <a:rPr lang="en-US" u="sng" dirty="0" smtClean="0">
                <a:solidFill>
                  <a:schemeClr val="bg1"/>
                </a:solidFill>
              </a:rPr>
            </a:br>
            <a:r>
              <a:rPr lang="en-US" u="sng" dirty="0" smtClean="0">
                <a:solidFill>
                  <a:schemeClr val="bg1"/>
                </a:solidFill>
              </a:rPr>
              <a:t>TRANSPORTATION   NETWORK IN INDIA</a:t>
            </a:r>
            <a:r>
              <a:rPr lang="en-US" dirty="0">
                <a:solidFill>
                  <a:schemeClr val="bg1"/>
                </a:solidFill>
              </a:rPr>
              <a:t/>
            </a:r>
            <a:br>
              <a:rPr lang="en-US" dirty="0">
                <a:solidFill>
                  <a:schemeClr val="bg1"/>
                </a:solidFill>
              </a:rPr>
            </a:br>
            <a:endParaRPr lang="en-US" dirty="0">
              <a:solidFill>
                <a:schemeClr val="bg1"/>
              </a:solidFill>
            </a:endParaRPr>
          </a:p>
        </p:txBody>
      </p:sp>
      <p:sp>
        <p:nvSpPr>
          <p:cNvPr id="3" name="Content Placeholder 2"/>
          <p:cNvSpPr>
            <a:spLocks noGrp="1"/>
          </p:cNvSpPr>
          <p:nvPr>
            <p:ph idx="1"/>
          </p:nvPr>
        </p:nvSpPr>
        <p:spPr>
          <a:xfrm>
            <a:off x="0" y="1600200"/>
            <a:ext cx="9144000" cy="5257800"/>
          </a:xfrm>
          <a:solidFill>
            <a:schemeClr val="accent6">
              <a:lumMod val="20000"/>
              <a:lumOff val="80000"/>
            </a:schemeClr>
          </a:solidFill>
        </p:spPr>
        <p:txBody>
          <a:bodyPr>
            <a:normAutofit fontScale="32500" lnSpcReduction="20000"/>
          </a:bodyPr>
          <a:lstStyle/>
          <a:p>
            <a:endParaRPr lang="en-US" dirty="0" smtClean="0">
              <a:solidFill>
                <a:schemeClr val="bg1"/>
              </a:solidFill>
            </a:endParaRPr>
          </a:p>
          <a:p>
            <a:r>
              <a:rPr lang="en-US" sz="8600" dirty="0" smtClean="0"/>
              <a:t>A transportation network is a network of roads,streets,pipes,power lines or nearly any structure which permits either vehicular movement or flow of some commodity.</a:t>
            </a:r>
          </a:p>
          <a:p>
            <a:r>
              <a:rPr lang="en-US" sz="8600" dirty="0" smtClean="0"/>
              <a:t>Transport network analysis is used to determine the flow of vehicles through a transport network, for example walking and car, to model multi –model journeys. Transport network analysis is with in the field of transport engineering. India’s transport sector is large and diverse, it caters to the needs of 1.1 billion people. The sector contributed about 5.5 percent to the nation’s GDP, with road transportation.</a:t>
            </a:r>
          </a:p>
          <a:p>
            <a:endParaRPr lang="en-US" sz="2800" dirty="0" smtClean="0"/>
          </a:p>
          <a:p>
            <a:endParaRPr lang="en-US" sz="2800" dirty="0" smtClean="0"/>
          </a:p>
          <a:p>
            <a:pPr>
              <a:buNone/>
            </a:pPr>
            <a:endParaRPr lang="en-US" sz="2800" dirty="0" smtClean="0"/>
          </a:p>
          <a:p>
            <a:pPr>
              <a:buNone/>
            </a:pPr>
            <a:endParaRPr lang="en-US" sz="2800" dirty="0" smtClean="0"/>
          </a:p>
          <a:p>
            <a:pPr>
              <a:buNone/>
            </a:pPr>
            <a:r>
              <a:rPr lang="en-US" sz="2800" dirty="0" smtClean="0">
                <a:solidFill>
                  <a:schemeClr val="bg1"/>
                </a:solidFill>
              </a:rPr>
              <a:t> </a:t>
            </a:r>
          </a:p>
          <a:p>
            <a:endParaRPr lang="en-US" dirty="0" smtClean="0">
              <a:solidFill>
                <a:schemeClr val="bg1"/>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0"/>
            <a:ext cx="9144000" cy="4343400"/>
          </a:xfrm>
          <a:solidFill>
            <a:schemeClr val="accent2">
              <a:lumMod val="75000"/>
            </a:schemeClr>
          </a:solidFill>
          <a:ln>
            <a:solidFill>
              <a:schemeClr val="accent1"/>
            </a:solidFill>
          </a:ln>
        </p:spPr>
        <p:txBody>
          <a:bodyPr>
            <a:normAutofit/>
          </a:bodyPr>
          <a:lstStyle/>
          <a:p>
            <a:r>
              <a:rPr lang="en-US" sz="6000" dirty="0" smtClean="0">
                <a:solidFill>
                  <a:schemeClr val="bg1"/>
                </a:solidFill>
              </a:rPr>
              <a:t>THANK YOU</a:t>
            </a:r>
            <a:endParaRPr lang="en-US" sz="6000" dirty="0">
              <a:solidFill>
                <a:schemeClr val="bg1"/>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371600"/>
          </a:xfrm>
          <a:solidFill>
            <a:schemeClr val="accent2">
              <a:lumMod val="75000"/>
            </a:schemeClr>
          </a:solidFill>
        </p:spPr>
        <p:txBody>
          <a:bodyPr>
            <a:normAutofit fontScale="90000"/>
          </a:bodyPr>
          <a:lstStyle/>
          <a:p>
            <a:r>
              <a:rPr lang="en-US" dirty="0" smtClean="0">
                <a:solidFill>
                  <a:schemeClr val="bg1"/>
                </a:solidFill>
              </a:rPr>
              <a:t/>
            </a:r>
            <a:br>
              <a:rPr lang="en-US" dirty="0" smtClean="0">
                <a:solidFill>
                  <a:schemeClr val="bg1"/>
                </a:solidFill>
              </a:rPr>
            </a:br>
            <a:r>
              <a:rPr lang="en-US" sz="4000" u="sng" dirty="0" smtClean="0">
                <a:solidFill>
                  <a:schemeClr val="bg1"/>
                </a:solidFill>
              </a:rPr>
              <a:t>INTRODUCTION</a:t>
            </a:r>
            <a:r>
              <a:rPr lang="en-US" dirty="0" smtClean="0">
                <a:solidFill>
                  <a:schemeClr val="bg1"/>
                </a:solidFill>
              </a:rPr>
              <a:t/>
            </a:r>
            <a:br>
              <a:rPr lang="en-US" dirty="0" smtClean="0">
                <a:solidFill>
                  <a:schemeClr val="bg1"/>
                </a:solidFill>
              </a:rPr>
            </a:br>
            <a:endParaRPr lang="en-US" dirty="0">
              <a:solidFill>
                <a:schemeClr val="bg1"/>
              </a:solidFill>
            </a:endParaRPr>
          </a:p>
        </p:txBody>
      </p:sp>
      <p:sp>
        <p:nvSpPr>
          <p:cNvPr id="3" name="Content Placeholder 2"/>
          <p:cNvSpPr>
            <a:spLocks noGrp="1"/>
          </p:cNvSpPr>
          <p:nvPr>
            <p:ph idx="1"/>
          </p:nvPr>
        </p:nvSpPr>
        <p:spPr>
          <a:xfrm>
            <a:off x="0" y="1524000"/>
            <a:ext cx="9144000" cy="6553200"/>
          </a:xfrm>
          <a:solidFill>
            <a:schemeClr val="accent6">
              <a:lumMod val="20000"/>
              <a:lumOff val="80000"/>
            </a:schemeClr>
          </a:solidFill>
        </p:spPr>
        <p:txBody>
          <a:bodyPr>
            <a:normAutofit/>
          </a:bodyPr>
          <a:lstStyle/>
          <a:p>
            <a:pPr>
              <a:buNone/>
            </a:pPr>
            <a:r>
              <a:rPr lang="en-US" sz="2800" dirty="0" smtClean="0"/>
              <a:t>   </a:t>
            </a:r>
          </a:p>
          <a:p>
            <a:pPr>
              <a:buNone/>
            </a:pPr>
            <a:endParaRPr lang="en-US" sz="2800" dirty="0" smtClean="0"/>
          </a:p>
          <a:p>
            <a:r>
              <a:rPr lang="en-US" sz="2800" dirty="0" smtClean="0"/>
              <a:t>Transportation is the movement of products from one node in the distribution channel to another.</a:t>
            </a:r>
          </a:p>
          <a:p>
            <a:pPr>
              <a:buNone/>
            </a:pPr>
            <a:endParaRPr lang="en-US" sz="2800" dirty="0" smtClean="0"/>
          </a:p>
          <a:p>
            <a:r>
              <a:rPr lang="en-US" sz="2800" dirty="0" smtClean="0"/>
              <a:t> Definition:-Transportation is the movement of humans ,animals and goods from one location to another. Transport include air ,land(rail and road),water,cable,pipeline and space.</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981200"/>
          </a:xfrm>
          <a:solidFill>
            <a:schemeClr val="accent2">
              <a:lumMod val="75000"/>
            </a:schemeClr>
          </a:solidFill>
        </p:spPr>
        <p:txBody>
          <a:bodyPr>
            <a:normAutofit/>
          </a:bodyPr>
          <a:lstStyle/>
          <a:p>
            <a:r>
              <a:rPr lang="en-US" sz="4000" u="sng" smtClean="0">
                <a:solidFill>
                  <a:schemeClr val="bg1"/>
                </a:solidFill>
              </a:rPr>
              <a:t>OBJECTIVE OF TRANSPORTATION</a:t>
            </a:r>
            <a:br>
              <a:rPr lang="en-US" sz="4000" u="sng" smtClean="0">
                <a:solidFill>
                  <a:schemeClr val="bg1"/>
                </a:solidFill>
              </a:rPr>
            </a:br>
            <a:endParaRPr lang="en-US" sz="4000" u="sng" dirty="0">
              <a:solidFill>
                <a:schemeClr val="bg1"/>
              </a:solidFill>
            </a:endParaRPr>
          </a:p>
        </p:txBody>
      </p:sp>
      <p:sp>
        <p:nvSpPr>
          <p:cNvPr id="3" name="Content Placeholder 2"/>
          <p:cNvSpPr>
            <a:spLocks noGrp="1"/>
          </p:cNvSpPr>
          <p:nvPr>
            <p:ph idx="1"/>
          </p:nvPr>
        </p:nvSpPr>
        <p:spPr>
          <a:xfrm>
            <a:off x="0" y="1981200"/>
            <a:ext cx="9144000" cy="5867400"/>
          </a:xfrm>
          <a:solidFill>
            <a:schemeClr val="accent6">
              <a:lumMod val="20000"/>
              <a:lumOff val="80000"/>
            </a:schemeClr>
          </a:solidFill>
        </p:spPr>
        <p:txBody>
          <a:bodyPr>
            <a:normAutofit/>
          </a:bodyPr>
          <a:lstStyle/>
          <a:p>
            <a:pPr>
              <a:buNone/>
            </a:pPr>
            <a:endParaRPr lang="en-US" sz="2800" dirty="0" smtClean="0"/>
          </a:p>
          <a:p>
            <a:r>
              <a:rPr lang="en-US" sz="2800" dirty="0" smtClean="0"/>
              <a:t>Improve port capacity so that ships of greater draft can enter.</a:t>
            </a:r>
          </a:p>
          <a:p>
            <a:r>
              <a:rPr lang="en-US" sz="2800" dirty="0" smtClean="0"/>
              <a:t>Put road and ferry transport on a financial basis that is more </a:t>
            </a:r>
          </a:p>
          <a:p>
            <a:pPr>
              <a:buNone/>
            </a:pPr>
            <a:r>
              <a:rPr lang="en-US" sz="2800" dirty="0" smtClean="0"/>
              <a:t>     self sustaining.</a:t>
            </a:r>
          </a:p>
          <a:p>
            <a:r>
              <a:rPr lang="en-US" sz="2800" dirty="0" smtClean="0"/>
              <a:t>Improve international transport airport capacity  so that larger aircraft can land.</a:t>
            </a:r>
          </a:p>
          <a:p>
            <a:r>
              <a:rPr lang="en-US" sz="2800" dirty="0" smtClean="0"/>
              <a:t>Adopt measure to improve transport  safety in all modes.</a:t>
            </a:r>
            <a:r>
              <a:rPr lang="en-US" sz="2600" dirty="0" smtClean="0"/>
              <a:t>     </a:t>
            </a:r>
            <a:endParaRPr lang="en-US" sz="26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524000"/>
          </a:xfrm>
          <a:solidFill>
            <a:schemeClr val="accent2">
              <a:lumMod val="75000"/>
            </a:schemeClr>
          </a:solidFill>
        </p:spPr>
        <p:txBody>
          <a:bodyPr>
            <a:normAutofit/>
          </a:bodyPr>
          <a:lstStyle/>
          <a:p>
            <a:r>
              <a:rPr lang="en-US" u="sng" dirty="0" smtClean="0">
                <a:solidFill>
                  <a:schemeClr val="bg1"/>
                </a:solidFill>
              </a:rPr>
              <a:t>MODES OF TRANSPORTATION</a:t>
            </a:r>
            <a:r>
              <a:rPr lang="en-US" dirty="0"/>
              <a:t/>
            </a:r>
            <a:br>
              <a:rPr lang="en-US" dirty="0"/>
            </a:br>
            <a:endParaRPr lang="en-US" dirty="0"/>
          </a:p>
        </p:txBody>
      </p:sp>
      <p:sp>
        <p:nvSpPr>
          <p:cNvPr id="3" name="Content Placeholder 2"/>
          <p:cNvSpPr>
            <a:spLocks noGrp="1"/>
          </p:cNvSpPr>
          <p:nvPr>
            <p:ph idx="1"/>
          </p:nvPr>
        </p:nvSpPr>
        <p:spPr>
          <a:xfrm>
            <a:off x="0" y="1447800"/>
            <a:ext cx="9144000" cy="5410200"/>
          </a:xfrm>
          <a:solidFill>
            <a:schemeClr val="accent6">
              <a:lumMod val="20000"/>
              <a:lumOff val="80000"/>
            </a:schemeClr>
          </a:solidFill>
        </p:spPr>
        <p:txBody>
          <a:bodyPr>
            <a:normAutofit/>
          </a:bodyPr>
          <a:lstStyle/>
          <a:p>
            <a:r>
              <a:rPr lang="en-US" sz="2800" dirty="0" smtClean="0"/>
              <a:t>AIR TRANSPORT </a:t>
            </a:r>
          </a:p>
          <a:p>
            <a:r>
              <a:rPr lang="en-US" sz="2800" dirty="0" smtClean="0"/>
              <a:t>LAND TRANSPORT</a:t>
            </a:r>
          </a:p>
          <a:p>
            <a:r>
              <a:rPr lang="en-US" sz="2800" dirty="0" smtClean="0"/>
              <a:t>RAIL TRANSPORT </a:t>
            </a:r>
          </a:p>
          <a:p>
            <a:r>
              <a:rPr lang="en-US" sz="2800" dirty="0" smtClean="0"/>
              <a:t>ROAD TRANSPORT</a:t>
            </a:r>
          </a:p>
          <a:p>
            <a:r>
              <a:rPr lang="en-US" sz="2800" dirty="0" smtClean="0"/>
              <a:t>WATER TRANSPORT</a:t>
            </a:r>
          </a:p>
          <a:p>
            <a:r>
              <a:rPr lang="en-US" sz="2800" dirty="0" smtClean="0"/>
              <a:t>OTHER TRANSPORT</a:t>
            </a:r>
          </a:p>
          <a:p>
            <a:pPr>
              <a:buNone/>
            </a:pPr>
            <a:endParaRPr lang="en-US" sz="2800"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524000"/>
          </a:xfrm>
          <a:solidFill>
            <a:schemeClr val="accent2">
              <a:lumMod val="75000"/>
            </a:schemeClr>
          </a:solidFill>
        </p:spPr>
        <p:txBody>
          <a:bodyPr>
            <a:normAutofit/>
          </a:bodyPr>
          <a:lstStyle/>
          <a:p>
            <a:r>
              <a:rPr lang="en-US" u="sng" dirty="0" smtClean="0">
                <a:solidFill>
                  <a:schemeClr val="bg1"/>
                </a:solidFill>
              </a:rPr>
              <a:t>AIR TRANSPORTATION</a:t>
            </a:r>
            <a:endParaRPr lang="en-US" dirty="0">
              <a:solidFill>
                <a:schemeClr val="bg1"/>
              </a:solidFill>
            </a:endParaRPr>
          </a:p>
        </p:txBody>
      </p:sp>
      <p:sp>
        <p:nvSpPr>
          <p:cNvPr id="3" name="Content Placeholder 2"/>
          <p:cNvSpPr>
            <a:spLocks noGrp="1"/>
          </p:cNvSpPr>
          <p:nvPr>
            <p:ph idx="1"/>
          </p:nvPr>
        </p:nvSpPr>
        <p:spPr>
          <a:xfrm>
            <a:off x="0" y="1524000"/>
            <a:ext cx="9144000" cy="6248400"/>
          </a:xfrm>
          <a:solidFill>
            <a:schemeClr val="accent6">
              <a:lumMod val="20000"/>
              <a:lumOff val="80000"/>
            </a:schemeClr>
          </a:solidFill>
        </p:spPr>
        <p:txBody>
          <a:bodyPr>
            <a:normAutofit/>
          </a:bodyPr>
          <a:lstStyle/>
          <a:p>
            <a:r>
              <a:rPr lang="en-US" sz="2800" dirty="0" smtClean="0"/>
              <a:t>It is the movement of passengers and freight by any conveyance that can sustain controlled flight.</a:t>
            </a:r>
          </a:p>
          <a:p>
            <a:pPr>
              <a:buNone/>
            </a:pPr>
            <a:endParaRPr lang="en-US" sz="2800" dirty="0" smtClean="0"/>
          </a:p>
          <a:p>
            <a:r>
              <a:rPr lang="en-US" sz="2800" dirty="0" smtClean="0"/>
              <a:t>Advantages:-Faster fulfillments of customer orders.</a:t>
            </a:r>
          </a:p>
          <a:p>
            <a:pPr>
              <a:buNone/>
            </a:pPr>
            <a:r>
              <a:rPr lang="en-US" sz="2800" dirty="0" smtClean="0"/>
              <a:t>     Reduce lead time for supplier.</a:t>
            </a:r>
          </a:p>
          <a:p>
            <a:pPr>
              <a:buNone/>
            </a:pPr>
            <a:r>
              <a:rPr lang="en-US" sz="2800" dirty="0" smtClean="0"/>
              <a:t>     Service level improved.</a:t>
            </a:r>
          </a:p>
          <a:p>
            <a:endParaRPr lang="en-US" sz="2800" dirty="0" smtClean="0"/>
          </a:p>
          <a:p>
            <a:r>
              <a:rPr lang="en-US" sz="2800" dirty="0" smtClean="0"/>
              <a:t>Disadvantages:-High cost incurred.</a:t>
            </a:r>
          </a:p>
          <a:p>
            <a:pPr>
              <a:buNone/>
            </a:pPr>
            <a:r>
              <a:rPr lang="en-US" sz="2800" dirty="0" smtClean="0"/>
              <a:t>    Problem of flight delay. </a:t>
            </a:r>
          </a:p>
          <a:p>
            <a:pPr>
              <a:buNone/>
            </a:pPr>
            <a:r>
              <a:rPr lang="en-US" sz="2800" dirty="0" smtClean="0"/>
              <a:t>    Suppliers and customers are not always  located near the transport. </a:t>
            </a:r>
          </a:p>
          <a:p>
            <a:pPr>
              <a:buNone/>
            </a:pPr>
            <a:endParaRPr lang="en-US"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601200" cy="1905000"/>
          </a:xfrm>
          <a:solidFill>
            <a:schemeClr val="accent2">
              <a:lumMod val="75000"/>
            </a:schemeClr>
          </a:solidFill>
        </p:spPr>
        <p:txBody>
          <a:bodyPr>
            <a:normAutofit fontScale="90000"/>
          </a:bodyPr>
          <a:lstStyle/>
          <a:p>
            <a:r>
              <a:rPr lang="en-US" u="sng" dirty="0" smtClean="0">
                <a:solidFill>
                  <a:schemeClr val="bg1"/>
                </a:solidFill>
              </a:rPr>
              <a:t/>
            </a:r>
            <a:br>
              <a:rPr lang="en-US" u="sng" dirty="0" smtClean="0">
                <a:solidFill>
                  <a:schemeClr val="bg1"/>
                </a:solidFill>
              </a:rPr>
            </a:br>
            <a:r>
              <a:rPr lang="en-US" u="sng" dirty="0" smtClean="0">
                <a:solidFill>
                  <a:schemeClr val="bg1"/>
                </a:solidFill>
              </a:rPr>
              <a:t>LAND TRANSPORTATION</a:t>
            </a:r>
            <a:r>
              <a:rPr lang="en-US" dirty="0">
                <a:solidFill>
                  <a:schemeClr val="bg1"/>
                </a:solidFill>
              </a:rPr>
              <a:t/>
            </a:r>
            <a:br>
              <a:rPr lang="en-US" dirty="0">
                <a:solidFill>
                  <a:schemeClr val="bg1"/>
                </a:solidFill>
              </a:rPr>
            </a:br>
            <a:endParaRPr lang="en-US" dirty="0">
              <a:solidFill>
                <a:schemeClr val="bg1"/>
              </a:solidFill>
            </a:endParaRPr>
          </a:p>
        </p:txBody>
      </p:sp>
      <p:sp>
        <p:nvSpPr>
          <p:cNvPr id="3" name="Content Placeholder 2"/>
          <p:cNvSpPr>
            <a:spLocks noGrp="1"/>
          </p:cNvSpPr>
          <p:nvPr>
            <p:ph idx="1"/>
          </p:nvPr>
        </p:nvSpPr>
        <p:spPr>
          <a:xfrm>
            <a:off x="0" y="1905000"/>
            <a:ext cx="9525000" cy="6400800"/>
          </a:xfrm>
          <a:solidFill>
            <a:schemeClr val="accent6">
              <a:lumMod val="20000"/>
              <a:lumOff val="80000"/>
            </a:schemeClr>
          </a:solidFill>
          <a:ln>
            <a:noFill/>
          </a:ln>
        </p:spPr>
        <p:txBody>
          <a:bodyPr>
            <a:normAutofit fontScale="25000" lnSpcReduction="20000"/>
          </a:bodyPr>
          <a:lstStyle/>
          <a:p>
            <a:r>
              <a:rPr lang="en-US" sz="11200" dirty="0" smtClean="0"/>
              <a:t>Rail transportation:- It is a means of conveyance of passengers and goods by way  </a:t>
            </a:r>
          </a:p>
          <a:p>
            <a:pPr>
              <a:buNone/>
            </a:pPr>
            <a:r>
              <a:rPr lang="en-US" sz="11200" dirty="0" smtClean="0"/>
              <a:t>   of wheeled vehicles running on rail track, known as a railway and rail road.</a:t>
            </a:r>
          </a:p>
          <a:p>
            <a:pPr>
              <a:buNone/>
            </a:pPr>
            <a:endParaRPr lang="en-US" sz="11200" dirty="0" smtClean="0"/>
          </a:p>
          <a:p>
            <a:r>
              <a:rPr lang="en-US" sz="11200" dirty="0" smtClean="0"/>
              <a:t>Advantages:-Faster and quicker.  </a:t>
            </a:r>
          </a:p>
          <a:p>
            <a:pPr>
              <a:buNone/>
            </a:pPr>
            <a:r>
              <a:rPr lang="en-US" sz="11200" dirty="0" smtClean="0"/>
              <a:t>    Ability to carry high capacity.</a:t>
            </a:r>
          </a:p>
          <a:p>
            <a:pPr>
              <a:buNone/>
            </a:pPr>
            <a:r>
              <a:rPr lang="en-US" sz="11200" dirty="0" smtClean="0"/>
              <a:t>    Safe mode of transportation.</a:t>
            </a:r>
          </a:p>
          <a:p>
            <a:pPr>
              <a:buNone/>
            </a:pPr>
            <a:endParaRPr lang="en-US" sz="11200" dirty="0" smtClean="0"/>
          </a:p>
          <a:p>
            <a:r>
              <a:rPr lang="en-US" sz="11200" dirty="0" smtClean="0"/>
              <a:t>Disadvantages:-Unforeseen delay or accidents.</a:t>
            </a:r>
          </a:p>
          <a:p>
            <a:pPr>
              <a:buNone/>
            </a:pPr>
            <a:r>
              <a:rPr lang="en-US" sz="11200" dirty="0" smtClean="0"/>
              <a:t>    Suppliers are not always located near the rail .</a:t>
            </a:r>
          </a:p>
          <a:p>
            <a:pPr>
              <a:buNone/>
            </a:pPr>
            <a:r>
              <a:rPr lang="en-US" sz="11200" dirty="0" smtClean="0"/>
              <a:t>    Completely govern by the time table and schedule of railways.</a:t>
            </a:r>
          </a:p>
          <a:p>
            <a:pPr>
              <a:buNone/>
            </a:pPr>
            <a:endParaRPr lang="en-US" sz="11200" dirty="0" smtClean="0"/>
          </a:p>
          <a:p>
            <a:pPr>
              <a:buNone/>
            </a:pPr>
            <a:endParaRPr lang="en-US" sz="2800" dirty="0" smtClean="0"/>
          </a:p>
          <a:p>
            <a:pPr>
              <a:buNone/>
            </a:pPr>
            <a:endParaRPr lang="en-US" sz="2800" dirty="0" smtClean="0"/>
          </a:p>
          <a:p>
            <a:pPr>
              <a:buNone/>
            </a:pPr>
            <a:endParaRPr lang="en-US" sz="2800" dirty="0" smtClean="0"/>
          </a:p>
          <a:p>
            <a:pPr>
              <a:buNone/>
            </a:pPr>
            <a:endParaRPr lang="en-US" sz="2800" dirty="0" smtClean="0"/>
          </a:p>
          <a:p>
            <a:pPr>
              <a:buNone/>
            </a:pPr>
            <a:endParaRPr lang="en-US" sz="2800" dirty="0" smtClean="0"/>
          </a:p>
          <a:p>
            <a:pPr>
              <a:buNone/>
            </a:pPr>
            <a:endParaRPr lang="en-US" sz="2800" dirty="0" smtClean="0"/>
          </a:p>
          <a:p>
            <a:pPr>
              <a:buNone/>
            </a:pPr>
            <a:endParaRPr lang="en-US" sz="2800" dirty="0" smtClean="0"/>
          </a:p>
          <a:p>
            <a:pPr>
              <a:buNone/>
            </a:pPr>
            <a:endParaRPr lang="en-US" sz="2800" dirty="0" smtClean="0"/>
          </a:p>
          <a:p>
            <a:pPr>
              <a:buNone/>
            </a:pPr>
            <a:endParaRPr lang="en-US" sz="2800" dirty="0" smtClean="0"/>
          </a:p>
          <a:p>
            <a:pPr>
              <a:buNone/>
            </a:pPr>
            <a:endParaRPr lang="en-US" sz="2800" dirty="0" smtClean="0"/>
          </a:p>
          <a:p>
            <a:pPr>
              <a:buNone/>
            </a:pPr>
            <a:endParaRPr lang="en-US" sz="2800" dirty="0" smtClean="0"/>
          </a:p>
          <a:p>
            <a:pPr>
              <a:buNone/>
            </a:pPr>
            <a:endParaRPr lang="en-US" sz="2800" dirty="0" smtClean="0"/>
          </a:p>
          <a:p>
            <a:pPr>
              <a:buNone/>
            </a:pPr>
            <a:endParaRPr lang="en-US" sz="2800" dirty="0" smtClean="0"/>
          </a:p>
          <a:p>
            <a:pPr>
              <a:buNone/>
            </a:pPr>
            <a:endParaRPr lang="en-US" sz="2800" dirty="0" smtClean="0"/>
          </a:p>
          <a:p>
            <a:pPr>
              <a:buNone/>
            </a:pPr>
            <a:endParaRPr lang="en-US" sz="2800" dirty="0" smtClean="0"/>
          </a:p>
          <a:p>
            <a:pPr>
              <a:buNone/>
            </a:pPr>
            <a:r>
              <a:rPr lang="en-US" sz="2800" dirty="0" smtClean="0"/>
              <a:t> </a:t>
            </a:r>
            <a:endParaRPr lang="en-US" sz="28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525000" cy="1600200"/>
          </a:xfrm>
          <a:solidFill>
            <a:schemeClr val="accent2">
              <a:lumMod val="75000"/>
            </a:schemeClr>
          </a:solidFill>
        </p:spPr>
        <p:txBody>
          <a:bodyPr>
            <a:normAutofit fontScale="90000"/>
          </a:bodyPr>
          <a:lstStyle/>
          <a:p>
            <a:r>
              <a:rPr lang="en-US" u="sng" dirty="0" smtClean="0">
                <a:solidFill>
                  <a:schemeClr val="bg1"/>
                </a:solidFill>
              </a:rPr>
              <a:t/>
            </a:r>
            <a:br>
              <a:rPr lang="en-US" u="sng" dirty="0" smtClean="0">
                <a:solidFill>
                  <a:schemeClr val="bg1"/>
                </a:solidFill>
              </a:rPr>
            </a:br>
            <a:r>
              <a:rPr lang="en-US" u="sng" dirty="0" smtClean="0">
                <a:solidFill>
                  <a:schemeClr val="bg1"/>
                </a:solidFill>
              </a:rPr>
              <a:t>ROAD TRANSPORT</a:t>
            </a:r>
            <a:r>
              <a:rPr lang="en-US" dirty="0"/>
              <a:t/>
            </a:r>
            <a:br>
              <a:rPr lang="en-US" dirty="0"/>
            </a:br>
            <a:endParaRPr lang="en-US" dirty="0"/>
          </a:p>
        </p:txBody>
      </p:sp>
      <p:sp>
        <p:nvSpPr>
          <p:cNvPr id="3" name="Content Placeholder 2"/>
          <p:cNvSpPr>
            <a:spLocks noGrp="1"/>
          </p:cNvSpPr>
          <p:nvPr>
            <p:ph idx="1"/>
          </p:nvPr>
        </p:nvSpPr>
        <p:spPr>
          <a:xfrm>
            <a:off x="0" y="1600200"/>
            <a:ext cx="9525000" cy="6553200"/>
          </a:xfrm>
          <a:solidFill>
            <a:schemeClr val="accent6">
              <a:lumMod val="20000"/>
              <a:lumOff val="80000"/>
            </a:schemeClr>
          </a:solidFill>
        </p:spPr>
        <p:txBody>
          <a:bodyPr>
            <a:normAutofit/>
          </a:bodyPr>
          <a:lstStyle/>
          <a:p>
            <a:r>
              <a:rPr lang="en-US" sz="2800" dirty="0" smtClean="0"/>
              <a:t>It can be categorized as:-Heavy vehicle transport</a:t>
            </a:r>
          </a:p>
          <a:p>
            <a:pPr>
              <a:buNone/>
            </a:pPr>
            <a:r>
              <a:rPr lang="en-US" sz="2800" dirty="0" smtClean="0"/>
              <a:t>    for goods. Light vehicle transport for goods.</a:t>
            </a:r>
          </a:p>
          <a:p>
            <a:pPr>
              <a:buNone/>
            </a:pPr>
            <a:r>
              <a:rPr lang="en-US" sz="2800" dirty="0" smtClean="0"/>
              <a:t>    Public or private transport for human being.</a:t>
            </a:r>
          </a:p>
          <a:p>
            <a:pPr>
              <a:buNone/>
            </a:pPr>
            <a:endParaRPr lang="en-US" sz="2800" dirty="0" smtClean="0"/>
          </a:p>
          <a:p>
            <a:r>
              <a:rPr lang="en-US" sz="2800" dirty="0" smtClean="0"/>
              <a:t>Advantages:-Ideal for short distance.</a:t>
            </a:r>
          </a:p>
          <a:p>
            <a:pPr>
              <a:buNone/>
            </a:pPr>
            <a:r>
              <a:rPr lang="en-US" sz="2800" dirty="0" smtClean="0"/>
              <a:t>   Cost effective.</a:t>
            </a:r>
          </a:p>
          <a:p>
            <a:pPr>
              <a:buNone/>
            </a:pPr>
            <a:r>
              <a:rPr lang="en-US" sz="2800" dirty="0" smtClean="0"/>
              <a:t>   Fast delivery.</a:t>
            </a:r>
          </a:p>
          <a:p>
            <a:r>
              <a:rPr lang="en-US" sz="2800" dirty="0" smtClean="0"/>
              <a:t>Disadvantages:-Delay due to traffic jams.</a:t>
            </a:r>
          </a:p>
          <a:p>
            <a:pPr>
              <a:buNone/>
            </a:pPr>
            <a:r>
              <a:rPr lang="en-US" sz="2800" dirty="0" smtClean="0"/>
              <a:t>    Dependability on weather.</a:t>
            </a:r>
          </a:p>
          <a:p>
            <a:pPr>
              <a:buNone/>
            </a:pPr>
            <a:r>
              <a:rPr lang="en-US" sz="2800" dirty="0" smtClean="0"/>
              <a:t>    Pollutes the environment.</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600200"/>
            <a:ext cx="9144000" cy="6172200"/>
          </a:xfrm>
          <a:solidFill>
            <a:schemeClr val="accent6">
              <a:lumMod val="20000"/>
              <a:lumOff val="80000"/>
            </a:schemeClr>
          </a:solidFill>
        </p:spPr>
        <p:txBody>
          <a:bodyPr>
            <a:normAutofit/>
          </a:bodyPr>
          <a:lstStyle/>
          <a:p>
            <a:r>
              <a:rPr lang="en-US" sz="2800" dirty="0" smtClean="0"/>
              <a:t>It is the process of transport that a watercraft .Such as a boat ,ship or sailboat makes over a body of water such as a sea, ocean ,lake or river.</a:t>
            </a:r>
          </a:p>
          <a:p>
            <a:endParaRPr lang="en-US" sz="2800" dirty="0" smtClean="0"/>
          </a:p>
          <a:p>
            <a:r>
              <a:rPr lang="en-US" sz="2800" dirty="0" smtClean="0"/>
              <a:t>Advantages:-Ideal for transporting and bulky goods.</a:t>
            </a:r>
          </a:p>
          <a:p>
            <a:pPr>
              <a:buNone/>
            </a:pPr>
            <a:r>
              <a:rPr lang="en-US" sz="2800" dirty="0" smtClean="0"/>
              <a:t>    Suitable for products with long lead time.</a:t>
            </a:r>
          </a:p>
          <a:p>
            <a:pPr>
              <a:buNone/>
            </a:pPr>
            <a:r>
              <a:rPr lang="en-US" sz="2800" dirty="0" smtClean="0"/>
              <a:t>    Cheaper cost.</a:t>
            </a:r>
          </a:p>
          <a:p>
            <a:endParaRPr lang="en-US" sz="2800" dirty="0" smtClean="0"/>
          </a:p>
          <a:p>
            <a:r>
              <a:rPr lang="en-US" sz="2800" dirty="0" smtClean="0"/>
              <a:t>Disadvantages:-Long lead time.</a:t>
            </a:r>
          </a:p>
          <a:p>
            <a:pPr>
              <a:buNone/>
            </a:pPr>
            <a:r>
              <a:rPr lang="en-US" sz="2800" dirty="0" smtClean="0"/>
              <a:t>     Difficult to locate goods in transit.</a:t>
            </a:r>
          </a:p>
          <a:p>
            <a:pPr>
              <a:buNone/>
            </a:pPr>
            <a:r>
              <a:rPr lang="en-US" sz="2800" dirty="0" smtClean="0"/>
              <a:t>     Problems arising due to bad weather.</a:t>
            </a:r>
          </a:p>
          <a:p>
            <a:endParaRPr lang="en-US" sz="2800" dirty="0" smtClean="0">
              <a:solidFill>
                <a:schemeClr val="bg1"/>
              </a:solidFill>
            </a:endParaRPr>
          </a:p>
          <a:p>
            <a:endParaRPr lang="en-US" sz="2800" dirty="0" smtClean="0">
              <a:solidFill>
                <a:schemeClr val="bg1"/>
              </a:solidFill>
            </a:endParaRPr>
          </a:p>
        </p:txBody>
      </p:sp>
      <p:sp>
        <p:nvSpPr>
          <p:cNvPr id="4" name="Title 3"/>
          <p:cNvSpPr>
            <a:spLocks noGrp="1"/>
          </p:cNvSpPr>
          <p:nvPr>
            <p:ph type="title"/>
          </p:nvPr>
        </p:nvSpPr>
        <p:spPr>
          <a:xfrm>
            <a:off x="0" y="0"/>
            <a:ext cx="9144000" cy="1600200"/>
          </a:xfrm>
          <a:solidFill>
            <a:schemeClr val="accent2">
              <a:lumMod val="75000"/>
            </a:schemeClr>
          </a:solidFill>
        </p:spPr>
        <p:txBody>
          <a:bodyPr/>
          <a:lstStyle/>
          <a:p>
            <a:r>
              <a:rPr lang="en-US" dirty="0" smtClean="0">
                <a:solidFill>
                  <a:schemeClr val="bg1"/>
                </a:solidFill>
              </a:rPr>
              <a:t>WATER TRANSPORT</a:t>
            </a:r>
            <a:endParaRPr lang="en-US" dirty="0">
              <a:solidFill>
                <a:schemeClr val="bg1"/>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600200"/>
          </a:xfrm>
          <a:solidFill>
            <a:schemeClr val="accent2">
              <a:lumMod val="75000"/>
            </a:schemeClr>
          </a:solidFill>
        </p:spPr>
        <p:txBody>
          <a:bodyPr>
            <a:normAutofit fontScale="90000"/>
          </a:bodyPr>
          <a:lstStyle/>
          <a:p>
            <a:r>
              <a:rPr lang="en-US" u="sng" dirty="0" smtClean="0">
                <a:solidFill>
                  <a:schemeClr val="bg1"/>
                </a:solidFill>
              </a:rPr>
              <a:t/>
            </a:r>
            <a:br>
              <a:rPr lang="en-US" u="sng" dirty="0" smtClean="0">
                <a:solidFill>
                  <a:schemeClr val="bg1"/>
                </a:solidFill>
              </a:rPr>
            </a:br>
            <a:r>
              <a:rPr lang="en-US" u="sng" dirty="0" smtClean="0">
                <a:solidFill>
                  <a:schemeClr val="bg1"/>
                </a:solidFill>
              </a:rPr>
              <a:t>OTHER TRANSPORT</a:t>
            </a:r>
            <a:r>
              <a:rPr lang="en-US" dirty="0">
                <a:solidFill>
                  <a:schemeClr val="bg1"/>
                </a:solidFill>
              </a:rPr>
              <a:t/>
            </a:r>
            <a:br>
              <a:rPr lang="en-US" dirty="0">
                <a:solidFill>
                  <a:schemeClr val="bg1"/>
                </a:solidFill>
              </a:rPr>
            </a:br>
            <a:endParaRPr lang="en-US" dirty="0">
              <a:solidFill>
                <a:schemeClr val="bg1"/>
              </a:solidFill>
            </a:endParaRPr>
          </a:p>
        </p:txBody>
      </p:sp>
      <p:sp>
        <p:nvSpPr>
          <p:cNvPr id="3" name="Content Placeholder 2"/>
          <p:cNvSpPr>
            <a:spLocks noGrp="1"/>
          </p:cNvSpPr>
          <p:nvPr>
            <p:ph idx="1"/>
          </p:nvPr>
        </p:nvSpPr>
        <p:spPr>
          <a:xfrm>
            <a:off x="0" y="1600200"/>
            <a:ext cx="9144000" cy="6019800"/>
          </a:xfrm>
          <a:solidFill>
            <a:schemeClr val="accent6">
              <a:lumMod val="20000"/>
              <a:lumOff val="80000"/>
            </a:schemeClr>
          </a:solidFill>
        </p:spPr>
        <p:txBody>
          <a:bodyPr>
            <a:normAutofit lnSpcReduction="10000"/>
          </a:bodyPr>
          <a:lstStyle/>
          <a:p>
            <a:endParaRPr lang="en-US" dirty="0" smtClean="0">
              <a:solidFill>
                <a:schemeClr val="bg1"/>
              </a:solidFill>
            </a:endParaRPr>
          </a:p>
          <a:p>
            <a:r>
              <a:rPr lang="en-US" sz="2800" dirty="0" smtClean="0"/>
              <a:t>PIPELINE TRANSPORT:-It sends goods through a pipe, most commonly liquid and gases are send.</a:t>
            </a:r>
          </a:p>
          <a:p>
            <a:endParaRPr lang="en-US" sz="2800" dirty="0" smtClean="0"/>
          </a:p>
          <a:p>
            <a:r>
              <a:rPr lang="en-US" sz="2800" dirty="0" smtClean="0"/>
              <a:t>Advantages:-Mass  movement of goods i.e.liqiud and gases.</a:t>
            </a:r>
          </a:p>
          <a:p>
            <a:pPr>
              <a:buNone/>
            </a:pPr>
            <a:r>
              <a:rPr lang="en-US" sz="2800" dirty="0" smtClean="0"/>
              <a:t>     Cheap cost for large volumes.</a:t>
            </a:r>
          </a:p>
          <a:p>
            <a:pPr>
              <a:buNone/>
            </a:pPr>
            <a:endParaRPr lang="en-US" sz="2800" dirty="0" smtClean="0"/>
          </a:p>
          <a:p>
            <a:r>
              <a:rPr lang="en-US" sz="2800" dirty="0" smtClean="0"/>
              <a:t>Disadvantages:-Not suitable for solids.</a:t>
            </a:r>
          </a:p>
          <a:p>
            <a:pPr>
              <a:buNone/>
            </a:pPr>
            <a:r>
              <a:rPr lang="en-US" sz="2800" dirty="0" smtClean="0"/>
              <a:t>     Large investment required.</a:t>
            </a:r>
          </a:p>
          <a:p>
            <a:pPr>
              <a:buNone/>
            </a:pPr>
            <a:endParaRPr lang="en-US" sz="2800" dirty="0" smtClean="0"/>
          </a:p>
          <a:p>
            <a:pPr>
              <a:buNone/>
            </a:pPr>
            <a:endParaRPr lang="en-US" sz="2800" dirty="0" smtClean="0"/>
          </a:p>
          <a:p>
            <a:pPr>
              <a:buNone/>
            </a:pPr>
            <a:r>
              <a:rPr lang="en-US" sz="2800" dirty="0" smtClean="0">
                <a:solidFill>
                  <a:schemeClr val="bg1"/>
                </a:solidFill>
              </a:rPr>
              <a:t> </a:t>
            </a:r>
          </a:p>
          <a:p>
            <a:endParaRPr lang="en-US" dirty="0" smtClean="0">
              <a:solidFill>
                <a:schemeClr val="bg1"/>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626</TotalTime>
  <Words>648</Words>
  <Application>Microsoft Office PowerPoint</Application>
  <PresentationFormat>On-screen Show (4:3)</PresentationFormat>
  <Paragraphs>126</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 CLASS-BBA FINAL(VI SEM.)  SUBJECT-LOGISTIC MANAGEMENT.  TOPIC-TRANSPORTATION  DEPT. OF COMMERCE &amp; MANAGEMENT   I.B. (PG) COLLEGE, PANIPAT  UNIVERSITY- KURUKSHETRA UNIVERSITY,                     KURUKSHETRA. BY PROF.-SONIA VIRMANI</vt:lpstr>
      <vt:lpstr> INTRODUCTION </vt:lpstr>
      <vt:lpstr>OBJECTIVE OF TRANSPORTATION </vt:lpstr>
      <vt:lpstr>MODES OF TRANSPORTATION </vt:lpstr>
      <vt:lpstr>AIR TRANSPORTATION</vt:lpstr>
      <vt:lpstr> LAND TRANSPORTATION </vt:lpstr>
      <vt:lpstr> ROAD TRANSPORT </vt:lpstr>
      <vt:lpstr>WATER TRANSPORT</vt:lpstr>
      <vt:lpstr> OTHER TRANSPORT </vt:lpstr>
      <vt:lpstr> OTHER TRANSPORT </vt:lpstr>
      <vt:lpstr> TRANSPORT  PROBLEMS </vt:lpstr>
      <vt:lpstr> TRANSPORTATION   NETWORK IN INDIA </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LOGISTIC MANAGEMENT</dc:title>
  <dc:creator>Super</dc:creator>
  <cp:lastModifiedBy>Super</cp:lastModifiedBy>
  <cp:revision>100</cp:revision>
  <dcterms:created xsi:type="dcterms:W3CDTF">2020-03-31T07:55:54Z</dcterms:created>
  <dcterms:modified xsi:type="dcterms:W3CDTF">2020-04-16T16:49:36Z</dcterms:modified>
</cp:coreProperties>
</file>