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8" r:id="rId2"/>
    <p:sldId id="257" r:id="rId3"/>
    <p:sldId id="259" r:id="rId4"/>
    <p:sldId id="260" r:id="rId5"/>
    <p:sldId id="261" r:id="rId6"/>
    <p:sldId id="262" r:id="rId7"/>
    <p:sldId id="265" r:id="rId8"/>
    <p:sldId id="263" r:id="rId9"/>
    <p:sldId id="264"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 /></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 /><Relationship Id="rId1" Type="http://schemas.openxmlformats.org/officeDocument/2006/relationships/package" Target="../embeddings/Microsoft_Office_Excel_Worksheet2.xlsx" /></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 /></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200891007045171"/>
          <c:y val="5.3050072086059663E-2"/>
          <c:w val="0.66404379921259871"/>
          <c:h val="0.7565624999999998"/>
        </c:manualLayout>
      </c:layout>
      <c:barChart>
        <c:barDir val="col"/>
        <c:grouping val="stacked"/>
        <c:varyColors val="0"/>
        <c:ser>
          <c:idx val="0"/>
          <c:order val="0"/>
          <c:tx>
            <c:strRef>
              <c:f>Sheet1!$B$1</c:f>
              <c:strCache>
                <c:ptCount val="1"/>
                <c:pt idx="0">
                  <c:v>Wheat</c:v>
                </c:pt>
              </c:strCache>
            </c:strRef>
          </c:tx>
          <c:invertIfNegative val="0"/>
          <c:cat>
            <c:numRef>
              <c:f>Sheet1!$A$2:$A$3</c:f>
              <c:numCache>
                <c:formatCode>General</c:formatCode>
                <c:ptCount val="2"/>
                <c:pt idx="0">
                  <c:v>2017</c:v>
                </c:pt>
                <c:pt idx="1">
                  <c:v>2018</c:v>
                </c:pt>
              </c:numCache>
            </c:numRef>
          </c:cat>
          <c:val>
            <c:numRef>
              <c:f>Sheet1!$B$2:$B$3</c:f>
              <c:numCache>
                <c:formatCode>General</c:formatCode>
                <c:ptCount val="2"/>
                <c:pt idx="0">
                  <c:v>10</c:v>
                </c:pt>
                <c:pt idx="1">
                  <c:v>13</c:v>
                </c:pt>
              </c:numCache>
            </c:numRef>
          </c:val>
          <c:extLst>
            <c:ext xmlns:c16="http://schemas.microsoft.com/office/drawing/2014/chart" uri="{C3380CC4-5D6E-409C-BE32-E72D297353CC}">
              <c16:uniqueId val="{00000000-32A4-044B-B691-DB61C98717EF}"/>
            </c:ext>
          </c:extLst>
        </c:ser>
        <c:ser>
          <c:idx val="1"/>
          <c:order val="1"/>
          <c:tx>
            <c:strRef>
              <c:f>Sheet1!$C$1</c:f>
              <c:strCache>
                <c:ptCount val="1"/>
                <c:pt idx="0">
                  <c:v>Cotton</c:v>
                </c:pt>
              </c:strCache>
            </c:strRef>
          </c:tx>
          <c:invertIfNegative val="0"/>
          <c:cat>
            <c:numRef>
              <c:f>Sheet1!$A$2:$A$3</c:f>
              <c:numCache>
                <c:formatCode>General</c:formatCode>
                <c:ptCount val="2"/>
                <c:pt idx="0">
                  <c:v>2017</c:v>
                </c:pt>
                <c:pt idx="1">
                  <c:v>2018</c:v>
                </c:pt>
              </c:numCache>
            </c:numRef>
          </c:cat>
          <c:val>
            <c:numRef>
              <c:f>Sheet1!$C$2:$C$3</c:f>
              <c:numCache>
                <c:formatCode>General</c:formatCode>
                <c:ptCount val="2"/>
                <c:pt idx="0">
                  <c:v>8</c:v>
                </c:pt>
                <c:pt idx="1">
                  <c:v>9</c:v>
                </c:pt>
              </c:numCache>
            </c:numRef>
          </c:val>
          <c:extLst>
            <c:ext xmlns:c16="http://schemas.microsoft.com/office/drawing/2014/chart" uri="{C3380CC4-5D6E-409C-BE32-E72D297353CC}">
              <c16:uniqueId val="{00000001-32A4-044B-B691-DB61C98717EF}"/>
            </c:ext>
          </c:extLst>
        </c:ser>
        <c:ser>
          <c:idx val="2"/>
          <c:order val="2"/>
          <c:tx>
            <c:strRef>
              <c:f>Sheet1!$D$1</c:f>
              <c:strCache>
                <c:ptCount val="1"/>
                <c:pt idx="0">
                  <c:v>Rice</c:v>
                </c:pt>
              </c:strCache>
            </c:strRef>
          </c:tx>
          <c:invertIfNegative val="0"/>
          <c:cat>
            <c:numRef>
              <c:f>Sheet1!$A$2:$A$3</c:f>
              <c:numCache>
                <c:formatCode>General</c:formatCode>
                <c:ptCount val="2"/>
                <c:pt idx="0">
                  <c:v>2017</c:v>
                </c:pt>
                <c:pt idx="1">
                  <c:v>2018</c:v>
                </c:pt>
              </c:numCache>
            </c:numRef>
          </c:cat>
          <c:val>
            <c:numRef>
              <c:f>Sheet1!$D$2:$D$3</c:f>
              <c:numCache>
                <c:formatCode>General</c:formatCode>
                <c:ptCount val="2"/>
                <c:pt idx="0">
                  <c:v>4</c:v>
                </c:pt>
                <c:pt idx="1">
                  <c:v>5</c:v>
                </c:pt>
              </c:numCache>
            </c:numRef>
          </c:val>
          <c:extLst>
            <c:ext xmlns:c16="http://schemas.microsoft.com/office/drawing/2014/chart" uri="{C3380CC4-5D6E-409C-BE32-E72D297353CC}">
              <c16:uniqueId val="{00000002-32A4-044B-B691-DB61C98717EF}"/>
            </c:ext>
          </c:extLst>
        </c:ser>
        <c:dLbls>
          <c:showLegendKey val="0"/>
          <c:showVal val="0"/>
          <c:showCatName val="0"/>
          <c:showSerName val="0"/>
          <c:showPercent val="0"/>
          <c:showBubbleSize val="0"/>
        </c:dLbls>
        <c:gapWidth val="150"/>
        <c:overlap val="100"/>
        <c:axId val="97756288"/>
        <c:axId val="97757824"/>
      </c:barChart>
      <c:catAx>
        <c:axId val="97756288"/>
        <c:scaling>
          <c:orientation val="minMax"/>
        </c:scaling>
        <c:delete val="0"/>
        <c:axPos val="b"/>
        <c:numFmt formatCode="General" sourceLinked="1"/>
        <c:majorTickMark val="out"/>
        <c:minorTickMark val="none"/>
        <c:tickLblPos val="nextTo"/>
        <c:crossAx val="97757824"/>
        <c:crosses val="autoZero"/>
        <c:auto val="1"/>
        <c:lblAlgn val="ctr"/>
        <c:lblOffset val="100"/>
        <c:noMultiLvlLbl val="0"/>
      </c:catAx>
      <c:valAx>
        <c:axId val="97757824"/>
        <c:scaling>
          <c:orientation val="minMax"/>
        </c:scaling>
        <c:delete val="0"/>
        <c:axPos val="l"/>
        <c:majorGridlines/>
        <c:numFmt formatCode="General" sourceLinked="1"/>
        <c:majorTickMark val="out"/>
        <c:minorTickMark val="none"/>
        <c:tickLblPos val="nextTo"/>
        <c:crossAx val="9775628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Series 1</c:v>
                </c:pt>
              </c:strCache>
            </c:strRef>
          </c:tx>
          <c:spPr>
            <a:solidFill>
              <a:schemeClr val="tx1">
                <a:lumMod val="75000"/>
                <a:lumOff val="25000"/>
              </a:schemeClr>
            </a:solidFill>
            <a:ln>
              <a:solidFill>
                <a:schemeClr val="tx1"/>
              </a:solidFill>
            </a:ln>
          </c:spPr>
          <c:invertIfNegative val="0"/>
          <c:cat>
            <c:numRef>
              <c:f>Sheet1!$A$2:$A$9</c:f>
              <c:numCache>
                <c:formatCode>General</c:formatCode>
                <c:ptCount val="8"/>
                <c:pt idx="0">
                  <c:v>2011</c:v>
                </c:pt>
                <c:pt idx="1">
                  <c:v>2012</c:v>
                </c:pt>
                <c:pt idx="2">
                  <c:v>2013</c:v>
                </c:pt>
                <c:pt idx="3">
                  <c:v>2014</c:v>
                </c:pt>
                <c:pt idx="4">
                  <c:v>2015</c:v>
                </c:pt>
                <c:pt idx="5">
                  <c:v>2016</c:v>
                </c:pt>
                <c:pt idx="6">
                  <c:v>2017</c:v>
                </c:pt>
                <c:pt idx="7">
                  <c:v>2018</c:v>
                </c:pt>
              </c:numCache>
            </c:numRef>
          </c:cat>
          <c:val>
            <c:numRef>
              <c:f>Sheet1!$B$2:$B$9</c:f>
              <c:numCache>
                <c:formatCode>General</c:formatCode>
                <c:ptCount val="8"/>
                <c:pt idx="0">
                  <c:v>70</c:v>
                </c:pt>
                <c:pt idx="1">
                  <c:v>-35</c:v>
                </c:pt>
                <c:pt idx="2">
                  <c:v>-45</c:v>
                </c:pt>
                <c:pt idx="3">
                  <c:v>20</c:v>
                </c:pt>
                <c:pt idx="4">
                  <c:v>30</c:v>
                </c:pt>
                <c:pt idx="5">
                  <c:v>-10</c:v>
                </c:pt>
                <c:pt idx="6">
                  <c:v>35</c:v>
                </c:pt>
                <c:pt idx="7">
                  <c:v>55</c:v>
                </c:pt>
              </c:numCache>
            </c:numRef>
          </c:val>
          <c:extLst>
            <c:ext xmlns:c16="http://schemas.microsoft.com/office/drawing/2014/chart" uri="{C3380CC4-5D6E-409C-BE32-E72D297353CC}">
              <c16:uniqueId val="{00000000-DF18-214C-A9C5-CEE5EC7DA87D}"/>
            </c:ext>
          </c:extLst>
        </c:ser>
        <c:dLbls>
          <c:showLegendKey val="0"/>
          <c:showVal val="0"/>
          <c:showCatName val="0"/>
          <c:showSerName val="0"/>
          <c:showPercent val="0"/>
          <c:showBubbleSize val="0"/>
        </c:dLbls>
        <c:gapWidth val="150"/>
        <c:overlap val="100"/>
        <c:axId val="98100736"/>
        <c:axId val="98102272"/>
      </c:barChart>
      <c:catAx>
        <c:axId val="98100736"/>
        <c:scaling>
          <c:orientation val="minMax"/>
        </c:scaling>
        <c:delete val="0"/>
        <c:axPos val="b"/>
        <c:numFmt formatCode="General" sourceLinked="1"/>
        <c:majorTickMark val="out"/>
        <c:minorTickMark val="none"/>
        <c:tickLblPos val="nextTo"/>
        <c:crossAx val="98102272"/>
        <c:crosses val="autoZero"/>
        <c:auto val="1"/>
        <c:lblAlgn val="ctr"/>
        <c:lblOffset val="100"/>
        <c:noMultiLvlLbl val="0"/>
      </c:catAx>
      <c:valAx>
        <c:axId val="98102272"/>
        <c:scaling>
          <c:orientation val="minMax"/>
        </c:scaling>
        <c:delete val="0"/>
        <c:axPos val="l"/>
        <c:majorGridlines/>
        <c:numFmt formatCode="General" sourceLinked="1"/>
        <c:majorTickMark val="out"/>
        <c:minorTickMark val="none"/>
        <c:tickLblPos val="nextTo"/>
        <c:crossAx val="98100736"/>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Sheet1!$B$1</c:f>
              <c:strCache>
                <c:ptCount val="1"/>
                <c:pt idx="0">
                  <c:v>Pass %</c:v>
                </c:pt>
              </c:strCache>
            </c:strRef>
          </c:tx>
          <c:spPr>
            <a:solidFill>
              <a:schemeClr val="tx1">
                <a:lumMod val="75000"/>
                <a:lumOff val="25000"/>
              </a:schemeClr>
            </a:solidFill>
          </c:spPr>
          <c:invertIfNegative val="0"/>
          <c:cat>
            <c:numRef>
              <c:f>Sheet1!$A$2:$A$5</c:f>
              <c:numCache>
                <c:formatCode>General</c:formatCode>
                <c:ptCount val="4"/>
                <c:pt idx="0">
                  <c:v>2015</c:v>
                </c:pt>
                <c:pt idx="1">
                  <c:v>2016</c:v>
                </c:pt>
                <c:pt idx="2">
                  <c:v>2017</c:v>
                </c:pt>
                <c:pt idx="3">
                  <c:v>2018</c:v>
                </c:pt>
              </c:numCache>
            </c:numRef>
          </c:cat>
          <c:val>
            <c:numRef>
              <c:f>Sheet1!$B$2:$B$5</c:f>
              <c:numCache>
                <c:formatCode>General</c:formatCode>
                <c:ptCount val="4"/>
                <c:pt idx="0">
                  <c:v>70</c:v>
                </c:pt>
                <c:pt idx="1">
                  <c:v>85</c:v>
                </c:pt>
                <c:pt idx="2">
                  <c:v>90</c:v>
                </c:pt>
                <c:pt idx="3">
                  <c:v>65</c:v>
                </c:pt>
              </c:numCache>
            </c:numRef>
          </c:val>
          <c:extLst>
            <c:ext xmlns:c16="http://schemas.microsoft.com/office/drawing/2014/chart" uri="{C3380CC4-5D6E-409C-BE32-E72D297353CC}">
              <c16:uniqueId val="{00000000-550F-C94A-B9DA-C2F62E4996FD}"/>
            </c:ext>
          </c:extLst>
        </c:ser>
        <c:ser>
          <c:idx val="1"/>
          <c:order val="1"/>
          <c:tx>
            <c:strRef>
              <c:f>Sheet1!$C$1</c:f>
              <c:strCache>
                <c:ptCount val="1"/>
                <c:pt idx="0">
                  <c:v>Fail %</c:v>
                </c:pt>
              </c:strCache>
            </c:strRef>
          </c:tx>
          <c:spPr>
            <a:solidFill>
              <a:schemeClr val="accent2">
                <a:lumMod val="75000"/>
              </a:schemeClr>
            </a:solidFill>
          </c:spPr>
          <c:invertIfNegative val="0"/>
          <c:cat>
            <c:numRef>
              <c:f>Sheet1!$A$2:$A$5</c:f>
              <c:numCache>
                <c:formatCode>General</c:formatCode>
                <c:ptCount val="4"/>
                <c:pt idx="0">
                  <c:v>2015</c:v>
                </c:pt>
                <c:pt idx="1">
                  <c:v>2016</c:v>
                </c:pt>
                <c:pt idx="2">
                  <c:v>2017</c:v>
                </c:pt>
                <c:pt idx="3">
                  <c:v>2018</c:v>
                </c:pt>
              </c:numCache>
            </c:numRef>
          </c:cat>
          <c:val>
            <c:numRef>
              <c:f>Sheet1!$C$2:$C$5</c:f>
              <c:numCache>
                <c:formatCode>General</c:formatCode>
                <c:ptCount val="4"/>
                <c:pt idx="0">
                  <c:v>-30</c:v>
                </c:pt>
                <c:pt idx="1">
                  <c:v>-15</c:v>
                </c:pt>
                <c:pt idx="2">
                  <c:v>-10</c:v>
                </c:pt>
                <c:pt idx="3">
                  <c:v>-35</c:v>
                </c:pt>
              </c:numCache>
            </c:numRef>
          </c:val>
          <c:extLst>
            <c:ext xmlns:c16="http://schemas.microsoft.com/office/drawing/2014/chart" uri="{C3380CC4-5D6E-409C-BE32-E72D297353CC}">
              <c16:uniqueId val="{00000001-550F-C94A-B9DA-C2F62E4996FD}"/>
            </c:ext>
          </c:extLst>
        </c:ser>
        <c:dLbls>
          <c:showLegendKey val="0"/>
          <c:showVal val="0"/>
          <c:showCatName val="0"/>
          <c:showSerName val="0"/>
          <c:showPercent val="0"/>
          <c:showBubbleSize val="0"/>
        </c:dLbls>
        <c:gapWidth val="150"/>
        <c:overlap val="100"/>
        <c:axId val="104207104"/>
        <c:axId val="104208640"/>
      </c:barChart>
      <c:catAx>
        <c:axId val="104207104"/>
        <c:scaling>
          <c:orientation val="minMax"/>
        </c:scaling>
        <c:delete val="0"/>
        <c:axPos val="l"/>
        <c:numFmt formatCode="General" sourceLinked="1"/>
        <c:majorTickMark val="out"/>
        <c:minorTickMark val="none"/>
        <c:tickLblPos val="nextTo"/>
        <c:crossAx val="104208640"/>
        <c:crosses val="autoZero"/>
        <c:auto val="1"/>
        <c:lblAlgn val="ctr"/>
        <c:lblOffset val="100"/>
        <c:noMultiLvlLbl val="0"/>
      </c:catAx>
      <c:valAx>
        <c:axId val="104208640"/>
        <c:scaling>
          <c:orientation val="minMax"/>
        </c:scaling>
        <c:delete val="0"/>
        <c:axPos val="b"/>
        <c:majorGridlines/>
        <c:numFmt formatCode="General" sourceLinked="1"/>
        <c:majorTickMark val="out"/>
        <c:minorTickMark val="none"/>
        <c:tickLblPos val="nextTo"/>
        <c:crossAx val="10420710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Sheet1!$A$2:$A$7</c:f>
              <c:strCache>
                <c:ptCount val="6"/>
                <c:pt idx="0">
                  <c:v>Eng</c:v>
                </c:pt>
                <c:pt idx="1">
                  <c:v>Math</c:v>
                </c:pt>
                <c:pt idx="2">
                  <c:v>Physics</c:v>
                </c:pt>
                <c:pt idx="3">
                  <c:v>Chemistry</c:v>
                </c:pt>
                <c:pt idx="4">
                  <c:v>Economics</c:v>
                </c:pt>
                <c:pt idx="5">
                  <c:v>commerce</c:v>
                </c:pt>
              </c:strCache>
            </c:strRef>
          </c:cat>
          <c:val>
            <c:numRef>
              <c:f>Sheet1!$B$2:$B$7</c:f>
              <c:numCache>
                <c:formatCode>General</c:formatCode>
                <c:ptCount val="6"/>
                <c:pt idx="0">
                  <c:v>90</c:v>
                </c:pt>
                <c:pt idx="1">
                  <c:v>120</c:v>
                </c:pt>
                <c:pt idx="2">
                  <c:v>40</c:v>
                </c:pt>
                <c:pt idx="3">
                  <c:v>60</c:v>
                </c:pt>
                <c:pt idx="4">
                  <c:v>20</c:v>
                </c:pt>
                <c:pt idx="5">
                  <c:v>30</c:v>
                </c:pt>
              </c:numCache>
            </c:numRef>
          </c:val>
          <c:extLst>
            <c:ext xmlns:c16="http://schemas.microsoft.com/office/drawing/2014/chart" uri="{C3380CC4-5D6E-409C-BE32-E72D297353CC}">
              <c16:uniqueId val="{00000000-8191-2B45-A044-C04835151935}"/>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2.png" /></Relationships>
</file>

<file path=ppt/drawings/drawing1.xml><?xml version="1.0" encoding="utf-8"?>
<c:userShapes xmlns:c="http://schemas.openxmlformats.org/drawingml/2006/chart">
  <cdr:relSizeAnchor xmlns:cdr="http://schemas.openxmlformats.org/drawingml/2006/chartDrawing">
    <cdr:from>
      <cdr:x>0.36111</cdr:x>
      <cdr:y>0.86812</cdr:y>
    </cdr:from>
    <cdr:to>
      <cdr:x>0.47149</cdr:x>
      <cdr:y>0.95028</cdr:y>
    </cdr:to>
    <cdr:pic>
      <cdr:nvPicPr>
        <cdr:cNvPr id="2" name="chart">
          <a:extLst xmlns:a="http://schemas.openxmlformats.org/drawingml/2006/main">
            <a:ext uri="{FF2B5EF4-FFF2-40B4-BE49-F238E27FC236}">
              <a16:creationId xmlns:a16="http://schemas.microsoft.com/office/drawing/2014/main" id="{C856F47B-8ACD-694F-B8A8-EAF1613F35E1}"/>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2971800" y="3929062"/>
          <a:ext cx="908383" cy="371888"/>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7404D33-F86B-4753-94F6-8CE757CC9D83}" type="datetimeFigureOut">
              <a:rPr lang="en-US" smtClean="0"/>
              <a:pPr/>
              <a:t>4/18/2020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FA918C5-FC84-4D7D-84B2-737B3FD538A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404D33-F86B-4753-94F6-8CE757CC9D83}"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918C5-FC84-4D7D-84B2-737B3FD538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404D33-F86B-4753-94F6-8CE757CC9D83}"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918C5-FC84-4D7D-84B2-737B3FD538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404D33-F86B-4753-94F6-8CE757CC9D83}"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918C5-FC84-4D7D-84B2-737B3FD538A3}"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7404D33-F86B-4753-94F6-8CE757CC9D83}"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918C5-FC84-4D7D-84B2-737B3FD538A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7404D33-F86B-4753-94F6-8CE757CC9D83}"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A918C5-FC84-4D7D-84B2-737B3FD538A3}"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7404D33-F86B-4753-94F6-8CE757CC9D83}" type="datetimeFigureOut">
              <a:rPr lang="en-US" smtClean="0"/>
              <a:pPr/>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A918C5-FC84-4D7D-84B2-737B3FD538A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7404D33-F86B-4753-94F6-8CE757CC9D83}" type="datetimeFigureOut">
              <a:rPr lang="en-US" smtClean="0"/>
              <a:pPr/>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A918C5-FC84-4D7D-84B2-737B3FD538A3}"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04D33-F86B-4753-94F6-8CE757CC9D83}" type="datetimeFigureOut">
              <a:rPr lang="en-US" smtClean="0"/>
              <a:pPr/>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A918C5-FC84-4D7D-84B2-737B3FD538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7404D33-F86B-4753-94F6-8CE757CC9D83}"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A918C5-FC84-4D7D-84B2-737B3FD538A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7404D33-F86B-4753-94F6-8CE757CC9D83}" type="datetimeFigureOut">
              <a:rPr lang="en-US" smtClean="0"/>
              <a:pPr/>
              <a:t>4/18/2020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FA918C5-FC84-4D7D-84B2-737B3FD538A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7404D33-F86B-4753-94F6-8CE757CC9D83}" type="datetimeFigureOut">
              <a:rPr lang="en-US" smtClean="0"/>
              <a:pPr/>
              <a:t>4/18/2020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FA918C5-FC84-4D7D-84B2-737B3FD538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chart" Target="../charts/chart3.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chart" Target="../charts/chart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chart" Target="../charts/chart1.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chart" Target="../charts/chart2.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ClrTx/>
              <a:buFont typeface="Wingdings" pitchFamily="2" charset="2"/>
              <a:buChar char="§"/>
            </a:pPr>
            <a:r>
              <a:rPr lang="en-US" dirty="0">
                <a:latin typeface="Cooper Black" pitchFamily="18" charset="0"/>
                <a:cs typeface="Arabic Typesetting" pitchFamily="66" charset="-78"/>
              </a:rPr>
              <a:t>Class – </a:t>
            </a:r>
            <a:r>
              <a:rPr lang="en-US" dirty="0" err="1">
                <a:latin typeface="Cooper Black" pitchFamily="18" charset="0"/>
                <a:cs typeface="Arabic Typesetting" pitchFamily="66" charset="-78"/>
              </a:rPr>
              <a:t>B.Com</a:t>
            </a:r>
            <a:r>
              <a:rPr lang="en-US" dirty="0">
                <a:latin typeface="Cooper Black" pitchFamily="18" charset="0"/>
                <a:cs typeface="Arabic Typesetting" pitchFamily="66" charset="-78"/>
              </a:rPr>
              <a:t>-II semester</a:t>
            </a:r>
          </a:p>
          <a:p>
            <a:pPr>
              <a:buClrTx/>
              <a:buFont typeface="Wingdings" pitchFamily="2" charset="2"/>
              <a:buChar char="§"/>
            </a:pPr>
            <a:r>
              <a:rPr lang="en-US" dirty="0">
                <a:latin typeface="Cooper Black" pitchFamily="18" charset="0"/>
                <a:cs typeface="Arabic Typesetting" pitchFamily="66" charset="-78"/>
              </a:rPr>
              <a:t>Subject-Business Mathematics</a:t>
            </a:r>
          </a:p>
          <a:p>
            <a:pPr>
              <a:buClrTx/>
              <a:buFont typeface="Wingdings" pitchFamily="2" charset="2"/>
              <a:buChar char="§"/>
            </a:pPr>
            <a:r>
              <a:rPr lang="en-US" dirty="0">
                <a:latin typeface="Cooper Black" pitchFamily="18" charset="0"/>
                <a:cs typeface="Arabic Typesetting" pitchFamily="66" charset="-78"/>
              </a:rPr>
              <a:t>Topic-Sub Divided Bar </a:t>
            </a:r>
            <a:r>
              <a:rPr lang="en-US" dirty="0" err="1">
                <a:latin typeface="Cooper Black" pitchFamily="18" charset="0"/>
                <a:cs typeface="Arabic Typesetting" pitchFamily="66" charset="-78"/>
              </a:rPr>
              <a:t>Diagrams,Duo</a:t>
            </a:r>
            <a:r>
              <a:rPr lang="en-US" dirty="0">
                <a:latin typeface="Cooper Black" pitchFamily="18" charset="0"/>
                <a:cs typeface="Arabic Typesetting" pitchFamily="66" charset="-78"/>
              </a:rPr>
              <a:t> Directional Bar </a:t>
            </a:r>
            <a:r>
              <a:rPr lang="en-US" dirty="0" err="1">
                <a:latin typeface="Cooper Black" pitchFamily="18" charset="0"/>
                <a:cs typeface="Arabic Typesetting" pitchFamily="66" charset="-78"/>
              </a:rPr>
              <a:t>Diagrams,Sliding</a:t>
            </a:r>
            <a:r>
              <a:rPr lang="en-US" dirty="0">
                <a:latin typeface="Cooper Black" pitchFamily="18" charset="0"/>
                <a:cs typeface="Arabic Typesetting" pitchFamily="66" charset="-78"/>
              </a:rPr>
              <a:t> Bar Diagrams and Pie charts</a:t>
            </a:r>
          </a:p>
          <a:p>
            <a:pPr>
              <a:buClrTx/>
              <a:buFont typeface="Wingdings" pitchFamily="2" charset="2"/>
              <a:buChar char="§"/>
            </a:pPr>
            <a:r>
              <a:rPr lang="en-US" dirty="0">
                <a:latin typeface="Cooper Black" pitchFamily="18" charset="0"/>
                <a:cs typeface="Arabic Typesetting" pitchFamily="66" charset="-78"/>
              </a:rPr>
              <a:t>Prepared By—</a:t>
            </a:r>
            <a:r>
              <a:rPr lang="en-US" dirty="0" err="1">
                <a:latin typeface="Cooper Black" pitchFamily="18" charset="0"/>
                <a:cs typeface="Arabic Typesetting" pitchFamily="66" charset="-78"/>
              </a:rPr>
              <a:t>Ms.Bhanu</a:t>
            </a:r>
            <a:r>
              <a:rPr lang="en-US" dirty="0">
                <a:latin typeface="Cooper Black" pitchFamily="18" charset="0"/>
                <a:cs typeface="Arabic Typesetting" pitchFamily="66" charset="-78"/>
              </a:rPr>
              <a:t> </a:t>
            </a:r>
            <a:r>
              <a:rPr lang="en-US" dirty="0" err="1">
                <a:latin typeface="Cooper Black" pitchFamily="18" charset="0"/>
                <a:cs typeface="Arabic Typesetting" pitchFamily="66" charset="-78"/>
              </a:rPr>
              <a:t>Sachdeva</a:t>
            </a:r>
            <a:endParaRPr lang="en-US" dirty="0">
              <a:latin typeface="Cooper Black" pitchFamily="18" charset="0"/>
              <a:cs typeface="Arabic Typesetting" pitchFamily="66" charset="-78"/>
            </a:endParaRPr>
          </a:p>
          <a:p>
            <a:pPr>
              <a:buClrTx/>
              <a:buNone/>
            </a:pPr>
            <a:r>
              <a:rPr lang="en-US" dirty="0">
                <a:latin typeface="Cooper Black" pitchFamily="18" charset="0"/>
                <a:cs typeface="Arabic Typesetting" pitchFamily="66" charset="-78"/>
              </a:rPr>
              <a:t>                            (Assistant Professor) </a:t>
            </a:r>
          </a:p>
          <a:p>
            <a:pPr>
              <a:buClrTx/>
              <a:buFont typeface="Wingdings" pitchFamily="2" charset="2"/>
              <a:buChar char="§"/>
            </a:pPr>
            <a:r>
              <a:rPr lang="en-US" dirty="0">
                <a:latin typeface="Cooper Black" pitchFamily="18" charset="0"/>
                <a:cs typeface="Arabic Typesetting" pitchFamily="66" charset="-78"/>
              </a:rPr>
              <a:t>Department- Commerce and management</a:t>
            </a:r>
          </a:p>
          <a:p>
            <a:pPr>
              <a:buClrTx/>
              <a:buFont typeface="Wingdings" pitchFamily="2" charset="2"/>
              <a:buChar char="§"/>
            </a:pPr>
            <a:r>
              <a:rPr lang="en-US" dirty="0">
                <a:latin typeface="Cooper Black" pitchFamily="18" charset="0"/>
                <a:cs typeface="Arabic Typesetting" pitchFamily="66" charset="-78"/>
              </a:rPr>
              <a:t>College-I.B(PG) college </a:t>
            </a:r>
            <a:r>
              <a:rPr lang="en-US">
                <a:latin typeface="Cooper Black" pitchFamily="18" charset="0"/>
                <a:cs typeface="Arabic Typesetting" pitchFamily="66" charset="-78"/>
              </a:rPr>
              <a:t>Panipat,Affiliated</a:t>
            </a:r>
            <a:r>
              <a:rPr lang="en-US" dirty="0">
                <a:latin typeface="Cooper Black" pitchFamily="18" charset="0"/>
                <a:cs typeface="Arabic Typesetting" pitchFamily="66" charset="-78"/>
              </a:rPr>
              <a:t> to </a:t>
            </a:r>
            <a:r>
              <a:rPr lang="en-US" dirty="0" err="1">
                <a:latin typeface="Cooper Black" pitchFamily="18" charset="0"/>
                <a:cs typeface="Arabic Typesetting" pitchFamily="66" charset="-78"/>
              </a:rPr>
              <a:t>Kurukshetra</a:t>
            </a:r>
            <a:r>
              <a:rPr lang="en-US" dirty="0">
                <a:latin typeface="Cooper Black" pitchFamily="18" charset="0"/>
                <a:cs typeface="Arabic Typesetting" pitchFamily="66" charset="-78"/>
              </a:rPr>
              <a:t> </a:t>
            </a:r>
            <a:r>
              <a:rPr lang="en-US" dirty="0" err="1">
                <a:latin typeface="Cooper Black" pitchFamily="18" charset="0"/>
                <a:cs typeface="Arabic Typesetting" pitchFamily="66" charset="-78"/>
              </a:rPr>
              <a:t>University,Kurukshetra</a:t>
            </a:r>
            <a:endParaRPr lang="en-US" dirty="0">
              <a:latin typeface="Cooper Black" pitchFamily="18" charset="0"/>
              <a:cs typeface="Arabic Typesetting" pitchFamily="66" charset="-78"/>
            </a:endParaRPr>
          </a:p>
          <a:p>
            <a:pPr>
              <a:buClrTx/>
              <a:buFont typeface="Wingdings" pitchFamily="2" charset="2"/>
              <a:buChar char="§"/>
            </a:pPr>
            <a:endParaRPr lang="en-US" dirty="0">
              <a:latin typeface="Cooper Black" pitchFamily="18" charset="0"/>
              <a:cs typeface="Arabic Typesetting" pitchFamily="66" charset="-78"/>
            </a:endParaRPr>
          </a:p>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normAutofit fontScale="90000"/>
          </a:bodyPr>
          <a:lstStyle/>
          <a:p>
            <a:r>
              <a:rPr lang="en-US" sz="3100" dirty="0" err="1">
                <a:solidFill>
                  <a:schemeClr val="tx1"/>
                </a:solidFill>
                <a:latin typeface="Aharoni" pitchFamily="2" charset="-79"/>
                <a:cs typeface="Aharoni" pitchFamily="2" charset="-79"/>
              </a:rPr>
              <a:t>Solution</a:t>
            </a:r>
            <a:r>
              <a:rPr lang="en-US" sz="2800" dirty="0" err="1">
                <a:solidFill>
                  <a:schemeClr val="tx1"/>
                </a:solidFill>
              </a:rPr>
              <a:t>:Sliding</a:t>
            </a:r>
            <a:r>
              <a:rPr lang="en-US" sz="2800" dirty="0">
                <a:solidFill>
                  <a:schemeClr val="tx1"/>
                </a:solidFill>
              </a:rPr>
              <a:t> Bar-Diagram Showing Pass and fail Percentage is as Given Below</a:t>
            </a:r>
            <a:br>
              <a:rPr lang="en-US" sz="2800" dirty="0">
                <a:solidFill>
                  <a:schemeClr val="tx1"/>
                </a:solidFill>
              </a:rPr>
            </a:br>
            <a:r>
              <a:rPr lang="en-US" sz="2800" dirty="0">
                <a:solidFill>
                  <a:schemeClr val="tx1"/>
                </a:solidFill>
              </a:rPr>
              <a:t>                  Scale:1cm=50%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48128"/>
            <a:ext cx="8229600" cy="4081272"/>
          </a:xfrm>
        </p:spPr>
        <p:txBody>
          <a:bodyPr/>
          <a:lstStyle/>
          <a:p>
            <a:pPr>
              <a:buClrTx/>
              <a:buFont typeface="Wingdings" pitchFamily="2" charset="2"/>
              <a:buChar char="§"/>
            </a:pPr>
            <a:r>
              <a:rPr lang="en-US" sz="3600" dirty="0">
                <a:latin typeface="Aharoni" pitchFamily="2" charset="-79"/>
                <a:cs typeface="Aharoni" pitchFamily="2" charset="-79"/>
              </a:rPr>
              <a:t>Pie </a:t>
            </a:r>
            <a:r>
              <a:rPr lang="en-US" sz="3600" dirty="0" err="1">
                <a:latin typeface="Aharoni" pitchFamily="2" charset="-79"/>
                <a:cs typeface="Aharoni" pitchFamily="2" charset="-79"/>
              </a:rPr>
              <a:t>chart:</a:t>
            </a:r>
            <a:r>
              <a:rPr lang="en-US" sz="3600" dirty="0" err="1">
                <a:latin typeface="+mj-lt"/>
                <a:cs typeface="Aharoni" pitchFamily="2" charset="-79"/>
              </a:rPr>
              <a:t>In</a:t>
            </a:r>
            <a:r>
              <a:rPr lang="en-US" sz="3600" dirty="0">
                <a:latin typeface="+mj-lt"/>
                <a:cs typeface="Aharoni" pitchFamily="2" charset="-79"/>
              </a:rPr>
              <a:t> </a:t>
            </a:r>
            <a:r>
              <a:rPr lang="en-US" dirty="0">
                <a:latin typeface="+mj-lt"/>
                <a:cs typeface="Aharoni" pitchFamily="2" charset="-79"/>
              </a:rPr>
              <a:t>these the total quantity is distributed over one complete circle or 360</a:t>
            </a:r>
            <a:r>
              <a:rPr lang="en-US" baseline="30000" dirty="0">
                <a:latin typeface="+mj-lt"/>
                <a:cs typeface="Aharoni" pitchFamily="2" charset="-79"/>
              </a:rPr>
              <a:t>0</a:t>
            </a:r>
            <a:r>
              <a:rPr lang="en-US" dirty="0">
                <a:latin typeface="+mj-lt"/>
                <a:cs typeface="Aharoni" pitchFamily="2" charset="-79"/>
              </a:rPr>
              <a:t>.This angle 360</a:t>
            </a:r>
            <a:r>
              <a:rPr lang="en-US" baseline="30000" dirty="0">
                <a:latin typeface="+mj-lt"/>
                <a:cs typeface="Aharoni" pitchFamily="2" charset="-79"/>
              </a:rPr>
              <a:t>0</a:t>
            </a:r>
            <a:r>
              <a:rPr lang="en-US" dirty="0">
                <a:latin typeface="+mj-lt"/>
                <a:cs typeface="Aharoni" pitchFamily="2" charset="-79"/>
              </a:rPr>
              <a:t> is divided into a number of small angles whose degrees will be proportional to the values of component. </a:t>
            </a:r>
            <a:endParaRPr lang="en-US" dirty="0">
              <a:latin typeface="Aharoni" pitchFamily="2" charset="-79"/>
              <a:cs typeface="Aharoni" pitchFamily="2" charset="-79"/>
            </a:endParaRPr>
          </a:p>
        </p:txBody>
      </p:sp>
      <p:sp>
        <p:nvSpPr>
          <p:cNvPr id="3" name="Title 2"/>
          <p:cNvSpPr>
            <a:spLocks noGrp="1"/>
          </p:cNvSpPr>
          <p:nvPr>
            <p:ph type="title"/>
          </p:nvPr>
        </p:nvSpPr>
        <p:spPr>
          <a:xfrm>
            <a:off x="457200" y="838200"/>
            <a:ext cx="8229600" cy="1143000"/>
          </a:xfrm>
        </p:spPr>
        <p:txBody>
          <a:bodyPr>
            <a:normAutofit/>
          </a:bodyPr>
          <a:lstStyle/>
          <a:p>
            <a:r>
              <a:rPr lang="en-US" sz="6000" dirty="0">
                <a:solidFill>
                  <a:schemeClr val="tx1"/>
                </a:solidFill>
                <a:latin typeface="Cooper Black" pitchFamily="18" charset="0"/>
              </a:rPr>
              <a:t>       Pie Charts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Tx/>
              <a:buFont typeface="Wingdings" pitchFamily="2" charset="2"/>
              <a:buChar char="§"/>
            </a:pPr>
            <a:r>
              <a:rPr lang="en-US" dirty="0"/>
              <a:t>Find fraction by dividing the value of each element by total (sum) of values of all elements </a:t>
            </a:r>
          </a:p>
          <a:p>
            <a:pPr>
              <a:buClrTx/>
              <a:buFont typeface="Wingdings" pitchFamily="2" charset="2"/>
              <a:buChar char="§"/>
            </a:pPr>
            <a:r>
              <a:rPr lang="en-US" dirty="0"/>
              <a:t>Multiply this fraction by 360</a:t>
            </a:r>
            <a:r>
              <a:rPr lang="en-US" baseline="30000" dirty="0"/>
              <a:t>0</a:t>
            </a:r>
            <a:r>
              <a:rPr lang="en-US" dirty="0"/>
              <a:t>  </a:t>
            </a:r>
          </a:p>
          <a:p>
            <a:pPr>
              <a:buClrTx/>
              <a:buFont typeface="Wingdings" pitchFamily="2" charset="2"/>
              <a:buChar char="§"/>
            </a:pPr>
            <a:r>
              <a:rPr lang="en-US" dirty="0"/>
              <a:t>Draw a circle and then draw angles obtained in  step 2 at centre of circle </a:t>
            </a:r>
          </a:p>
          <a:p>
            <a:pPr>
              <a:buClrTx/>
              <a:buFont typeface="Wingdings" pitchFamily="2" charset="2"/>
              <a:buChar char="§"/>
            </a:pPr>
            <a:r>
              <a:rPr lang="en-US" dirty="0"/>
              <a:t>Different part of circle may be shaded differently or with different </a:t>
            </a:r>
            <a:r>
              <a:rPr lang="en-US" dirty="0" err="1"/>
              <a:t>colour</a:t>
            </a:r>
            <a:r>
              <a:rPr lang="en-US" dirty="0"/>
              <a:t> and highlights the different values.</a:t>
            </a:r>
          </a:p>
        </p:txBody>
      </p:sp>
      <p:sp>
        <p:nvSpPr>
          <p:cNvPr id="3" name="Title 2"/>
          <p:cNvSpPr>
            <a:spLocks noGrp="1"/>
          </p:cNvSpPr>
          <p:nvPr>
            <p:ph type="title"/>
          </p:nvPr>
        </p:nvSpPr>
        <p:spPr/>
        <p:txBody>
          <a:bodyPr>
            <a:normAutofit/>
          </a:bodyPr>
          <a:lstStyle/>
          <a:p>
            <a:r>
              <a:rPr lang="en-US" sz="4400" dirty="0">
                <a:solidFill>
                  <a:schemeClr val="tx1"/>
                </a:solidFill>
                <a:latin typeface="Cooper Black" pitchFamily="18" charset="0"/>
              </a:rPr>
              <a:t>Method to Draw a Pie chart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ClrTx/>
              <a:buFont typeface="Wingdings" pitchFamily="2" charset="2"/>
              <a:buChar char="§"/>
            </a:pPr>
            <a:r>
              <a:rPr lang="en-US" dirty="0" err="1">
                <a:latin typeface="Aharoni" pitchFamily="2" charset="-79"/>
                <a:cs typeface="Aharoni" pitchFamily="2" charset="-79"/>
              </a:rPr>
              <a:t>Example:</a:t>
            </a:r>
            <a:r>
              <a:rPr lang="en-US" dirty="0" err="1">
                <a:latin typeface="+mj-lt"/>
                <a:cs typeface="Aharoni" pitchFamily="2" charset="-79"/>
              </a:rPr>
              <a:t>Represent</a:t>
            </a:r>
            <a:r>
              <a:rPr lang="en-US" dirty="0">
                <a:latin typeface="+mj-lt"/>
                <a:cs typeface="Aharoni" pitchFamily="2" charset="-79"/>
              </a:rPr>
              <a:t> the following data by Pie Diagram</a:t>
            </a:r>
          </a:p>
          <a:p>
            <a:pPr>
              <a:buClrTx/>
              <a:buFont typeface="Wingdings" pitchFamily="2" charset="2"/>
              <a:buChar char="§"/>
            </a:pPr>
            <a:endParaRPr lang="en-US" dirty="0">
              <a:latin typeface="+mj-lt"/>
              <a:cs typeface="Aharoni" pitchFamily="2" charset="-79"/>
            </a:endParaRPr>
          </a:p>
          <a:p>
            <a:pPr>
              <a:buClrTx/>
              <a:buFont typeface="Wingdings" pitchFamily="2" charset="2"/>
              <a:buChar char="§"/>
            </a:pPr>
            <a:endParaRPr lang="en-US" dirty="0">
              <a:latin typeface="+mj-lt"/>
              <a:cs typeface="Aharoni" pitchFamily="2" charset="-79"/>
            </a:endParaRPr>
          </a:p>
          <a:p>
            <a:pPr>
              <a:buClrTx/>
              <a:buFont typeface="Wingdings" pitchFamily="2" charset="2"/>
              <a:buChar char="§"/>
            </a:pPr>
            <a:endParaRPr lang="en-US" dirty="0">
              <a:latin typeface="+mj-lt"/>
              <a:cs typeface="Aharoni" pitchFamily="2" charset="-79"/>
            </a:endParaRPr>
          </a:p>
          <a:p>
            <a:pPr>
              <a:buClrTx/>
              <a:buFont typeface="Wingdings" pitchFamily="2" charset="2"/>
              <a:buChar char="§"/>
            </a:pPr>
            <a:endParaRPr lang="en-US" dirty="0">
              <a:latin typeface="+mj-lt"/>
              <a:cs typeface="Aharoni" pitchFamily="2" charset="-79"/>
            </a:endParaRPr>
          </a:p>
          <a:p>
            <a:pPr>
              <a:buClrTx/>
              <a:buNone/>
            </a:pPr>
            <a:r>
              <a:rPr lang="en-US" dirty="0" err="1">
                <a:latin typeface="Aharoni" pitchFamily="2" charset="-79"/>
                <a:cs typeface="Aharoni" pitchFamily="2" charset="-79"/>
              </a:rPr>
              <a:t>Solution:</a:t>
            </a:r>
            <a:r>
              <a:rPr lang="en-US" dirty="0" err="1">
                <a:latin typeface="+mj-lt"/>
                <a:cs typeface="Aharoni" pitchFamily="2" charset="-79"/>
              </a:rPr>
              <a:t>To</a:t>
            </a:r>
            <a:r>
              <a:rPr lang="en-US" dirty="0">
                <a:latin typeface="+mj-lt"/>
                <a:cs typeface="Aharoni" pitchFamily="2" charset="-79"/>
              </a:rPr>
              <a:t> draw the pie </a:t>
            </a:r>
            <a:r>
              <a:rPr lang="en-US" dirty="0" err="1">
                <a:latin typeface="+mj-lt"/>
                <a:cs typeface="Aharoni" pitchFamily="2" charset="-79"/>
              </a:rPr>
              <a:t>chart,we</a:t>
            </a:r>
            <a:r>
              <a:rPr lang="en-US" dirty="0">
                <a:latin typeface="+mj-lt"/>
                <a:cs typeface="Aharoni" pitchFamily="2" charset="-79"/>
              </a:rPr>
              <a:t> first calculate the angle at centre as shown in the following table</a:t>
            </a:r>
          </a:p>
          <a:p>
            <a:pPr>
              <a:buClrTx/>
              <a:buNone/>
            </a:pPr>
            <a:r>
              <a:rPr lang="en-US" dirty="0">
                <a:latin typeface="+mj-lt"/>
                <a:cs typeface="Aharoni" pitchFamily="2" charset="-79"/>
              </a:rPr>
              <a:t>The pie chart is obtained by marking the angles obtained in the above table at centre of the circle</a:t>
            </a:r>
            <a:endParaRPr lang="en-US" dirty="0">
              <a:latin typeface="Aharoni" pitchFamily="2" charset="-79"/>
              <a:cs typeface="Aharoni" pitchFamily="2" charset="-79"/>
            </a:endParaRPr>
          </a:p>
        </p:txBody>
      </p:sp>
      <p:sp>
        <p:nvSpPr>
          <p:cNvPr id="3" name="Title 2"/>
          <p:cNvSpPr>
            <a:spLocks noGrp="1"/>
          </p:cNvSpPr>
          <p:nvPr>
            <p:ph type="title"/>
          </p:nvPr>
        </p:nvSpPr>
        <p:spPr/>
        <p:txBody>
          <a:bodyPr>
            <a:normAutofit/>
          </a:bodyPr>
          <a:lstStyle/>
          <a:p>
            <a:r>
              <a:rPr lang="en-US" sz="5400" dirty="0">
                <a:solidFill>
                  <a:schemeClr val="tx1"/>
                </a:solidFill>
                <a:latin typeface="Cooper Black" pitchFamily="18" charset="0"/>
              </a:rPr>
              <a:t>Problem on Pie Chart</a:t>
            </a:r>
          </a:p>
        </p:txBody>
      </p:sp>
      <p:graphicFrame>
        <p:nvGraphicFramePr>
          <p:cNvPr id="4" name="Table 3"/>
          <p:cNvGraphicFramePr>
            <a:graphicFrameLocks noGrp="1"/>
          </p:cNvGraphicFramePr>
          <p:nvPr/>
        </p:nvGraphicFramePr>
        <p:xfrm>
          <a:off x="2" y="2667000"/>
          <a:ext cx="9020036" cy="1010920"/>
        </p:xfrm>
        <a:graphic>
          <a:graphicData uri="http://schemas.openxmlformats.org/drawingml/2006/table">
            <a:tbl>
              <a:tblPr firstRow="1" bandRow="1">
                <a:tableStyleId>{073A0DAA-6AF3-43AB-8588-CEC1D06C72B9}</a:tableStyleId>
              </a:tblPr>
              <a:tblGrid>
                <a:gridCol w="1306285">
                  <a:extLst>
                    <a:ext uri="{9D8B030D-6E8A-4147-A177-3AD203B41FA5}">
                      <a16:colId xmlns:a16="http://schemas.microsoft.com/office/drawing/2014/main" val="20000"/>
                    </a:ext>
                  </a:extLst>
                </a:gridCol>
                <a:gridCol w="113211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gridCol w="1400038">
                  <a:extLst>
                    <a:ext uri="{9D8B030D-6E8A-4147-A177-3AD203B41FA5}">
                      <a16:colId xmlns:a16="http://schemas.microsoft.com/office/drawing/2014/main" val="20006"/>
                    </a:ext>
                  </a:extLst>
                </a:gridCol>
              </a:tblGrid>
              <a:tr h="370840">
                <a:tc>
                  <a:txBody>
                    <a:bodyPr/>
                    <a:lstStyle/>
                    <a:p>
                      <a:r>
                        <a:rPr lang="en-US" dirty="0"/>
                        <a:t>Subject</a:t>
                      </a:r>
                    </a:p>
                  </a:txBody>
                  <a:tcPr/>
                </a:tc>
                <a:tc>
                  <a:txBody>
                    <a:bodyPr/>
                    <a:lstStyle/>
                    <a:p>
                      <a:r>
                        <a:rPr lang="en-US" dirty="0"/>
                        <a:t>Eng</a:t>
                      </a:r>
                    </a:p>
                  </a:txBody>
                  <a:tcPr/>
                </a:tc>
                <a:tc>
                  <a:txBody>
                    <a:bodyPr/>
                    <a:lstStyle/>
                    <a:p>
                      <a:r>
                        <a:rPr lang="en-US" dirty="0" err="1"/>
                        <a:t>Maths</a:t>
                      </a:r>
                      <a:endParaRPr lang="en-US" dirty="0"/>
                    </a:p>
                  </a:txBody>
                  <a:tcPr/>
                </a:tc>
                <a:tc>
                  <a:txBody>
                    <a:bodyPr/>
                    <a:lstStyle/>
                    <a:p>
                      <a:r>
                        <a:rPr lang="en-US" dirty="0"/>
                        <a:t>Physics</a:t>
                      </a:r>
                    </a:p>
                  </a:txBody>
                  <a:tcPr/>
                </a:tc>
                <a:tc>
                  <a:txBody>
                    <a:bodyPr/>
                    <a:lstStyle/>
                    <a:p>
                      <a:r>
                        <a:rPr lang="en-US" dirty="0"/>
                        <a:t>Chemistry</a:t>
                      </a:r>
                    </a:p>
                  </a:txBody>
                  <a:tcPr/>
                </a:tc>
                <a:tc>
                  <a:txBody>
                    <a:bodyPr/>
                    <a:lstStyle/>
                    <a:p>
                      <a:r>
                        <a:rPr lang="en-US" dirty="0"/>
                        <a:t>Economics</a:t>
                      </a:r>
                    </a:p>
                  </a:txBody>
                  <a:tcPr/>
                </a:tc>
                <a:tc>
                  <a:txBody>
                    <a:bodyPr/>
                    <a:lstStyle/>
                    <a:p>
                      <a:r>
                        <a:rPr lang="en-US" dirty="0"/>
                        <a:t>Commerce</a:t>
                      </a:r>
                    </a:p>
                  </a:txBody>
                  <a:tcPr/>
                </a:tc>
                <a:extLst>
                  <a:ext uri="{0D108BD9-81ED-4DB2-BD59-A6C34878D82A}">
                    <a16:rowId xmlns:a16="http://schemas.microsoft.com/office/drawing/2014/main" val="10000"/>
                  </a:ext>
                </a:extLst>
              </a:tr>
              <a:tr h="370840">
                <a:tc>
                  <a:txBody>
                    <a:bodyPr/>
                    <a:lstStyle/>
                    <a:p>
                      <a:r>
                        <a:rPr lang="en-US" dirty="0" err="1"/>
                        <a:t>No.of</a:t>
                      </a:r>
                      <a:r>
                        <a:rPr lang="en-US" dirty="0"/>
                        <a:t> students</a:t>
                      </a:r>
                    </a:p>
                  </a:txBody>
                  <a:tcPr/>
                </a:tc>
                <a:tc>
                  <a:txBody>
                    <a:bodyPr/>
                    <a:lstStyle/>
                    <a:p>
                      <a:r>
                        <a:rPr lang="en-US" dirty="0"/>
                        <a:t>45</a:t>
                      </a:r>
                    </a:p>
                  </a:txBody>
                  <a:tcPr/>
                </a:tc>
                <a:tc>
                  <a:txBody>
                    <a:bodyPr/>
                    <a:lstStyle/>
                    <a:p>
                      <a:r>
                        <a:rPr lang="en-US" dirty="0"/>
                        <a:t>60</a:t>
                      </a:r>
                    </a:p>
                  </a:txBody>
                  <a:tcPr/>
                </a:tc>
                <a:tc>
                  <a:txBody>
                    <a:bodyPr/>
                    <a:lstStyle/>
                    <a:p>
                      <a:r>
                        <a:rPr lang="en-US" dirty="0"/>
                        <a:t>20</a:t>
                      </a:r>
                    </a:p>
                  </a:txBody>
                  <a:tcPr/>
                </a:tc>
                <a:tc>
                  <a:txBody>
                    <a:bodyPr/>
                    <a:lstStyle/>
                    <a:p>
                      <a:r>
                        <a:rPr lang="en-US" dirty="0"/>
                        <a:t>30</a:t>
                      </a:r>
                    </a:p>
                  </a:txBody>
                  <a:tcPr/>
                </a:tc>
                <a:tc>
                  <a:txBody>
                    <a:bodyPr/>
                    <a:lstStyle/>
                    <a:p>
                      <a:r>
                        <a:rPr lang="en-US" dirty="0"/>
                        <a:t>10</a:t>
                      </a:r>
                    </a:p>
                  </a:txBody>
                  <a:tcPr/>
                </a:tc>
                <a:tc>
                  <a:txBody>
                    <a:bodyPr/>
                    <a:lstStyle/>
                    <a:p>
                      <a:r>
                        <a:rPr lang="en-US" dirty="0"/>
                        <a:t>15</a:t>
                      </a: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914400"/>
          <a:ext cx="9144000" cy="2926080"/>
        </p:xfrm>
        <a:graphic>
          <a:graphicData uri="http://schemas.openxmlformats.org/drawingml/2006/table">
            <a:tbl>
              <a:tblPr firstRow="1" bandRow="1">
                <a:tableStyleId>{073A0DAA-6AF3-43AB-8588-CEC1D06C72B9}</a:tableStyleId>
              </a:tblPr>
              <a:tblGrid>
                <a:gridCol w="2355802">
                  <a:extLst>
                    <a:ext uri="{9D8B030D-6E8A-4147-A177-3AD203B41FA5}">
                      <a16:colId xmlns:a16="http://schemas.microsoft.com/office/drawing/2014/main" val="20000"/>
                    </a:ext>
                  </a:extLst>
                </a:gridCol>
                <a:gridCol w="2355802">
                  <a:extLst>
                    <a:ext uri="{9D8B030D-6E8A-4147-A177-3AD203B41FA5}">
                      <a16:colId xmlns:a16="http://schemas.microsoft.com/office/drawing/2014/main" val="20001"/>
                    </a:ext>
                  </a:extLst>
                </a:gridCol>
                <a:gridCol w="1917796">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370840">
                <a:tc>
                  <a:txBody>
                    <a:bodyPr/>
                    <a:lstStyle/>
                    <a:p>
                      <a:r>
                        <a:rPr lang="en-US" dirty="0"/>
                        <a:t>Subject</a:t>
                      </a:r>
                    </a:p>
                  </a:txBody>
                  <a:tcPr/>
                </a:tc>
                <a:tc>
                  <a:txBody>
                    <a:bodyPr/>
                    <a:lstStyle/>
                    <a:p>
                      <a:r>
                        <a:rPr lang="en-US" dirty="0" err="1"/>
                        <a:t>NO.of</a:t>
                      </a:r>
                      <a:r>
                        <a:rPr lang="en-US" baseline="0" dirty="0"/>
                        <a:t> students</a:t>
                      </a:r>
                      <a:endParaRPr lang="en-US" dirty="0"/>
                    </a:p>
                  </a:txBody>
                  <a:tcPr/>
                </a:tc>
                <a:tc>
                  <a:txBody>
                    <a:bodyPr/>
                    <a:lstStyle/>
                    <a:p>
                      <a:r>
                        <a:rPr lang="en-US" dirty="0"/>
                        <a:t>Fraction</a:t>
                      </a:r>
                      <a:r>
                        <a:rPr lang="en-US" baseline="0" dirty="0"/>
                        <a:t> of total</a:t>
                      </a:r>
                      <a:endParaRPr lang="en-US" dirty="0"/>
                    </a:p>
                  </a:txBody>
                  <a:tcPr/>
                </a:tc>
                <a:tc>
                  <a:txBody>
                    <a:bodyPr/>
                    <a:lstStyle/>
                    <a:p>
                      <a:r>
                        <a:rPr lang="en-US" dirty="0"/>
                        <a:t>Angle at centre</a:t>
                      </a:r>
                    </a:p>
                  </a:txBody>
                  <a:tcPr/>
                </a:tc>
                <a:extLst>
                  <a:ext uri="{0D108BD9-81ED-4DB2-BD59-A6C34878D82A}">
                    <a16:rowId xmlns:a16="http://schemas.microsoft.com/office/drawing/2014/main" val="10000"/>
                  </a:ext>
                </a:extLst>
              </a:tr>
              <a:tr h="370840">
                <a:tc>
                  <a:txBody>
                    <a:bodyPr/>
                    <a:lstStyle/>
                    <a:p>
                      <a:r>
                        <a:rPr lang="en-US" dirty="0"/>
                        <a:t>English</a:t>
                      </a:r>
                    </a:p>
                    <a:p>
                      <a:r>
                        <a:rPr lang="en-US" dirty="0" err="1"/>
                        <a:t>Maths</a:t>
                      </a:r>
                      <a:endParaRPr lang="en-US" dirty="0"/>
                    </a:p>
                    <a:p>
                      <a:r>
                        <a:rPr lang="en-US" dirty="0"/>
                        <a:t>Physics</a:t>
                      </a:r>
                    </a:p>
                    <a:p>
                      <a:r>
                        <a:rPr lang="en-US" dirty="0"/>
                        <a:t>Chemistry</a:t>
                      </a:r>
                    </a:p>
                    <a:p>
                      <a:r>
                        <a:rPr lang="en-US" dirty="0"/>
                        <a:t>Economics</a:t>
                      </a:r>
                    </a:p>
                    <a:p>
                      <a:r>
                        <a:rPr lang="en-US" dirty="0"/>
                        <a:t>Commerce</a:t>
                      </a:r>
                    </a:p>
                    <a:p>
                      <a:r>
                        <a:rPr lang="en-US" b="1" dirty="0">
                          <a:latin typeface="Bodoni MT Black" pitchFamily="18" charset="0"/>
                        </a:rPr>
                        <a:t>Total</a:t>
                      </a:r>
                    </a:p>
                    <a:p>
                      <a:endParaRPr lang="en-US" dirty="0"/>
                    </a:p>
                  </a:txBody>
                  <a:tcPr/>
                </a:tc>
                <a:tc>
                  <a:txBody>
                    <a:bodyPr/>
                    <a:lstStyle/>
                    <a:p>
                      <a:r>
                        <a:rPr lang="en-US" dirty="0"/>
                        <a:t>45</a:t>
                      </a:r>
                    </a:p>
                    <a:p>
                      <a:r>
                        <a:rPr lang="en-US" dirty="0"/>
                        <a:t>60</a:t>
                      </a:r>
                    </a:p>
                    <a:p>
                      <a:r>
                        <a:rPr lang="en-US" dirty="0"/>
                        <a:t>20</a:t>
                      </a:r>
                    </a:p>
                    <a:p>
                      <a:r>
                        <a:rPr lang="en-US" dirty="0"/>
                        <a:t>30</a:t>
                      </a:r>
                    </a:p>
                    <a:p>
                      <a:r>
                        <a:rPr lang="en-US" dirty="0"/>
                        <a:t>10</a:t>
                      </a:r>
                    </a:p>
                    <a:p>
                      <a:r>
                        <a:rPr lang="en-US" dirty="0"/>
                        <a:t>15</a:t>
                      </a:r>
                    </a:p>
                    <a:p>
                      <a:r>
                        <a:rPr lang="en-US" sz="2400" dirty="0">
                          <a:latin typeface="Bodoni MT Black" pitchFamily="18" charset="0"/>
                        </a:rPr>
                        <a:t>180</a:t>
                      </a:r>
                    </a:p>
                  </a:txBody>
                  <a:tcPr/>
                </a:tc>
                <a:tc>
                  <a:txBody>
                    <a:bodyPr/>
                    <a:lstStyle/>
                    <a:p>
                      <a:r>
                        <a:rPr lang="en-US" dirty="0"/>
                        <a:t>45/180</a:t>
                      </a:r>
                    </a:p>
                    <a:p>
                      <a:r>
                        <a:rPr lang="en-US" dirty="0"/>
                        <a:t>60/180</a:t>
                      </a:r>
                    </a:p>
                    <a:p>
                      <a:r>
                        <a:rPr lang="en-US" dirty="0"/>
                        <a:t>20/180</a:t>
                      </a:r>
                    </a:p>
                    <a:p>
                      <a:r>
                        <a:rPr lang="en-US" dirty="0"/>
                        <a:t>30/180</a:t>
                      </a:r>
                    </a:p>
                    <a:p>
                      <a:r>
                        <a:rPr lang="en-US" dirty="0"/>
                        <a:t>10/180</a:t>
                      </a:r>
                    </a:p>
                    <a:p>
                      <a:r>
                        <a:rPr lang="en-US" dirty="0"/>
                        <a:t>15/180</a:t>
                      </a:r>
                    </a:p>
                    <a:p>
                      <a:endParaRPr lang="en-US" dirty="0"/>
                    </a:p>
                  </a:txBody>
                  <a:tcPr/>
                </a:tc>
                <a:tc>
                  <a:txBody>
                    <a:bodyPr/>
                    <a:lstStyle/>
                    <a:p>
                      <a:r>
                        <a:rPr lang="en-US" dirty="0"/>
                        <a:t>45/180*360</a:t>
                      </a:r>
                      <a:r>
                        <a:rPr lang="en-US" baseline="30000" dirty="0"/>
                        <a:t>0=</a:t>
                      </a:r>
                      <a:r>
                        <a:rPr lang="en-US" baseline="0" dirty="0"/>
                        <a:t>90</a:t>
                      </a:r>
                      <a:r>
                        <a:rPr lang="en-US" baseline="30000" dirty="0"/>
                        <a:t>0   </a:t>
                      </a:r>
                    </a:p>
                    <a:p>
                      <a:r>
                        <a:rPr lang="en-US" baseline="0" dirty="0"/>
                        <a:t>60/180*360</a:t>
                      </a:r>
                      <a:r>
                        <a:rPr lang="en-US" baseline="30000" dirty="0"/>
                        <a:t>0</a:t>
                      </a:r>
                      <a:r>
                        <a:rPr lang="en-US" baseline="0" dirty="0"/>
                        <a:t> =120</a:t>
                      </a:r>
                      <a:r>
                        <a:rPr lang="en-US" baseline="30000" dirty="0"/>
                        <a:t>0</a:t>
                      </a:r>
                      <a:r>
                        <a:rPr lang="en-US" baseline="0" dirty="0"/>
                        <a:t> 20/180*360</a:t>
                      </a:r>
                      <a:r>
                        <a:rPr lang="en-US" baseline="30000" dirty="0"/>
                        <a:t>0 =</a:t>
                      </a:r>
                      <a:r>
                        <a:rPr lang="en-US" baseline="0" dirty="0"/>
                        <a:t> 40</a:t>
                      </a:r>
                      <a:r>
                        <a:rPr lang="en-US" baseline="30000" dirty="0"/>
                        <a:t>0</a:t>
                      </a:r>
                    </a:p>
                    <a:p>
                      <a:r>
                        <a:rPr lang="en-US" baseline="0" dirty="0"/>
                        <a:t>30/180*360</a:t>
                      </a:r>
                      <a:r>
                        <a:rPr lang="en-US" baseline="30000" dirty="0"/>
                        <a:t>0 =</a:t>
                      </a:r>
                      <a:r>
                        <a:rPr lang="en-US" baseline="0" dirty="0"/>
                        <a:t>60</a:t>
                      </a:r>
                      <a:r>
                        <a:rPr lang="en-US" baseline="30000" dirty="0"/>
                        <a:t>0</a:t>
                      </a:r>
                    </a:p>
                    <a:p>
                      <a:r>
                        <a:rPr lang="en-US" baseline="0" dirty="0"/>
                        <a:t>10/180*360</a:t>
                      </a:r>
                      <a:r>
                        <a:rPr lang="en-US" baseline="30000" dirty="0"/>
                        <a:t>0 =</a:t>
                      </a:r>
                      <a:r>
                        <a:rPr lang="en-US" baseline="0" dirty="0"/>
                        <a:t>20</a:t>
                      </a:r>
                      <a:r>
                        <a:rPr lang="en-US" baseline="30000" dirty="0"/>
                        <a:t>0           </a:t>
                      </a:r>
                      <a:r>
                        <a:rPr lang="en-US" baseline="0" dirty="0"/>
                        <a:t> 15/180*360</a:t>
                      </a:r>
                      <a:r>
                        <a:rPr lang="en-US" baseline="30000" dirty="0"/>
                        <a:t>0</a:t>
                      </a:r>
                      <a:r>
                        <a:rPr lang="en-US" baseline="0" dirty="0"/>
                        <a:t>=30</a:t>
                      </a:r>
                      <a:r>
                        <a:rPr lang="en-US" baseline="30000" dirty="0"/>
                        <a:t>0</a:t>
                      </a:r>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a:off x="533400" y="0"/>
            <a:ext cx="8229600" cy="1143000"/>
          </a:xfrm>
        </p:spPr>
        <p:txBody>
          <a:bodyPr>
            <a:normAutofit/>
          </a:bodyPr>
          <a:lstStyle/>
          <a:p>
            <a:r>
              <a:rPr lang="en-US" sz="6000" dirty="0">
                <a:solidFill>
                  <a:schemeClr val="tx1"/>
                </a:solidFill>
                <a:latin typeface="Cooper Black" pitchFamily="18" charset="0"/>
              </a:rPr>
              <a:t>             TABLE</a:t>
            </a:r>
          </a:p>
        </p:txBody>
      </p:sp>
      <p:sp>
        <p:nvSpPr>
          <p:cNvPr id="6" name="Rectangle 5"/>
          <p:cNvSpPr/>
          <p:nvPr/>
        </p:nvSpPr>
        <p:spPr>
          <a:xfrm>
            <a:off x="381000" y="3810000"/>
            <a:ext cx="8305800" cy="646331"/>
          </a:xfrm>
          <a:prstGeom prst="rect">
            <a:avLst/>
          </a:prstGeom>
        </p:spPr>
        <p:txBody>
          <a:bodyPr wrap="square">
            <a:spAutoFit/>
          </a:bodyPr>
          <a:lstStyle/>
          <a:p>
            <a:pPr>
              <a:buClrTx/>
              <a:buNone/>
            </a:pPr>
            <a:r>
              <a:rPr lang="en-US" b="1" dirty="0">
                <a:cs typeface="Aharoni" pitchFamily="2" charset="-79"/>
              </a:rPr>
              <a:t>The pie chart is obtained by marking the angles obtained in the above table at centre of the circle</a:t>
            </a:r>
            <a:endParaRPr lang="en-US" b="1" dirty="0">
              <a:latin typeface="Aharoni" pitchFamily="2" charset="-79"/>
              <a:cs typeface="Aharoni" pitchFamily="2" charset="-79"/>
            </a:endParaRPr>
          </a:p>
        </p:txBody>
      </p:sp>
      <p:graphicFrame>
        <p:nvGraphicFramePr>
          <p:cNvPr id="7" name="Chart 6"/>
          <p:cNvGraphicFramePr/>
          <p:nvPr/>
        </p:nvGraphicFramePr>
        <p:xfrm>
          <a:off x="4038600" y="4114800"/>
          <a:ext cx="4724400" cy="292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sz="7200" dirty="0">
              <a:latin typeface="Cooper Black" pitchFamily="18" charset="0"/>
            </a:endParaRPr>
          </a:p>
          <a:p>
            <a:pPr>
              <a:buNone/>
            </a:pPr>
            <a:r>
              <a:rPr lang="en-US" sz="7200" dirty="0">
                <a:latin typeface="Cooper Black" pitchFamily="18" charset="0"/>
              </a:rPr>
              <a:t>  THANK  YOU</a:t>
            </a:r>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525963"/>
          </a:xfrm>
        </p:spPr>
        <p:txBody>
          <a:bodyPr/>
          <a:lstStyle/>
          <a:p>
            <a:pPr>
              <a:buClrTx/>
              <a:buFont typeface="Wingdings" pitchFamily="2" charset="2"/>
              <a:buChar char="§"/>
            </a:pPr>
            <a:r>
              <a:rPr lang="en-US" b="1" dirty="0" err="1">
                <a:latin typeface="Aharoni" pitchFamily="2" charset="-79"/>
                <a:cs typeface="Aharoni" pitchFamily="2" charset="-79"/>
              </a:rPr>
              <a:t>Definition:</a:t>
            </a:r>
            <a:r>
              <a:rPr lang="en-US" dirty="0" err="1"/>
              <a:t>In</a:t>
            </a:r>
            <a:r>
              <a:rPr lang="en-US" dirty="0"/>
              <a:t> drawing such diagrams, First bars are drawn for total sum of values of different variables and then these bars are divided to show various components of </a:t>
            </a:r>
            <a:r>
              <a:rPr lang="en-US" dirty="0" err="1"/>
              <a:t>variables.Different</a:t>
            </a:r>
            <a:r>
              <a:rPr lang="en-US" dirty="0"/>
              <a:t> parts of bars must be distinguished by different shades or </a:t>
            </a:r>
            <a:r>
              <a:rPr lang="en-US" dirty="0" err="1"/>
              <a:t>colours</a:t>
            </a:r>
            <a:endParaRPr lang="en-US" dirty="0"/>
          </a:p>
          <a:p>
            <a:pPr>
              <a:buClrTx/>
              <a:buNone/>
            </a:pPr>
            <a:endParaRPr lang="en-US" dirty="0"/>
          </a:p>
        </p:txBody>
      </p:sp>
      <p:sp>
        <p:nvSpPr>
          <p:cNvPr id="2" name="Title 1"/>
          <p:cNvSpPr>
            <a:spLocks noGrp="1"/>
          </p:cNvSpPr>
          <p:nvPr>
            <p:ph type="title"/>
          </p:nvPr>
        </p:nvSpPr>
        <p:spPr>
          <a:xfrm>
            <a:off x="457200" y="914400"/>
            <a:ext cx="8229600" cy="1143000"/>
          </a:xfrm>
        </p:spPr>
        <p:txBody>
          <a:bodyPr>
            <a:normAutofit fontScale="90000"/>
          </a:bodyPr>
          <a:lstStyle/>
          <a:p>
            <a:r>
              <a:rPr lang="en-US" dirty="0"/>
              <a:t>    </a:t>
            </a:r>
            <a:r>
              <a:rPr lang="en-US" dirty="0">
                <a:latin typeface="Cooper Black" pitchFamily="18" charset="0"/>
              </a:rPr>
              <a:t>Sub -Divided Bar Diagrams</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09600" y="3429000"/>
          <a:ext cx="8229600" cy="2473960"/>
        </p:xfrm>
        <a:graphic>
          <a:graphicData uri="http://schemas.openxmlformats.org/drawingml/2006/table">
            <a:tbl>
              <a:tblPr firstRow="1" bandRow="1">
                <a:tableStyleId>{073A0DAA-6AF3-43AB-8588-CEC1D06C72B9}</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r>
                        <a:rPr lang="en-US" sz="3200" dirty="0"/>
                        <a:t>Years</a:t>
                      </a:r>
                    </a:p>
                  </a:txBody>
                  <a:tcPr/>
                </a:tc>
                <a:tc>
                  <a:txBody>
                    <a:bodyPr/>
                    <a:lstStyle/>
                    <a:p>
                      <a:r>
                        <a:rPr lang="en-US" sz="1800" dirty="0"/>
                        <a:t>Year Production (million</a:t>
                      </a:r>
                      <a:r>
                        <a:rPr lang="en-US" sz="1800" baseline="0" dirty="0"/>
                        <a:t> </a:t>
                      </a:r>
                      <a:r>
                        <a:rPr lang="en-US" sz="1800" baseline="0" dirty="0" err="1"/>
                        <a:t>tonnes</a:t>
                      </a:r>
                      <a:r>
                        <a:rPr lang="en-US" sz="1800" baseline="0" dirty="0"/>
                        <a:t>)</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Year Production (million</a:t>
                      </a:r>
                      <a:r>
                        <a:rPr lang="en-US" sz="1800" baseline="0" dirty="0"/>
                        <a:t> </a:t>
                      </a:r>
                      <a:r>
                        <a:rPr lang="en-US" sz="1800" baseline="0" dirty="0" err="1"/>
                        <a:t>tonnes</a:t>
                      </a:r>
                      <a:r>
                        <a:rPr lang="en-US" sz="1800" baseline="0" dirty="0"/>
                        <a:t>)</a:t>
                      </a:r>
                      <a:endParaRPr lang="en-US" sz="1800" dirty="0"/>
                    </a:p>
                    <a:p>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Year Production (million</a:t>
                      </a:r>
                      <a:r>
                        <a:rPr lang="en-US" sz="1800" baseline="0" dirty="0"/>
                        <a:t> </a:t>
                      </a:r>
                      <a:r>
                        <a:rPr lang="en-US" sz="1800" baseline="0" dirty="0" err="1"/>
                        <a:t>tonnes</a:t>
                      </a:r>
                      <a:r>
                        <a:rPr lang="en-US" sz="1800" baseline="0" dirty="0"/>
                        <a:t>)</a:t>
                      </a:r>
                      <a:endParaRPr lang="en-US" sz="1800" dirty="0"/>
                    </a:p>
                    <a:p>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Year Production (million</a:t>
                      </a:r>
                      <a:r>
                        <a:rPr lang="en-US" sz="1800" baseline="0" dirty="0"/>
                        <a:t> </a:t>
                      </a:r>
                      <a:r>
                        <a:rPr lang="en-US" sz="1800" baseline="0" dirty="0" err="1"/>
                        <a:t>tonnes</a:t>
                      </a:r>
                      <a:r>
                        <a:rPr lang="en-US" sz="1800" baseline="0" dirty="0"/>
                        <a:t>)</a:t>
                      </a:r>
                      <a:endParaRPr lang="en-US" sz="1800" dirty="0"/>
                    </a:p>
                    <a:p>
                      <a:endParaRPr lang="en-US" dirty="0"/>
                    </a:p>
                  </a:txBody>
                  <a:tcPr/>
                </a:tc>
                <a:extLst>
                  <a:ext uri="{0D108BD9-81ED-4DB2-BD59-A6C34878D82A}">
                    <a16:rowId xmlns:a16="http://schemas.microsoft.com/office/drawing/2014/main" val="10000"/>
                  </a:ext>
                </a:extLst>
              </a:tr>
              <a:tr h="370840">
                <a:tc>
                  <a:txBody>
                    <a:bodyPr/>
                    <a:lstStyle/>
                    <a:p>
                      <a:endParaRPr lang="en-US" dirty="0"/>
                    </a:p>
                  </a:txBody>
                  <a:tcPr/>
                </a:tc>
                <a:tc>
                  <a:txBody>
                    <a:bodyPr/>
                    <a:lstStyle/>
                    <a:p>
                      <a:r>
                        <a:rPr lang="en-US" dirty="0"/>
                        <a:t>Wheat</a:t>
                      </a:r>
                    </a:p>
                  </a:txBody>
                  <a:tcPr/>
                </a:tc>
                <a:tc>
                  <a:txBody>
                    <a:bodyPr/>
                    <a:lstStyle/>
                    <a:p>
                      <a:r>
                        <a:rPr lang="en-US" dirty="0"/>
                        <a:t>Cotton</a:t>
                      </a:r>
                    </a:p>
                  </a:txBody>
                  <a:tcPr/>
                </a:tc>
                <a:tc>
                  <a:txBody>
                    <a:bodyPr/>
                    <a:lstStyle/>
                    <a:p>
                      <a:r>
                        <a:rPr lang="en-US" dirty="0"/>
                        <a:t>Rice</a:t>
                      </a:r>
                    </a:p>
                  </a:txBody>
                  <a:tcPr/>
                </a:tc>
                <a:tc>
                  <a:txBody>
                    <a:bodyPr/>
                    <a:lstStyle/>
                    <a:p>
                      <a:r>
                        <a:rPr lang="en-US" dirty="0"/>
                        <a:t>Total</a:t>
                      </a:r>
                    </a:p>
                  </a:txBody>
                  <a:tcPr/>
                </a:tc>
                <a:extLst>
                  <a:ext uri="{0D108BD9-81ED-4DB2-BD59-A6C34878D82A}">
                    <a16:rowId xmlns:a16="http://schemas.microsoft.com/office/drawing/2014/main" val="10001"/>
                  </a:ext>
                </a:extLst>
              </a:tr>
              <a:tr h="370840">
                <a:tc>
                  <a:txBody>
                    <a:bodyPr/>
                    <a:lstStyle/>
                    <a:p>
                      <a:r>
                        <a:rPr lang="en-US" dirty="0"/>
                        <a:t>2017</a:t>
                      </a:r>
                    </a:p>
                    <a:p>
                      <a:r>
                        <a:rPr lang="en-US" dirty="0"/>
                        <a:t>2018</a:t>
                      </a:r>
                    </a:p>
                  </a:txBody>
                  <a:tcPr/>
                </a:tc>
                <a:tc>
                  <a:txBody>
                    <a:bodyPr/>
                    <a:lstStyle/>
                    <a:p>
                      <a:r>
                        <a:rPr lang="en-US" dirty="0"/>
                        <a:t>10</a:t>
                      </a:r>
                    </a:p>
                    <a:p>
                      <a:r>
                        <a:rPr lang="en-US" dirty="0"/>
                        <a:t>13</a:t>
                      </a:r>
                    </a:p>
                  </a:txBody>
                  <a:tcPr/>
                </a:tc>
                <a:tc>
                  <a:txBody>
                    <a:bodyPr/>
                    <a:lstStyle/>
                    <a:p>
                      <a:r>
                        <a:rPr lang="en-US" dirty="0"/>
                        <a:t>8</a:t>
                      </a:r>
                    </a:p>
                    <a:p>
                      <a:r>
                        <a:rPr lang="en-US" dirty="0"/>
                        <a:t>9</a:t>
                      </a:r>
                    </a:p>
                  </a:txBody>
                  <a:tcPr/>
                </a:tc>
                <a:tc>
                  <a:txBody>
                    <a:bodyPr/>
                    <a:lstStyle/>
                    <a:p>
                      <a:r>
                        <a:rPr lang="en-US" dirty="0"/>
                        <a:t>4</a:t>
                      </a:r>
                    </a:p>
                    <a:p>
                      <a:r>
                        <a:rPr lang="en-US" dirty="0"/>
                        <a:t>5</a:t>
                      </a:r>
                    </a:p>
                  </a:txBody>
                  <a:tcPr/>
                </a:tc>
                <a:tc>
                  <a:txBody>
                    <a:bodyPr/>
                    <a:lstStyle/>
                    <a:p>
                      <a:r>
                        <a:rPr lang="en-US" dirty="0"/>
                        <a:t>22</a:t>
                      </a:r>
                    </a:p>
                    <a:p>
                      <a:r>
                        <a:rPr lang="en-US" dirty="0"/>
                        <a:t>27</a:t>
                      </a:r>
                    </a:p>
                  </a:txBody>
                  <a:tcPr/>
                </a:tc>
                <a:extLst>
                  <a:ext uri="{0D108BD9-81ED-4DB2-BD59-A6C34878D82A}">
                    <a16:rowId xmlns:a16="http://schemas.microsoft.com/office/drawing/2014/main" val="10002"/>
                  </a:ext>
                </a:extLst>
              </a:tr>
            </a:tbl>
          </a:graphicData>
        </a:graphic>
      </p:graphicFrame>
      <p:sp>
        <p:nvSpPr>
          <p:cNvPr id="3" name="Title 2"/>
          <p:cNvSpPr>
            <a:spLocks noGrp="1"/>
          </p:cNvSpPr>
          <p:nvPr>
            <p:ph type="title"/>
          </p:nvPr>
        </p:nvSpPr>
        <p:spPr>
          <a:xfrm>
            <a:off x="381000" y="838200"/>
            <a:ext cx="8229600" cy="1143000"/>
          </a:xfrm>
        </p:spPr>
        <p:txBody>
          <a:bodyPr>
            <a:normAutofit/>
          </a:bodyPr>
          <a:lstStyle/>
          <a:p>
            <a:r>
              <a:rPr lang="en-US" sz="3200" dirty="0">
                <a:latin typeface="Cooper Black" pitchFamily="18" charset="0"/>
              </a:rPr>
              <a:t>Problem on Sub-Divided Bar Diagrams</a:t>
            </a:r>
          </a:p>
        </p:txBody>
      </p:sp>
      <p:sp>
        <p:nvSpPr>
          <p:cNvPr id="6" name="Rectangle 5"/>
          <p:cNvSpPr/>
          <p:nvPr/>
        </p:nvSpPr>
        <p:spPr>
          <a:xfrm>
            <a:off x="762000" y="2209800"/>
            <a:ext cx="7315200" cy="954107"/>
          </a:xfrm>
          <a:prstGeom prst="rect">
            <a:avLst/>
          </a:prstGeom>
        </p:spPr>
        <p:txBody>
          <a:bodyPr wrap="square">
            <a:spAutoFit/>
          </a:bodyPr>
          <a:lstStyle/>
          <a:p>
            <a:pPr>
              <a:buClrTx/>
              <a:buFont typeface="Wingdings" pitchFamily="2" charset="2"/>
              <a:buChar char="§"/>
            </a:pPr>
            <a:r>
              <a:rPr lang="en-US" sz="2800" dirty="0" err="1"/>
              <a:t>Example:Represent</a:t>
            </a:r>
            <a:r>
              <a:rPr lang="en-US" sz="2800" dirty="0"/>
              <a:t> the following data by a sub-divided bar diagram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rot="16200000">
            <a:off x="-196754" y="44355"/>
            <a:ext cx="7914292" cy="4167982"/>
          </a:xfrm>
        </p:spPr>
        <p:txBody>
          <a:bodyPr>
            <a:normAutofit/>
          </a:bodyPr>
          <a:lstStyle/>
          <a:p>
            <a:pPr>
              <a:buClrTx/>
              <a:buNone/>
            </a:pPr>
            <a:r>
              <a:rPr lang="en-US" sz="2400" b="1" dirty="0">
                <a:latin typeface="Aharoni" pitchFamily="2" charset="-79"/>
                <a:cs typeface="Aharoni" pitchFamily="2" charset="-79"/>
              </a:rPr>
              <a:t>       Production</a:t>
            </a:r>
          </a:p>
        </p:txBody>
      </p:sp>
      <p:sp>
        <p:nvSpPr>
          <p:cNvPr id="3" name="Title 2"/>
          <p:cNvSpPr>
            <a:spLocks noGrp="1"/>
          </p:cNvSpPr>
          <p:nvPr>
            <p:ph type="title"/>
          </p:nvPr>
        </p:nvSpPr>
        <p:spPr>
          <a:xfrm>
            <a:off x="457200" y="1219200"/>
            <a:ext cx="8229600" cy="1143000"/>
          </a:xfrm>
        </p:spPr>
        <p:txBody>
          <a:bodyPr>
            <a:normAutofit fontScale="90000"/>
          </a:bodyPr>
          <a:lstStyle/>
          <a:p>
            <a:r>
              <a:rPr lang="en-US" sz="2400" dirty="0" err="1">
                <a:solidFill>
                  <a:schemeClr val="tx1"/>
                </a:solidFill>
                <a:latin typeface="Aharoni" pitchFamily="2" charset="-79"/>
                <a:cs typeface="Aharoni" pitchFamily="2" charset="-79"/>
              </a:rPr>
              <a:t>Solution</a:t>
            </a:r>
            <a:r>
              <a:rPr lang="en-US" sz="2000" dirty="0" err="1">
                <a:solidFill>
                  <a:schemeClr val="tx1"/>
                </a:solidFill>
              </a:rPr>
              <a:t>:Sub</a:t>
            </a:r>
            <a:r>
              <a:rPr lang="en-US" sz="2000" dirty="0">
                <a:solidFill>
                  <a:schemeClr val="tx1"/>
                </a:solidFill>
              </a:rPr>
              <a:t>-Divided Bar Diagram showing Production of Various commodities for different years is as given below</a:t>
            </a:r>
            <a:br>
              <a:rPr lang="en-US" sz="2000" dirty="0">
                <a:solidFill>
                  <a:schemeClr val="tx1"/>
                </a:solidFill>
              </a:rPr>
            </a:br>
            <a:r>
              <a:rPr lang="en-US" sz="2000" dirty="0">
                <a:solidFill>
                  <a:schemeClr val="tx1"/>
                </a:solidFill>
              </a:rPr>
              <a:t>                We can take years along X axis and production along y axis </a:t>
            </a:r>
            <a:br>
              <a:rPr lang="en-US" sz="2000" dirty="0">
                <a:solidFill>
                  <a:schemeClr val="tx1"/>
                </a:solidFill>
              </a:rPr>
            </a:br>
            <a:r>
              <a:rPr lang="en-US" sz="2000" dirty="0">
                <a:solidFill>
                  <a:schemeClr val="tx1"/>
                </a:solidFill>
              </a:rPr>
              <a:t>                                      Scale:1cm=5million </a:t>
            </a:r>
            <a:r>
              <a:rPr lang="en-US" sz="2000" dirty="0" err="1">
                <a:solidFill>
                  <a:schemeClr val="tx1"/>
                </a:solidFill>
              </a:rPr>
              <a:t>tonnes</a:t>
            </a:r>
            <a:r>
              <a:rPr lang="en-US" sz="2000" dirty="0">
                <a:solidFill>
                  <a:schemeClr val="tx1"/>
                </a:solidFill>
              </a:rPr>
              <a:t>    years</a:t>
            </a:r>
          </a:p>
        </p:txBody>
      </p:sp>
      <p:graphicFrame>
        <p:nvGraphicFramePr>
          <p:cNvPr id="4" name="Chart 3"/>
          <p:cNvGraphicFramePr/>
          <p:nvPr/>
        </p:nvGraphicFramePr>
        <p:xfrm>
          <a:off x="2362200" y="2743200"/>
          <a:ext cx="5791200" cy="36068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4724400" y="6248400"/>
            <a:ext cx="772969" cy="369332"/>
          </a:xfrm>
          <a:prstGeom prst="rect">
            <a:avLst/>
          </a:prstGeom>
        </p:spPr>
        <p:txBody>
          <a:bodyPr wrap="none">
            <a:spAutoFit/>
          </a:bodyPr>
          <a:lstStyle/>
          <a:p>
            <a:r>
              <a:rPr lang="en-US" b="1" dirty="0">
                <a:solidFill>
                  <a:schemeClr val="tx1"/>
                </a:solidFill>
              </a:rPr>
              <a:t>years</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Tx/>
              <a:buFont typeface="Wingdings" pitchFamily="2" charset="2"/>
              <a:buChar char="§"/>
            </a:pPr>
            <a:r>
              <a:rPr lang="en-US" dirty="0">
                <a:latin typeface="Aharoni" pitchFamily="2" charset="-79"/>
                <a:cs typeface="Aharoni" pitchFamily="2" charset="-79"/>
              </a:rPr>
              <a:t>Duo-Directional Bar Diagrams :</a:t>
            </a:r>
            <a:r>
              <a:rPr lang="en-US" dirty="0">
                <a:latin typeface="+mj-lt"/>
                <a:cs typeface="Aharoni" pitchFamily="2" charset="-79"/>
              </a:rPr>
              <a:t>These diagrams are drawn to represent two different attributes. The bars can have both positive and negative values. Positive values are shown above and negative values are shown below the base line.</a:t>
            </a:r>
            <a:endParaRPr lang="en-US" dirty="0">
              <a:latin typeface="Aharoni" pitchFamily="2" charset="-79"/>
              <a:cs typeface="Aharoni" pitchFamily="2" charset="-79"/>
            </a:endParaRPr>
          </a:p>
        </p:txBody>
      </p:sp>
      <p:sp>
        <p:nvSpPr>
          <p:cNvPr id="3" name="Title 2"/>
          <p:cNvSpPr>
            <a:spLocks noGrp="1"/>
          </p:cNvSpPr>
          <p:nvPr>
            <p:ph type="title"/>
          </p:nvPr>
        </p:nvSpPr>
        <p:spPr/>
        <p:txBody>
          <a:bodyPr/>
          <a:lstStyle/>
          <a:p>
            <a:r>
              <a:rPr lang="en-US" dirty="0">
                <a:solidFill>
                  <a:schemeClr val="tx1"/>
                </a:solidFill>
                <a:latin typeface="Cooper Black" pitchFamily="18" charset="0"/>
              </a:rPr>
              <a:t>Duo-Directional Bar Diagrams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332037"/>
            <a:ext cx="8229600" cy="4525963"/>
          </a:xfrm>
        </p:spPr>
        <p:txBody>
          <a:bodyPr/>
          <a:lstStyle/>
          <a:p>
            <a:pPr>
              <a:buClrTx/>
              <a:buFont typeface="Wingdings" pitchFamily="2" charset="2"/>
              <a:buChar char="§"/>
            </a:pPr>
            <a:r>
              <a:rPr lang="en-US" b="1" dirty="0" err="1">
                <a:latin typeface="Aharoni" pitchFamily="2" charset="-79"/>
                <a:cs typeface="Aharoni" pitchFamily="2" charset="-79"/>
              </a:rPr>
              <a:t>Example:</a:t>
            </a:r>
            <a:r>
              <a:rPr lang="en-US" dirty="0" err="1">
                <a:latin typeface="+mj-lt"/>
                <a:cs typeface="Aharoni" pitchFamily="2" charset="-79"/>
              </a:rPr>
              <a:t>Represent</a:t>
            </a:r>
            <a:r>
              <a:rPr lang="en-US" dirty="0">
                <a:latin typeface="+mj-lt"/>
                <a:cs typeface="Aharoni" pitchFamily="2" charset="-79"/>
              </a:rPr>
              <a:t> the following data by a Duo-Directional Diagram.</a:t>
            </a:r>
          </a:p>
          <a:p>
            <a:pPr>
              <a:buNone/>
            </a:pPr>
            <a:endParaRPr lang="en-US" b="1" dirty="0">
              <a:latin typeface="Aharoni" pitchFamily="2" charset="-79"/>
              <a:cs typeface="Aharoni" pitchFamily="2" charset="-79"/>
            </a:endParaRPr>
          </a:p>
        </p:txBody>
      </p:sp>
      <p:sp>
        <p:nvSpPr>
          <p:cNvPr id="3" name="Title 2"/>
          <p:cNvSpPr>
            <a:spLocks noGrp="1"/>
          </p:cNvSpPr>
          <p:nvPr>
            <p:ph type="title"/>
          </p:nvPr>
        </p:nvSpPr>
        <p:spPr>
          <a:xfrm>
            <a:off x="381000" y="1066800"/>
            <a:ext cx="8229600" cy="1143000"/>
          </a:xfrm>
        </p:spPr>
        <p:txBody>
          <a:bodyPr>
            <a:normAutofit fontScale="90000"/>
          </a:bodyPr>
          <a:lstStyle/>
          <a:p>
            <a:r>
              <a:rPr lang="en-US" dirty="0">
                <a:solidFill>
                  <a:schemeClr val="tx1"/>
                </a:solidFill>
                <a:latin typeface="Cooper Black" pitchFamily="18" charset="0"/>
              </a:rPr>
              <a:t>P</a:t>
            </a:r>
            <a:r>
              <a:rPr lang="en-US" sz="3100" dirty="0">
                <a:solidFill>
                  <a:schemeClr val="tx1"/>
                </a:solidFill>
                <a:latin typeface="Cooper Black" pitchFamily="18" charset="0"/>
              </a:rPr>
              <a:t>roblem on Duo-Directional Bar Diagrams </a:t>
            </a:r>
            <a:endParaRPr lang="en-US" sz="3100" dirty="0"/>
          </a:p>
        </p:txBody>
      </p:sp>
      <p:graphicFrame>
        <p:nvGraphicFramePr>
          <p:cNvPr id="4" name="Table 3"/>
          <p:cNvGraphicFramePr>
            <a:graphicFrameLocks noGrp="1"/>
          </p:cNvGraphicFramePr>
          <p:nvPr/>
        </p:nvGraphicFramePr>
        <p:xfrm>
          <a:off x="0" y="3886200"/>
          <a:ext cx="8915401" cy="751840"/>
        </p:xfrm>
        <a:graphic>
          <a:graphicData uri="http://schemas.openxmlformats.org/drawingml/2006/table">
            <a:tbl>
              <a:tblPr firstRow="1" bandRow="1">
                <a:tableStyleId>{073A0DAA-6AF3-43AB-8588-CEC1D06C72B9}</a:tableStyleId>
              </a:tblPr>
              <a:tblGrid>
                <a:gridCol w="144780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398">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0600">
                  <a:extLst>
                    <a:ext uri="{9D8B030D-6E8A-4147-A177-3AD203B41FA5}">
                      <a16:colId xmlns:a16="http://schemas.microsoft.com/office/drawing/2014/main" val="20006"/>
                    </a:ext>
                  </a:extLst>
                </a:gridCol>
                <a:gridCol w="1089664">
                  <a:extLst>
                    <a:ext uri="{9D8B030D-6E8A-4147-A177-3AD203B41FA5}">
                      <a16:colId xmlns:a16="http://schemas.microsoft.com/office/drawing/2014/main" val="20007"/>
                    </a:ext>
                  </a:extLst>
                </a:gridCol>
                <a:gridCol w="891537">
                  <a:extLst>
                    <a:ext uri="{9D8B030D-6E8A-4147-A177-3AD203B41FA5}">
                      <a16:colId xmlns:a16="http://schemas.microsoft.com/office/drawing/2014/main" val="20008"/>
                    </a:ext>
                  </a:extLst>
                </a:gridCol>
              </a:tblGrid>
              <a:tr h="381000">
                <a:tc>
                  <a:txBody>
                    <a:bodyPr/>
                    <a:lstStyle/>
                    <a:p>
                      <a:r>
                        <a:rPr lang="en-US" sz="1600" dirty="0"/>
                        <a:t>Years</a:t>
                      </a:r>
                    </a:p>
                  </a:txBody>
                  <a:tcPr/>
                </a:tc>
                <a:tc>
                  <a:txBody>
                    <a:bodyPr/>
                    <a:lstStyle/>
                    <a:p>
                      <a:r>
                        <a:rPr lang="en-US" dirty="0"/>
                        <a:t>2011</a:t>
                      </a:r>
                    </a:p>
                  </a:txBody>
                  <a:tcPr/>
                </a:tc>
                <a:tc>
                  <a:txBody>
                    <a:bodyPr/>
                    <a:lstStyle/>
                    <a:p>
                      <a:r>
                        <a:rPr lang="en-US" dirty="0"/>
                        <a:t>2012</a:t>
                      </a:r>
                    </a:p>
                  </a:txBody>
                  <a:tcPr/>
                </a:tc>
                <a:tc>
                  <a:txBody>
                    <a:bodyPr/>
                    <a:lstStyle/>
                    <a:p>
                      <a:r>
                        <a:rPr lang="en-US" dirty="0"/>
                        <a:t>2013</a:t>
                      </a:r>
                    </a:p>
                  </a:txBody>
                  <a:tcPr/>
                </a:tc>
                <a:tc>
                  <a:txBody>
                    <a:bodyPr/>
                    <a:lstStyle/>
                    <a:p>
                      <a:r>
                        <a:rPr lang="en-US" dirty="0"/>
                        <a:t>2014</a:t>
                      </a:r>
                    </a:p>
                  </a:txBody>
                  <a:tcPr/>
                </a:tc>
                <a:tc>
                  <a:txBody>
                    <a:bodyPr/>
                    <a:lstStyle/>
                    <a:p>
                      <a:r>
                        <a:rPr lang="en-US" dirty="0"/>
                        <a:t>2015</a:t>
                      </a:r>
                    </a:p>
                  </a:txBody>
                  <a:tcPr/>
                </a:tc>
                <a:tc>
                  <a:txBody>
                    <a:bodyPr/>
                    <a:lstStyle/>
                    <a:p>
                      <a:r>
                        <a:rPr lang="en-US" dirty="0"/>
                        <a:t>2016</a:t>
                      </a:r>
                    </a:p>
                  </a:txBody>
                  <a:tcPr/>
                </a:tc>
                <a:tc>
                  <a:txBody>
                    <a:bodyPr/>
                    <a:lstStyle/>
                    <a:p>
                      <a:r>
                        <a:rPr lang="en-US" dirty="0"/>
                        <a:t>2017</a:t>
                      </a:r>
                    </a:p>
                  </a:txBody>
                  <a:tcPr/>
                </a:tc>
                <a:tc>
                  <a:txBody>
                    <a:bodyPr/>
                    <a:lstStyle/>
                    <a:p>
                      <a:r>
                        <a:rPr lang="en-US" dirty="0"/>
                        <a:t>2018</a:t>
                      </a:r>
                    </a:p>
                  </a:txBody>
                  <a:tcPr/>
                </a:tc>
                <a:extLst>
                  <a:ext uri="{0D108BD9-81ED-4DB2-BD59-A6C34878D82A}">
                    <a16:rowId xmlns:a16="http://schemas.microsoft.com/office/drawing/2014/main" val="10000"/>
                  </a:ext>
                </a:extLst>
              </a:tr>
              <a:tr h="370840">
                <a:tc>
                  <a:txBody>
                    <a:bodyPr/>
                    <a:lstStyle/>
                    <a:p>
                      <a:r>
                        <a:rPr lang="en-US" dirty="0"/>
                        <a:t>Variation</a:t>
                      </a:r>
                    </a:p>
                  </a:txBody>
                  <a:tcPr/>
                </a:tc>
                <a:tc>
                  <a:txBody>
                    <a:bodyPr/>
                    <a:lstStyle/>
                    <a:p>
                      <a:r>
                        <a:rPr lang="en-US" dirty="0"/>
                        <a:t>70</a:t>
                      </a:r>
                    </a:p>
                  </a:txBody>
                  <a:tcPr/>
                </a:tc>
                <a:tc>
                  <a:txBody>
                    <a:bodyPr/>
                    <a:lstStyle/>
                    <a:p>
                      <a:r>
                        <a:rPr lang="en-US" dirty="0"/>
                        <a:t>-35</a:t>
                      </a:r>
                    </a:p>
                  </a:txBody>
                  <a:tcPr/>
                </a:tc>
                <a:tc>
                  <a:txBody>
                    <a:bodyPr/>
                    <a:lstStyle/>
                    <a:p>
                      <a:r>
                        <a:rPr lang="en-US" dirty="0"/>
                        <a:t>-45</a:t>
                      </a:r>
                    </a:p>
                  </a:txBody>
                  <a:tcPr/>
                </a:tc>
                <a:tc>
                  <a:txBody>
                    <a:bodyPr/>
                    <a:lstStyle/>
                    <a:p>
                      <a:r>
                        <a:rPr lang="en-US" dirty="0"/>
                        <a:t>20</a:t>
                      </a:r>
                    </a:p>
                  </a:txBody>
                  <a:tcPr/>
                </a:tc>
                <a:tc>
                  <a:txBody>
                    <a:bodyPr/>
                    <a:lstStyle/>
                    <a:p>
                      <a:r>
                        <a:rPr lang="en-US" dirty="0"/>
                        <a:t>30</a:t>
                      </a:r>
                    </a:p>
                  </a:txBody>
                  <a:tcPr/>
                </a:tc>
                <a:tc>
                  <a:txBody>
                    <a:bodyPr/>
                    <a:lstStyle/>
                    <a:p>
                      <a:r>
                        <a:rPr lang="en-US" dirty="0"/>
                        <a:t>-10</a:t>
                      </a:r>
                    </a:p>
                  </a:txBody>
                  <a:tcPr/>
                </a:tc>
                <a:tc>
                  <a:txBody>
                    <a:bodyPr/>
                    <a:lstStyle/>
                    <a:p>
                      <a:r>
                        <a:rPr lang="en-US" dirty="0"/>
                        <a:t>35</a:t>
                      </a:r>
                    </a:p>
                  </a:txBody>
                  <a:tcPr/>
                </a:tc>
                <a:tc>
                  <a:txBody>
                    <a:bodyPr/>
                    <a:lstStyle/>
                    <a:p>
                      <a:r>
                        <a:rPr lang="en-US" dirty="0"/>
                        <a:t>55</a:t>
                      </a: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rot="16200000">
            <a:off x="-3695700" y="38100"/>
            <a:ext cx="8229600" cy="1143000"/>
          </a:xfrm>
        </p:spPr>
        <p:txBody>
          <a:bodyPr>
            <a:normAutofit/>
          </a:bodyPr>
          <a:lstStyle/>
          <a:p>
            <a:r>
              <a:rPr lang="en-US" sz="2000" dirty="0">
                <a:solidFill>
                  <a:schemeClr val="tx1"/>
                </a:solidFill>
                <a:latin typeface="Aharoni" pitchFamily="2" charset="-79"/>
                <a:cs typeface="Aharoni" pitchFamily="2" charset="-79"/>
              </a:rPr>
              <a:t>Variation</a:t>
            </a:r>
          </a:p>
        </p:txBody>
      </p:sp>
      <p:sp>
        <p:nvSpPr>
          <p:cNvPr id="6" name="Rectangle 5"/>
          <p:cNvSpPr/>
          <p:nvPr/>
        </p:nvSpPr>
        <p:spPr>
          <a:xfrm>
            <a:off x="457200" y="496669"/>
            <a:ext cx="8153400" cy="646331"/>
          </a:xfrm>
          <a:prstGeom prst="rect">
            <a:avLst/>
          </a:prstGeom>
        </p:spPr>
        <p:txBody>
          <a:bodyPr wrap="square">
            <a:spAutoFit/>
          </a:bodyPr>
          <a:lstStyle/>
          <a:p>
            <a:r>
              <a:rPr lang="en-US" dirty="0" err="1">
                <a:solidFill>
                  <a:schemeClr val="tx1"/>
                </a:solidFill>
                <a:latin typeface="Aharoni" pitchFamily="2" charset="-79"/>
                <a:cs typeface="Aharoni" pitchFamily="2" charset="-79"/>
              </a:rPr>
              <a:t>Solution:</a:t>
            </a:r>
            <a:r>
              <a:rPr lang="en-US" dirty="0" err="1">
                <a:solidFill>
                  <a:schemeClr val="tx1"/>
                </a:solidFill>
              </a:rPr>
              <a:t>Duo</a:t>
            </a:r>
            <a:r>
              <a:rPr lang="en-US" dirty="0">
                <a:solidFill>
                  <a:schemeClr val="tx1"/>
                </a:solidFill>
              </a:rPr>
              <a:t>-Directional Diagram Showing Variation in Different Years is as Given Below</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Tx/>
              <a:buFont typeface="Wingdings" pitchFamily="2" charset="2"/>
              <a:buChar char="§"/>
            </a:pPr>
            <a:r>
              <a:rPr lang="en-US" dirty="0">
                <a:latin typeface="Aharoni" pitchFamily="2" charset="-79"/>
                <a:cs typeface="Aharoni" pitchFamily="2" charset="-79"/>
              </a:rPr>
              <a:t>Sliding-Bar </a:t>
            </a:r>
            <a:r>
              <a:rPr lang="en-US" dirty="0" err="1">
                <a:latin typeface="Aharoni" pitchFamily="2" charset="-79"/>
                <a:cs typeface="Aharoni" pitchFamily="2" charset="-79"/>
              </a:rPr>
              <a:t>Diagram:</a:t>
            </a:r>
            <a:r>
              <a:rPr lang="en-US" dirty="0" err="1">
                <a:latin typeface="+mj-lt"/>
                <a:cs typeface="Aharoni" pitchFamily="2" charset="-79"/>
              </a:rPr>
              <a:t>In</a:t>
            </a:r>
            <a:r>
              <a:rPr lang="en-US" dirty="0">
                <a:latin typeface="+mj-lt"/>
                <a:cs typeface="Aharoni" pitchFamily="2" charset="-79"/>
              </a:rPr>
              <a:t> these type of </a:t>
            </a:r>
            <a:r>
              <a:rPr lang="en-US" dirty="0" err="1">
                <a:latin typeface="+mj-lt"/>
                <a:cs typeface="Aharoni" pitchFamily="2" charset="-79"/>
              </a:rPr>
              <a:t>diagrams,the</a:t>
            </a:r>
            <a:r>
              <a:rPr lang="en-US" dirty="0">
                <a:latin typeface="+mj-lt"/>
                <a:cs typeface="Aharoni" pitchFamily="2" charset="-79"/>
              </a:rPr>
              <a:t> length of a bar is taken to be 100.on one side of base line the percentage of one part is shown and on other side of base line the percentage of other part is shown.</a:t>
            </a:r>
            <a:endParaRPr lang="en-US" dirty="0">
              <a:latin typeface="Aharoni" pitchFamily="2" charset="-79"/>
              <a:cs typeface="Aharoni" pitchFamily="2" charset="-79"/>
            </a:endParaRPr>
          </a:p>
        </p:txBody>
      </p:sp>
      <p:sp>
        <p:nvSpPr>
          <p:cNvPr id="3" name="Title 2"/>
          <p:cNvSpPr>
            <a:spLocks noGrp="1"/>
          </p:cNvSpPr>
          <p:nvPr>
            <p:ph type="title"/>
          </p:nvPr>
        </p:nvSpPr>
        <p:spPr/>
        <p:txBody>
          <a:bodyPr>
            <a:normAutofit/>
          </a:bodyPr>
          <a:lstStyle/>
          <a:p>
            <a:r>
              <a:rPr lang="en-US" sz="6000" dirty="0">
                <a:solidFill>
                  <a:schemeClr val="tx1"/>
                </a:solidFill>
                <a:latin typeface="Cooper Black" pitchFamily="18" charset="0"/>
              </a:rPr>
              <a:t>Sliding-Bar Diagram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981200"/>
            <a:ext cx="8229600" cy="4525963"/>
          </a:xfrm>
        </p:spPr>
        <p:txBody>
          <a:bodyPr/>
          <a:lstStyle/>
          <a:p>
            <a:pPr>
              <a:buClrTx/>
              <a:buFont typeface="Wingdings" pitchFamily="2" charset="2"/>
              <a:buChar char="§"/>
            </a:pPr>
            <a:r>
              <a:rPr lang="en-US" dirty="0" err="1">
                <a:latin typeface="Aharoni" pitchFamily="2" charset="-79"/>
                <a:cs typeface="Aharoni" pitchFamily="2" charset="-79"/>
              </a:rPr>
              <a:t>Example:</a:t>
            </a:r>
            <a:r>
              <a:rPr lang="en-US" dirty="0" err="1">
                <a:latin typeface="+mj-lt"/>
                <a:cs typeface="Aharoni" pitchFamily="2" charset="-79"/>
              </a:rPr>
              <a:t>Represent</a:t>
            </a:r>
            <a:r>
              <a:rPr lang="en-US" dirty="0">
                <a:latin typeface="+mj-lt"/>
                <a:cs typeface="Aharoni" pitchFamily="2" charset="-79"/>
              </a:rPr>
              <a:t> the following data by a sliding bar diagram.</a:t>
            </a:r>
          </a:p>
          <a:p>
            <a:pPr>
              <a:buClrTx/>
              <a:buFont typeface="Wingdings" pitchFamily="2" charset="2"/>
              <a:buChar char="§"/>
            </a:pPr>
            <a:endParaRPr lang="en-US" dirty="0">
              <a:latin typeface="+mj-lt"/>
              <a:cs typeface="Aharoni" pitchFamily="2" charset="-79"/>
            </a:endParaRPr>
          </a:p>
          <a:p>
            <a:pPr>
              <a:buClrTx/>
              <a:buFont typeface="Wingdings" pitchFamily="2" charset="2"/>
              <a:buChar char="§"/>
            </a:pPr>
            <a:endParaRPr lang="en-US" dirty="0">
              <a:latin typeface="+mj-lt"/>
              <a:cs typeface="Aharoni" pitchFamily="2" charset="-79"/>
            </a:endParaRPr>
          </a:p>
          <a:p>
            <a:pPr>
              <a:buClrTx/>
              <a:buFont typeface="Wingdings" pitchFamily="2" charset="2"/>
              <a:buChar char="§"/>
            </a:pPr>
            <a:endParaRPr lang="en-US" dirty="0">
              <a:latin typeface="+mj-lt"/>
              <a:cs typeface="Aharoni" pitchFamily="2" charset="-79"/>
            </a:endParaRPr>
          </a:p>
          <a:p>
            <a:pPr>
              <a:buClrTx/>
              <a:buFont typeface="Wingdings" pitchFamily="2" charset="2"/>
              <a:buChar char="§"/>
            </a:pPr>
            <a:endParaRPr lang="en-US" dirty="0">
              <a:latin typeface="Aharoni" pitchFamily="2" charset="-79"/>
              <a:cs typeface="Aharoni" pitchFamily="2" charset="-79"/>
            </a:endParaRPr>
          </a:p>
        </p:txBody>
      </p:sp>
      <p:sp>
        <p:nvSpPr>
          <p:cNvPr id="3" name="Title 2"/>
          <p:cNvSpPr>
            <a:spLocks noGrp="1"/>
          </p:cNvSpPr>
          <p:nvPr>
            <p:ph type="title"/>
          </p:nvPr>
        </p:nvSpPr>
        <p:spPr>
          <a:xfrm>
            <a:off x="381000" y="609600"/>
            <a:ext cx="8229600" cy="1143000"/>
          </a:xfrm>
        </p:spPr>
        <p:txBody>
          <a:bodyPr>
            <a:normAutofit/>
          </a:bodyPr>
          <a:lstStyle/>
          <a:p>
            <a:r>
              <a:rPr lang="en-US" sz="3600" dirty="0">
                <a:latin typeface="Cooper Black" pitchFamily="18" charset="0"/>
              </a:rPr>
              <a:t>Problem on sliding bar diagram</a:t>
            </a:r>
          </a:p>
        </p:txBody>
      </p:sp>
      <p:graphicFrame>
        <p:nvGraphicFramePr>
          <p:cNvPr id="5" name="Table 4"/>
          <p:cNvGraphicFramePr>
            <a:graphicFrameLocks noGrp="1"/>
          </p:cNvGraphicFramePr>
          <p:nvPr/>
        </p:nvGraphicFramePr>
        <p:xfrm>
          <a:off x="1143000" y="3581400"/>
          <a:ext cx="6096000" cy="155956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a:txBody>
                    <a:bodyPr/>
                    <a:lstStyle/>
                    <a:p>
                      <a:r>
                        <a:rPr lang="en-US" dirty="0"/>
                        <a:t>       Years</a:t>
                      </a:r>
                    </a:p>
                  </a:txBody>
                  <a:tcPr/>
                </a:tc>
                <a:tc>
                  <a:txBody>
                    <a:bodyPr/>
                    <a:lstStyle/>
                    <a:p>
                      <a:r>
                        <a:rPr lang="en-US" dirty="0"/>
                        <a:t>       Pass %</a:t>
                      </a:r>
                    </a:p>
                  </a:txBody>
                  <a:tcPr/>
                </a:tc>
                <a:tc>
                  <a:txBody>
                    <a:bodyPr/>
                    <a:lstStyle/>
                    <a:p>
                      <a:r>
                        <a:rPr lang="en-US" dirty="0"/>
                        <a:t>        Fail %</a:t>
                      </a:r>
                    </a:p>
                  </a:txBody>
                  <a:tcPr/>
                </a:tc>
                <a:extLst>
                  <a:ext uri="{0D108BD9-81ED-4DB2-BD59-A6C34878D82A}">
                    <a16:rowId xmlns:a16="http://schemas.microsoft.com/office/drawing/2014/main" val="10000"/>
                  </a:ext>
                </a:extLst>
              </a:tr>
              <a:tr h="370840">
                <a:tc>
                  <a:txBody>
                    <a:bodyPr/>
                    <a:lstStyle/>
                    <a:p>
                      <a:r>
                        <a:rPr lang="en-US" dirty="0"/>
                        <a:t>       2015</a:t>
                      </a:r>
                    </a:p>
                    <a:p>
                      <a:r>
                        <a:rPr lang="en-US" dirty="0"/>
                        <a:t>       2016</a:t>
                      </a:r>
                    </a:p>
                    <a:p>
                      <a:r>
                        <a:rPr lang="en-US" dirty="0"/>
                        <a:t>       2017</a:t>
                      </a:r>
                    </a:p>
                    <a:p>
                      <a:r>
                        <a:rPr lang="en-US" dirty="0"/>
                        <a:t>       2018 </a:t>
                      </a:r>
                    </a:p>
                  </a:txBody>
                  <a:tcPr/>
                </a:tc>
                <a:tc>
                  <a:txBody>
                    <a:bodyPr/>
                    <a:lstStyle/>
                    <a:p>
                      <a:r>
                        <a:rPr lang="en-US" dirty="0"/>
                        <a:t>          70</a:t>
                      </a:r>
                    </a:p>
                    <a:p>
                      <a:r>
                        <a:rPr lang="en-US" dirty="0"/>
                        <a:t>          85</a:t>
                      </a:r>
                    </a:p>
                    <a:p>
                      <a:r>
                        <a:rPr lang="en-US" dirty="0"/>
                        <a:t>          90</a:t>
                      </a:r>
                    </a:p>
                    <a:p>
                      <a:r>
                        <a:rPr lang="en-US" dirty="0"/>
                        <a:t>          65</a:t>
                      </a:r>
                    </a:p>
                  </a:txBody>
                  <a:tcPr/>
                </a:tc>
                <a:tc>
                  <a:txBody>
                    <a:bodyPr/>
                    <a:lstStyle/>
                    <a:p>
                      <a:r>
                        <a:rPr lang="en-US" dirty="0"/>
                        <a:t>         30</a:t>
                      </a:r>
                    </a:p>
                    <a:p>
                      <a:r>
                        <a:rPr lang="en-US" dirty="0"/>
                        <a:t>         15</a:t>
                      </a:r>
                    </a:p>
                    <a:p>
                      <a:r>
                        <a:rPr lang="en-US" dirty="0"/>
                        <a:t>         10</a:t>
                      </a:r>
                    </a:p>
                    <a:p>
                      <a:r>
                        <a:rPr lang="en-US" dirty="0"/>
                        <a:t>         35</a:t>
                      </a:r>
                    </a:p>
                  </a:txBody>
                  <a:tcPr/>
                </a:tc>
                <a:extLst>
                  <a:ext uri="{0D108BD9-81ED-4DB2-BD59-A6C34878D82A}">
                    <a16:rowId xmlns:a16="http://schemas.microsoft.com/office/drawing/2014/main" val="10001"/>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232</TotalTime>
  <Words>575</Words>
  <Application>Microsoft Office PowerPoint</Application>
  <PresentationFormat>On-screen Show (4:3)</PresentationFormat>
  <Paragraphs>140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PowerPoint Presentation</vt:lpstr>
      <vt:lpstr>    Sub -Divided Bar Diagrams </vt:lpstr>
      <vt:lpstr>Problem on Sub-Divided Bar Diagrams</vt:lpstr>
      <vt:lpstr>Solution:Sub-Divided Bar Diagram showing Production of Various commodities for different years is as given below                 We can take years along X axis and production along y axis                                        Scale:1cm=5million tonnes    years</vt:lpstr>
      <vt:lpstr>Duo-Directional Bar Diagrams </vt:lpstr>
      <vt:lpstr>Problem on Duo-Directional Bar Diagrams </vt:lpstr>
      <vt:lpstr>Variation</vt:lpstr>
      <vt:lpstr>Sliding-Bar Diagram </vt:lpstr>
      <vt:lpstr>Problem on sliding bar diagram</vt:lpstr>
      <vt:lpstr>Solution:Sliding Bar-Diagram Showing Pass and fail Percentage is as Given Below                   Scale:1cm=50%</vt:lpstr>
      <vt:lpstr>       Pie Charts</vt:lpstr>
      <vt:lpstr>Method to Draw a Pie chart</vt:lpstr>
      <vt:lpstr>Problem on Pie Chart</vt:lpstr>
      <vt:lpstr>             TABLE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PARVEEN KHURANA</dc:creator>
  <cp:lastModifiedBy>Unknown User</cp:lastModifiedBy>
  <cp:revision>26</cp:revision>
  <dcterms:created xsi:type="dcterms:W3CDTF">2020-04-01T10:56:39Z</dcterms:created>
  <dcterms:modified xsi:type="dcterms:W3CDTF">2020-04-18T06:35:05Z</dcterms:modified>
</cp:coreProperties>
</file>