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4" r:id="rId5"/>
    <p:sldId id="265" r:id="rId6"/>
    <p:sldId id="266" r:id="rId7"/>
    <p:sldId id="267" r:id="rId8"/>
    <p:sldId id="268" r:id="rId9"/>
    <p:sldId id="269" r:id="rId10"/>
    <p:sldId id="270" r:id="rId11"/>
    <p:sldId id="271" r:id="rId12"/>
    <p:sldId id="272" r:id="rId13"/>
    <p:sldId id="274" r:id="rId14"/>
    <p:sldId id="275" r:id="rId15"/>
    <p:sldId id="276" r:id="rId16"/>
    <p:sldId id="277"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857C956-2CAE-4CAC-9D5A-A9C26CFC2B1A}"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57C956-2CAE-4CAC-9D5A-A9C26CFC2B1A}"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57C956-2CAE-4CAC-9D5A-A9C26CFC2B1A}"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57C956-2CAE-4CAC-9D5A-A9C26CFC2B1A}"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57C956-2CAE-4CAC-9D5A-A9C26CFC2B1A}" type="datetimeFigureOut">
              <a:rPr lang="en-US" smtClean="0"/>
              <a:pPr/>
              <a:t>4/16/2020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857C956-2CAE-4CAC-9D5A-A9C26CFC2B1A}" type="datetimeFigureOut">
              <a:rPr lang="en-US" smtClean="0"/>
              <a:pPr/>
              <a:t>4/16/2020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857C956-2CAE-4CAC-9D5A-A9C26CFC2B1A}" type="datetimeFigureOut">
              <a:rPr lang="en-US" smtClean="0"/>
              <a:pPr/>
              <a:t>4/16/2020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857C956-2CAE-4CAC-9D5A-A9C26CFC2B1A}" type="datetimeFigureOut">
              <a:rPr lang="en-US" smtClean="0"/>
              <a:pPr/>
              <a:t>4/16/2020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7C956-2CAE-4CAC-9D5A-A9C26CFC2B1A}" type="datetimeFigureOut">
              <a:rPr lang="en-US" smtClean="0"/>
              <a:pPr/>
              <a:t>4/16/2020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7C956-2CAE-4CAC-9D5A-A9C26CFC2B1A}" type="datetimeFigureOut">
              <a:rPr lang="en-US" smtClean="0"/>
              <a:pPr/>
              <a:t>4/16/2020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7C956-2CAE-4CAC-9D5A-A9C26CFC2B1A}" type="datetimeFigureOut">
              <a:rPr lang="en-US" smtClean="0"/>
              <a:pPr/>
              <a:t>4/16/2020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4820D9-EB98-4C17-9C94-9FCB8480191C}"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7C956-2CAE-4CAC-9D5A-A9C26CFC2B1A}" type="datetimeFigureOut">
              <a:rPr lang="en-US" smtClean="0"/>
              <a:pPr/>
              <a:t>4/16/2020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820D9-EB98-4C17-9C94-9FCB8480191C}"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00042"/>
            <a:ext cx="9144000" cy="4786346"/>
          </a:xfrm>
        </p:spPr>
        <p:txBody>
          <a:bodyPr>
            <a:noAutofit/>
          </a:bodyPr>
          <a:lstStyle/>
          <a:p>
            <a:r>
              <a:rPr lang="en-US" sz="4000" dirty="0" smtClean="0">
                <a:ln>
                  <a:solidFill>
                    <a:schemeClr val="tx1"/>
                  </a:solidFill>
                </a:ln>
                <a:solidFill>
                  <a:schemeClr val="tx1"/>
                </a:solidFill>
                <a:effectLst/>
                <a:latin typeface="Comic Sans MS" pitchFamily="66" charset="0"/>
              </a:rPr>
              <a:t>Class:- </a:t>
            </a:r>
            <a:r>
              <a:rPr lang="en-US" sz="4000" dirty="0" smtClean="0">
                <a:ln>
                  <a:solidFill>
                    <a:schemeClr val="tx1"/>
                  </a:solidFill>
                </a:ln>
                <a:latin typeface="Comic Sans MS" pitchFamily="66" charset="0"/>
              </a:rPr>
              <a:t>M</a:t>
            </a:r>
            <a:r>
              <a:rPr lang="en-US" sz="4000" dirty="0" smtClean="0">
                <a:ln>
                  <a:solidFill>
                    <a:schemeClr val="tx1"/>
                  </a:solidFill>
                </a:ln>
                <a:solidFill>
                  <a:schemeClr val="tx1"/>
                </a:solidFill>
                <a:effectLst/>
                <a:latin typeface="Comic Sans MS" pitchFamily="66" charset="0"/>
              </a:rPr>
              <a:t>.com 2</a:t>
            </a:r>
            <a:r>
              <a:rPr lang="en-US" sz="4000" baseline="30000" dirty="0" smtClean="0">
                <a:ln>
                  <a:solidFill>
                    <a:schemeClr val="tx1"/>
                  </a:solidFill>
                </a:ln>
                <a:solidFill>
                  <a:schemeClr val="tx1"/>
                </a:solidFill>
                <a:effectLst/>
                <a:latin typeface="Comic Sans MS" pitchFamily="66" charset="0"/>
              </a:rPr>
              <a:t>nd</a:t>
            </a:r>
            <a:r>
              <a:rPr sz="4000" smtClean="0">
                <a:ln>
                  <a:solidFill>
                    <a:schemeClr val="tx1"/>
                  </a:solidFill>
                </a:ln>
                <a:solidFill>
                  <a:schemeClr val="tx1"/>
                </a:solidFill>
                <a:effectLst/>
                <a:latin typeface="Comic Sans MS" pitchFamily="66" charset="0"/>
              </a:rPr>
              <a:t> </a:t>
            </a:r>
            <a:r>
              <a:rPr lang="en-US" sz="4000" dirty="0" smtClean="0">
                <a:ln>
                  <a:solidFill>
                    <a:schemeClr val="tx1"/>
                  </a:solidFill>
                </a:ln>
                <a:solidFill>
                  <a:schemeClr val="tx1"/>
                </a:solidFill>
                <a:effectLst/>
                <a:latin typeface="Comic Sans MS" pitchFamily="66" charset="0"/>
              </a:rPr>
              <a:t>Semester</a:t>
            </a:r>
            <a:r>
              <a:rPr sz="4000" smtClean="0">
                <a:ln>
                  <a:solidFill>
                    <a:schemeClr val="tx1"/>
                  </a:solidFill>
                </a:ln>
                <a:solidFill>
                  <a:schemeClr val="tx1"/>
                </a:solidFill>
                <a:effectLst/>
                <a:latin typeface="Comic Sans MS" pitchFamily="66" charset="0"/>
              </a:rPr>
              <a:t/>
            </a:r>
            <a:br>
              <a:rPr sz="4000" smtClean="0">
                <a:ln>
                  <a:solidFill>
                    <a:schemeClr val="tx1"/>
                  </a:solidFill>
                </a:ln>
                <a:solidFill>
                  <a:schemeClr val="tx1"/>
                </a:solidFill>
                <a:effectLst/>
                <a:latin typeface="Comic Sans MS" pitchFamily="66" charset="0"/>
              </a:rPr>
            </a:br>
            <a:r>
              <a:rPr sz="4000" smtClean="0">
                <a:ln>
                  <a:solidFill>
                    <a:schemeClr val="tx1"/>
                  </a:solidFill>
                </a:ln>
                <a:solidFill>
                  <a:schemeClr val="tx1"/>
                </a:solidFill>
                <a:effectLst/>
                <a:latin typeface="Comic Sans MS" pitchFamily="66" charset="0"/>
              </a:rPr>
              <a:t> Subject:- Corporate Accounting Topic</a:t>
            </a:r>
            <a:r>
              <a:rPr lang="en-US" sz="4000" dirty="0" smtClean="0">
                <a:ln>
                  <a:solidFill>
                    <a:schemeClr val="tx1"/>
                  </a:solidFill>
                </a:ln>
                <a:solidFill>
                  <a:schemeClr val="tx1"/>
                </a:solidFill>
                <a:effectLst/>
                <a:latin typeface="Comic Sans MS" pitchFamily="66" charset="0"/>
              </a:rPr>
              <a:t>:- Segment Reporting</a:t>
            </a:r>
            <a:br>
              <a:rPr lang="en-US" sz="4000" dirty="0" smtClean="0">
                <a:ln>
                  <a:solidFill>
                    <a:schemeClr val="tx1"/>
                  </a:solidFill>
                </a:ln>
                <a:solidFill>
                  <a:schemeClr val="tx1"/>
                </a:solidFill>
                <a:effectLst/>
                <a:latin typeface="Comic Sans MS" pitchFamily="66" charset="0"/>
              </a:rPr>
            </a:br>
            <a:r>
              <a:rPr lang="en-US" sz="4000" dirty="0" smtClean="0">
                <a:ln>
                  <a:solidFill>
                    <a:schemeClr val="tx1"/>
                  </a:solidFill>
                </a:ln>
                <a:solidFill>
                  <a:schemeClr val="tx1"/>
                </a:solidFill>
                <a:effectLst/>
                <a:latin typeface="Comic Sans MS" pitchFamily="66" charset="0"/>
              </a:rPr>
              <a:t>BY:- </a:t>
            </a:r>
            <a:r>
              <a:rPr lang="en-US" sz="4000" dirty="0" err="1" smtClean="0">
                <a:ln>
                  <a:solidFill>
                    <a:schemeClr val="tx1"/>
                  </a:solidFill>
                </a:ln>
                <a:solidFill>
                  <a:schemeClr val="tx1"/>
                </a:solidFill>
                <a:effectLst/>
                <a:latin typeface="Comic Sans MS" pitchFamily="66" charset="0"/>
              </a:rPr>
              <a:t>Prof.Ruchika</a:t>
            </a:r>
            <a:r>
              <a:rPr lang="en-US" sz="4000" dirty="0" smtClean="0">
                <a:ln>
                  <a:solidFill>
                    <a:schemeClr val="tx1"/>
                  </a:solidFill>
                </a:ln>
                <a:solidFill>
                  <a:schemeClr val="tx1"/>
                </a:solidFill>
                <a:effectLst/>
                <a:latin typeface="Comic Sans MS" pitchFamily="66" charset="0"/>
              </a:rPr>
              <a:t> </a:t>
            </a:r>
            <a:r>
              <a:rPr lang="en-US" sz="4000" dirty="0" err="1" smtClean="0">
                <a:ln>
                  <a:solidFill>
                    <a:schemeClr val="tx1"/>
                  </a:solidFill>
                </a:ln>
                <a:solidFill>
                  <a:schemeClr val="tx1"/>
                </a:solidFill>
                <a:effectLst/>
                <a:latin typeface="Comic Sans MS" pitchFamily="66" charset="0"/>
              </a:rPr>
              <a:t>Batra</a:t>
            </a:r>
            <a:r>
              <a:rPr lang="en-US" sz="4000" dirty="0" smtClean="0">
                <a:ln>
                  <a:solidFill>
                    <a:schemeClr val="tx1"/>
                  </a:solidFill>
                </a:ln>
                <a:latin typeface="Comic Sans MS" pitchFamily="66" charset="0"/>
              </a:rPr>
              <a:t/>
            </a:r>
            <a:br>
              <a:rPr lang="en-US" sz="4000" dirty="0" smtClean="0">
                <a:ln>
                  <a:solidFill>
                    <a:schemeClr val="tx1"/>
                  </a:solidFill>
                </a:ln>
                <a:latin typeface="Comic Sans MS" pitchFamily="66" charset="0"/>
              </a:rPr>
            </a:br>
            <a:r>
              <a:rPr lang="en-US" sz="4000" dirty="0" smtClean="0">
                <a:ln>
                  <a:solidFill>
                    <a:schemeClr val="tx1"/>
                  </a:solidFill>
                </a:ln>
                <a:latin typeface="Comic Sans MS" pitchFamily="66" charset="0"/>
              </a:rPr>
              <a:t>(Assistant Professor)</a:t>
            </a:r>
            <a:r>
              <a:rPr lang="en-US" sz="4000" dirty="0" smtClean="0">
                <a:ln>
                  <a:solidFill>
                    <a:schemeClr val="tx1"/>
                  </a:solidFill>
                </a:ln>
                <a:solidFill>
                  <a:schemeClr val="tx1"/>
                </a:solidFill>
                <a:effectLst/>
                <a:latin typeface="Comic Sans MS" pitchFamily="66" charset="0"/>
              </a:rPr>
              <a:t/>
            </a:r>
            <a:br>
              <a:rPr lang="en-US" sz="4000" dirty="0" smtClean="0">
                <a:ln>
                  <a:solidFill>
                    <a:schemeClr val="tx1"/>
                  </a:solidFill>
                </a:ln>
                <a:solidFill>
                  <a:schemeClr val="tx1"/>
                </a:solidFill>
                <a:effectLst/>
                <a:latin typeface="Comic Sans MS" pitchFamily="66" charset="0"/>
              </a:rPr>
            </a:br>
            <a:r>
              <a:rPr sz="4000" smtClean="0">
                <a:ln>
                  <a:solidFill>
                    <a:schemeClr val="tx1"/>
                  </a:solidFill>
                </a:ln>
                <a:solidFill>
                  <a:schemeClr val="tx1"/>
                </a:solidFill>
                <a:effectLst/>
                <a:latin typeface="Comic Sans MS" pitchFamily="66" charset="0"/>
              </a:rPr>
              <a:t>Department Of Commerce &amp; Management</a:t>
            </a:r>
            <a:r>
              <a:rPr lang="en-US" sz="4000" dirty="0" smtClean="0">
                <a:ln>
                  <a:solidFill>
                    <a:schemeClr val="tx1"/>
                  </a:solidFill>
                </a:ln>
                <a:solidFill>
                  <a:schemeClr val="tx1"/>
                </a:solidFill>
                <a:effectLst/>
                <a:latin typeface="Comic Sans MS" pitchFamily="66" charset="0"/>
              </a:rPr>
              <a:t/>
            </a:r>
            <a:br>
              <a:rPr lang="en-US" sz="4000" dirty="0" smtClean="0">
                <a:ln>
                  <a:solidFill>
                    <a:schemeClr val="tx1"/>
                  </a:solidFill>
                </a:ln>
                <a:solidFill>
                  <a:schemeClr val="tx1"/>
                </a:solidFill>
                <a:effectLst/>
                <a:latin typeface="Comic Sans MS" pitchFamily="66" charset="0"/>
              </a:rPr>
            </a:br>
            <a:r>
              <a:rPr lang="en-US" sz="4400" dirty="0" smtClean="0">
                <a:ln>
                  <a:solidFill>
                    <a:schemeClr val="tx1"/>
                  </a:solidFill>
                </a:ln>
                <a:solidFill>
                  <a:schemeClr val="tx1"/>
                </a:solidFill>
                <a:effectLst/>
                <a:latin typeface="Comic Sans MS" pitchFamily="66" charset="0"/>
              </a:rPr>
              <a:t/>
            </a:r>
            <a:br>
              <a:rPr lang="en-US" sz="4400" dirty="0" smtClean="0">
                <a:ln>
                  <a:solidFill>
                    <a:schemeClr val="tx1"/>
                  </a:solidFill>
                </a:ln>
                <a:solidFill>
                  <a:schemeClr val="tx1"/>
                </a:solidFill>
                <a:effectLst/>
                <a:latin typeface="Comic Sans MS" pitchFamily="66" charset="0"/>
              </a:rPr>
            </a:br>
            <a:endParaRPr lang="en-IN" sz="4400" dirty="0">
              <a:ln>
                <a:solidFill>
                  <a:schemeClr val="tx1"/>
                </a:solidFill>
              </a:ln>
              <a:solidFill>
                <a:schemeClr val="tx1"/>
              </a:solidFill>
              <a:effectLst/>
              <a:latin typeface="Comic Sans MS" pitchFamily="66" charset="0"/>
            </a:endParaRPr>
          </a:p>
        </p:txBody>
      </p:sp>
      <p:sp>
        <p:nvSpPr>
          <p:cNvPr id="3" name="Subtitle 2"/>
          <p:cNvSpPr>
            <a:spLocks noGrp="1"/>
          </p:cNvSpPr>
          <p:nvPr>
            <p:ph type="subTitle" idx="1"/>
          </p:nvPr>
        </p:nvSpPr>
        <p:spPr>
          <a:xfrm>
            <a:off x="928662" y="4714884"/>
            <a:ext cx="7286676" cy="2143116"/>
          </a:xfrm>
        </p:spPr>
        <p:txBody>
          <a:bodyPr>
            <a:normAutofit/>
          </a:bodyPr>
          <a:lstStyle/>
          <a:p>
            <a:pPr algn="ctr"/>
            <a:r>
              <a:rPr lang="en-US" sz="3600" dirty="0" smtClean="0"/>
              <a:t> </a:t>
            </a:r>
            <a:r>
              <a:rPr lang="en-US" sz="3600" dirty="0" smtClean="0">
                <a:ln>
                  <a:solidFill>
                    <a:schemeClr val="tx1"/>
                  </a:solidFill>
                </a:ln>
                <a:solidFill>
                  <a:schemeClr val="tx1"/>
                </a:solidFill>
              </a:rPr>
              <a:t>I.B.(P.G)</a:t>
            </a:r>
            <a:r>
              <a:rPr lang="en-US" sz="3600" dirty="0" err="1" smtClean="0">
                <a:ln>
                  <a:solidFill>
                    <a:schemeClr val="tx1"/>
                  </a:solidFill>
                </a:ln>
                <a:solidFill>
                  <a:schemeClr val="tx1"/>
                </a:solidFill>
              </a:rPr>
              <a:t>College,Panipat</a:t>
            </a:r>
            <a:endParaRPr lang="en-US" sz="3600" dirty="0" smtClean="0">
              <a:ln>
                <a:solidFill>
                  <a:schemeClr val="tx1"/>
                </a:solidFill>
              </a:ln>
              <a:solidFill>
                <a:schemeClr val="tx1"/>
              </a:solidFill>
            </a:endParaRPr>
          </a:p>
          <a:p>
            <a:pPr algn="ctr"/>
            <a:r>
              <a:rPr lang="en-US" sz="3600" dirty="0" smtClean="0">
                <a:ln>
                  <a:solidFill>
                    <a:schemeClr val="tx1"/>
                  </a:solidFill>
                </a:ln>
                <a:solidFill>
                  <a:schemeClr val="tx1"/>
                </a:solidFill>
              </a:rPr>
              <a:t> Affiliated To </a:t>
            </a:r>
            <a:r>
              <a:rPr lang="en-US" sz="3600" dirty="0" err="1" smtClean="0">
                <a:ln>
                  <a:solidFill>
                    <a:schemeClr val="tx1"/>
                  </a:solidFill>
                </a:ln>
                <a:solidFill>
                  <a:schemeClr val="tx1"/>
                </a:solidFill>
              </a:rPr>
              <a:t>Kurukshetra</a:t>
            </a:r>
            <a:r>
              <a:rPr lang="en-US" sz="3600" dirty="0" smtClean="0">
                <a:ln>
                  <a:solidFill>
                    <a:schemeClr val="tx1"/>
                  </a:solidFill>
                </a:ln>
                <a:solidFill>
                  <a:schemeClr val="tx1"/>
                </a:solidFill>
              </a:rPr>
              <a:t> </a:t>
            </a:r>
            <a:r>
              <a:rPr lang="en-US" sz="3600" dirty="0" err="1" smtClean="0">
                <a:ln>
                  <a:solidFill>
                    <a:schemeClr val="tx1"/>
                  </a:solidFill>
                </a:ln>
                <a:solidFill>
                  <a:schemeClr val="tx1"/>
                </a:solidFill>
              </a:rPr>
              <a:t>University,Kurukshetra</a:t>
            </a:r>
            <a:endParaRPr lang="en-IN" sz="3600" dirty="0">
              <a:ln>
                <a:solidFill>
                  <a:schemeClr val="tx1"/>
                </a:solidFill>
              </a:ln>
              <a:solidFill>
                <a:schemeClr val="tx1"/>
              </a:solidFill>
            </a:endParaRPr>
          </a:p>
        </p:txBody>
      </p:sp>
      <p:sp>
        <p:nvSpPr>
          <p:cNvPr id="4" name="Rectangle 3"/>
          <p:cNvSpPr/>
          <p:nvPr/>
        </p:nvSpPr>
        <p:spPr>
          <a:xfrm>
            <a:off x="-594665" y="1782217"/>
            <a:ext cx="325730" cy="769441"/>
          </a:xfrm>
          <a:prstGeom prst="rect">
            <a:avLst/>
          </a:prstGeom>
        </p:spPr>
        <p:txBody>
          <a:bodyPr wrap="none">
            <a:spAutoFit/>
          </a:bodyPr>
          <a:lstStyle/>
          <a:p>
            <a:r>
              <a:rPr lang="en-US" sz="4400" b="1" cap="small" dirty="0" smtClean="0">
                <a:ln>
                  <a:solidFill>
                    <a:prstClr val="black"/>
                  </a:solidFill>
                </a:ln>
                <a:solidFill>
                  <a:srgbClr val="002060"/>
                </a:solidFill>
                <a:effectLst>
                  <a:glow rad="101600">
                    <a:srgbClr val="FE8637">
                      <a:satMod val="175000"/>
                      <a:alpha val="40000"/>
                    </a:srgbClr>
                  </a:glow>
                </a:effectLst>
                <a:latin typeface="Algerian" pitchFamily="82" charset="0"/>
                <a:ea typeface="+mj-ea"/>
                <a:cs typeface="+mj-cs"/>
              </a:rPr>
              <a:t> </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Comic Sans MS" pitchFamily="66" charset="0"/>
              </a:rPr>
              <a:t>Interim/Periodic Financial Reporting</a:t>
            </a:r>
            <a:endParaRPr lang="en-IN" dirty="0">
              <a:latin typeface="Comic Sans MS" pitchFamily="66" charset="0"/>
            </a:endParaRPr>
          </a:p>
        </p:txBody>
      </p:sp>
      <p:sp>
        <p:nvSpPr>
          <p:cNvPr id="3" name="Content Placeholder 2"/>
          <p:cNvSpPr>
            <a:spLocks noGrp="1"/>
          </p:cNvSpPr>
          <p:nvPr>
            <p:ph idx="1"/>
          </p:nvPr>
        </p:nvSpPr>
        <p:spPr>
          <a:xfrm>
            <a:off x="457200" y="2000240"/>
            <a:ext cx="8229600" cy="4125923"/>
          </a:xfrm>
        </p:spPr>
        <p:txBody>
          <a:bodyPr/>
          <a:lstStyle/>
          <a:p>
            <a:pPr algn="just">
              <a:buNone/>
            </a:pPr>
            <a:r>
              <a:rPr lang="en-US" dirty="0" smtClean="0"/>
              <a:t>    A business enterprise governed by </a:t>
            </a:r>
            <a:r>
              <a:rPr lang="en-US" dirty="0" err="1" smtClean="0"/>
              <a:t>statute,may</a:t>
            </a:r>
            <a:r>
              <a:rPr lang="en-US" dirty="0" smtClean="0"/>
              <a:t> also prepare &amp; present certain information at an interim </a:t>
            </a:r>
            <a:r>
              <a:rPr lang="en-US" dirty="0" err="1" smtClean="0"/>
              <a:t>date,the</a:t>
            </a:r>
            <a:r>
              <a:rPr lang="en-US" dirty="0" smtClean="0"/>
              <a:t> contents of which may be </a:t>
            </a:r>
            <a:r>
              <a:rPr lang="en-US" dirty="0" err="1" smtClean="0"/>
              <a:t>differentfrom</a:t>
            </a:r>
            <a:r>
              <a:rPr lang="en-US" dirty="0" smtClean="0"/>
              <a:t> AS-25.In such a case </a:t>
            </a:r>
            <a:r>
              <a:rPr lang="en-US" dirty="0" err="1" smtClean="0"/>
              <a:t>also,the</a:t>
            </a:r>
            <a:r>
              <a:rPr lang="en-US" dirty="0" smtClean="0"/>
              <a:t> recognition &amp; measurement principles will be applied in the same manner unless otherwise stated in the statute or by the regulator.</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Definitions</a:t>
            </a:r>
            <a:endParaRPr lang="en-IN" dirty="0">
              <a:latin typeface="Comic Sans MS" pitchFamily="66" charset="0"/>
            </a:endParaRPr>
          </a:p>
        </p:txBody>
      </p:sp>
      <p:sp>
        <p:nvSpPr>
          <p:cNvPr id="3" name="Content Placeholder 2"/>
          <p:cNvSpPr>
            <a:spLocks noGrp="1"/>
          </p:cNvSpPr>
          <p:nvPr>
            <p:ph idx="1"/>
          </p:nvPr>
        </p:nvSpPr>
        <p:spPr>
          <a:xfrm>
            <a:off x="358726" y="1586132"/>
            <a:ext cx="8229600" cy="4525963"/>
          </a:xfrm>
        </p:spPr>
        <p:txBody>
          <a:bodyPr/>
          <a:lstStyle/>
          <a:p>
            <a:pPr algn="just"/>
            <a:r>
              <a:rPr lang="en-US" dirty="0" smtClean="0"/>
              <a:t>Interim Period:-</a:t>
            </a:r>
          </a:p>
          <a:p>
            <a:pPr algn="just">
              <a:buNone/>
            </a:pPr>
            <a:r>
              <a:rPr lang="en-US" dirty="0" smtClean="0"/>
              <a:t>    Interim Period is a financial reporting period shorter than a full financial year.</a:t>
            </a:r>
          </a:p>
          <a:p>
            <a:pPr algn="just"/>
            <a:r>
              <a:rPr lang="en-US" dirty="0" smtClean="0"/>
              <a:t>Interim Financial Report:-</a:t>
            </a:r>
          </a:p>
          <a:p>
            <a:pPr algn="just">
              <a:buNone/>
            </a:pPr>
            <a:r>
              <a:rPr lang="en-US" dirty="0" smtClean="0"/>
              <a:t>    It means a financial report containing either a complete set of financial statements or a condensed set of financial statements for an Interim period.</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Comic Sans MS" pitchFamily="66" charset="0"/>
              </a:rPr>
              <a:t>Contents of An Interim Financial Report</a:t>
            </a:r>
            <a:endParaRPr lang="en-IN" dirty="0">
              <a:latin typeface="Comic Sans MS" pitchFamily="66" charset="0"/>
            </a:endParaRPr>
          </a:p>
        </p:txBody>
      </p:sp>
      <p:sp>
        <p:nvSpPr>
          <p:cNvPr id="3" name="Content Placeholder 2"/>
          <p:cNvSpPr>
            <a:spLocks noGrp="1"/>
          </p:cNvSpPr>
          <p:nvPr>
            <p:ph idx="1"/>
          </p:nvPr>
        </p:nvSpPr>
        <p:spPr>
          <a:xfrm>
            <a:off x="457200" y="2000240"/>
            <a:ext cx="8229600" cy="4125923"/>
          </a:xfrm>
        </p:spPr>
        <p:txBody>
          <a:bodyPr/>
          <a:lstStyle/>
          <a:p>
            <a:r>
              <a:rPr lang="en-US" dirty="0" smtClean="0"/>
              <a:t>Condensed Balance Sheet</a:t>
            </a:r>
          </a:p>
          <a:p>
            <a:r>
              <a:rPr lang="en-US" dirty="0" smtClean="0"/>
              <a:t>Condensed Statement Of Profit And Loss</a:t>
            </a:r>
          </a:p>
          <a:p>
            <a:r>
              <a:rPr lang="en-US" dirty="0" smtClean="0"/>
              <a:t>Condensed Cash Flow Statement</a:t>
            </a:r>
          </a:p>
          <a:p>
            <a:r>
              <a:rPr lang="en-US" dirty="0" smtClean="0"/>
              <a:t>Selected Explanatory Notes</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Comic Sans MS" pitchFamily="66" charset="0"/>
              </a:rPr>
              <a:t>Form &amp; Content Of Interim Financial Statements </a:t>
            </a:r>
            <a:endParaRPr lang="en-IN" dirty="0">
              <a:latin typeface="Comic Sans MS" pitchFamily="66" charset="0"/>
            </a:endParaRPr>
          </a:p>
        </p:txBody>
      </p:sp>
      <p:sp>
        <p:nvSpPr>
          <p:cNvPr id="3" name="Content Placeholder 2"/>
          <p:cNvSpPr>
            <a:spLocks noGrp="1"/>
          </p:cNvSpPr>
          <p:nvPr>
            <p:ph idx="1"/>
          </p:nvPr>
        </p:nvSpPr>
        <p:spPr>
          <a:xfrm>
            <a:off x="457200" y="1857364"/>
            <a:ext cx="8229600" cy="4268799"/>
          </a:xfrm>
        </p:spPr>
        <p:txBody>
          <a:bodyPr/>
          <a:lstStyle/>
          <a:p>
            <a:pPr algn="just"/>
            <a:r>
              <a:rPr lang="en-US" dirty="0" smtClean="0"/>
              <a:t> If a company prepares complete set of financial statements in its interim report.</a:t>
            </a:r>
          </a:p>
          <a:p>
            <a:pPr algn="just"/>
            <a:r>
              <a:rPr lang="en-US" dirty="0" smtClean="0"/>
              <a:t>If a company prepares and presents a set of condensed financial statements.</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Environmental Reporting</a:t>
            </a:r>
            <a:endParaRPr lang="en-IN" dirty="0">
              <a:latin typeface="Comic Sans MS" pitchFamily="66" charset="0"/>
            </a:endParaRPr>
          </a:p>
        </p:txBody>
      </p:sp>
      <p:sp>
        <p:nvSpPr>
          <p:cNvPr id="3" name="Content Placeholder 2"/>
          <p:cNvSpPr>
            <a:spLocks noGrp="1"/>
          </p:cNvSpPr>
          <p:nvPr>
            <p:ph idx="1"/>
          </p:nvPr>
        </p:nvSpPr>
        <p:spPr/>
        <p:txBody>
          <a:bodyPr/>
          <a:lstStyle/>
          <a:p>
            <a:pPr algn="just">
              <a:buNone/>
            </a:pPr>
            <a:r>
              <a:rPr lang="en-US" dirty="0" smtClean="0"/>
              <a:t>   To present all the environment related information before the users in different manners is called Environmental </a:t>
            </a:r>
            <a:r>
              <a:rPr lang="en-US" dirty="0" err="1" smtClean="0"/>
              <a:t>Reporting.In</a:t>
            </a:r>
            <a:r>
              <a:rPr lang="en-US" dirty="0" smtClean="0"/>
              <a:t> 1991,the Environment and Forest Ministry of the central government proposed that every company must disclose its Board Of Directors whether the company has adopted the technique of environmental conservation and protection or not.</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Comic Sans MS" pitchFamily="66" charset="0"/>
              </a:rPr>
              <a:t>Elements Of Environmental Reporting</a:t>
            </a:r>
            <a:endParaRPr lang="en-IN" dirty="0">
              <a:latin typeface="Comic Sans MS" pitchFamily="66" charset="0"/>
            </a:endParaRPr>
          </a:p>
        </p:txBody>
      </p:sp>
      <p:sp>
        <p:nvSpPr>
          <p:cNvPr id="3" name="Content Placeholder 2"/>
          <p:cNvSpPr>
            <a:spLocks noGrp="1"/>
          </p:cNvSpPr>
          <p:nvPr>
            <p:ph idx="1"/>
          </p:nvPr>
        </p:nvSpPr>
        <p:spPr>
          <a:xfrm>
            <a:off x="457200" y="1785926"/>
            <a:ext cx="8229600" cy="4340237"/>
          </a:xfrm>
        </p:spPr>
        <p:txBody>
          <a:bodyPr/>
          <a:lstStyle/>
          <a:p>
            <a:pPr algn="just"/>
            <a:r>
              <a:rPr lang="en-US" dirty="0" smtClean="0"/>
              <a:t>Basic Heading</a:t>
            </a:r>
          </a:p>
          <a:p>
            <a:pPr algn="just"/>
            <a:r>
              <a:rPr lang="en-US" dirty="0" smtClean="0"/>
              <a:t>Summary of </a:t>
            </a:r>
            <a:r>
              <a:rPr lang="en-US" dirty="0" err="1" smtClean="0"/>
              <a:t>Policies,Targets</a:t>
            </a:r>
            <a:r>
              <a:rPr lang="en-US" dirty="0" smtClean="0"/>
              <a:t> &amp; Achievement</a:t>
            </a:r>
          </a:p>
          <a:p>
            <a:pPr algn="just"/>
            <a:r>
              <a:rPr lang="en-US" dirty="0" smtClean="0"/>
              <a:t>State of Environmental Management</a:t>
            </a:r>
          </a:p>
          <a:p>
            <a:pPr algn="just"/>
            <a:r>
              <a:rPr lang="en-US" dirty="0" smtClean="0"/>
              <a:t>State of Activities for Reducing Environmental Burden</a:t>
            </a:r>
          </a:p>
          <a:p>
            <a:pPr algn="just"/>
            <a:r>
              <a:rPr lang="en-US" dirty="0" smtClean="0"/>
              <a:t>State of Performance in Social Area</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Comic Sans MS" pitchFamily="66" charset="0"/>
              </a:rPr>
              <a:t>Environmental Reporting Through Technology Adoption</a:t>
            </a:r>
            <a:endParaRPr lang="en-IN" dirty="0">
              <a:latin typeface="Comic Sans MS" pitchFamily="66" charset="0"/>
            </a:endParaRPr>
          </a:p>
        </p:txBody>
      </p:sp>
      <p:sp>
        <p:nvSpPr>
          <p:cNvPr id="3" name="Content Placeholder 2"/>
          <p:cNvSpPr>
            <a:spLocks noGrp="1"/>
          </p:cNvSpPr>
          <p:nvPr>
            <p:ph idx="1"/>
          </p:nvPr>
        </p:nvSpPr>
        <p:spPr>
          <a:xfrm>
            <a:off x="471268" y="1586132"/>
            <a:ext cx="8229600" cy="4525963"/>
          </a:xfrm>
        </p:spPr>
        <p:txBody>
          <a:bodyPr>
            <a:normAutofit/>
          </a:bodyPr>
          <a:lstStyle/>
          <a:p>
            <a:pPr>
              <a:buNone/>
            </a:pPr>
            <a:endParaRPr lang="en-US" sz="4000" dirty="0" smtClean="0"/>
          </a:p>
          <a:p>
            <a:pPr>
              <a:buNone/>
            </a:pPr>
            <a:endParaRPr lang="en-US" sz="4000" dirty="0" smtClean="0"/>
          </a:p>
          <a:p>
            <a:pPr>
              <a:buNone/>
            </a:pPr>
            <a:r>
              <a:rPr lang="en-US" sz="4000" dirty="0" smtClean="0"/>
              <a:t>    k</a:t>
            </a:r>
          </a:p>
        </p:txBody>
      </p:sp>
      <p:sp>
        <p:nvSpPr>
          <p:cNvPr id="4" name="Oval 3"/>
          <p:cNvSpPr/>
          <p:nvPr/>
        </p:nvSpPr>
        <p:spPr>
          <a:xfrm>
            <a:off x="571472" y="2857496"/>
            <a:ext cx="1986196" cy="18714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TAM</a:t>
            </a:r>
          </a:p>
          <a:p>
            <a:pPr algn="ctr"/>
            <a:r>
              <a:rPr lang="en-US" dirty="0" smtClean="0"/>
              <a:t>TECHNOLG Y ADOPTION MODEL</a:t>
            </a:r>
            <a:endParaRPr lang="en-IN" dirty="0"/>
          </a:p>
        </p:txBody>
      </p:sp>
      <p:sp>
        <p:nvSpPr>
          <p:cNvPr id="5" name="Rectangle 4"/>
          <p:cNvSpPr/>
          <p:nvPr/>
        </p:nvSpPr>
        <p:spPr>
          <a:xfrm>
            <a:off x="3286116" y="2500306"/>
            <a:ext cx="142876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Information Quality</a:t>
            </a:r>
            <a:endParaRPr lang="en-IN" sz="2000" dirty="0"/>
          </a:p>
        </p:txBody>
      </p:sp>
      <p:sp>
        <p:nvSpPr>
          <p:cNvPr id="6" name="Rectangle 5"/>
          <p:cNvSpPr/>
          <p:nvPr/>
        </p:nvSpPr>
        <p:spPr>
          <a:xfrm>
            <a:off x="3357554" y="4143380"/>
            <a:ext cx="1285884"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System Quality</a:t>
            </a:r>
            <a:endParaRPr lang="en-IN" dirty="0"/>
          </a:p>
        </p:txBody>
      </p:sp>
      <p:sp>
        <p:nvSpPr>
          <p:cNvPr id="7" name="Rectangle 6"/>
          <p:cNvSpPr/>
          <p:nvPr/>
        </p:nvSpPr>
        <p:spPr>
          <a:xfrm>
            <a:off x="5000628" y="2500306"/>
            <a:ext cx="1500198"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Adequacy Of Information</a:t>
            </a:r>
            <a:endParaRPr lang="en-IN" sz="2000" dirty="0"/>
          </a:p>
        </p:txBody>
      </p:sp>
      <p:sp>
        <p:nvSpPr>
          <p:cNvPr id="8" name="Rectangle 7"/>
          <p:cNvSpPr/>
          <p:nvPr/>
        </p:nvSpPr>
        <p:spPr>
          <a:xfrm>
            <a:off x="5000628" y="4357694"/>
            <a:ext cx="150019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Usability</a:t>
            </a:r>
            <a:endParaRPr lang="en-IN" sz="2000" dirty="0"/>
          </a:p>
        </p:txBody>
      </p:sp>
      <p:sp>
        <p:nvSpPr>
          <p:cNvPr id="9" name="Rectangle 8"/>
          <p:cNvSpPr/>
          <p:nvPr/>
        </p:nvSpPr>
        <p:spPr>
          <a:xfrm>
            <a:off x="6858016" y="2000240"/>
            <a:ext cx="142876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User’s Evaluation</a:t>
            </a:r>
            <a:endParaRPr lang="en-IN" sz="2000" dirty="0"/>
          </a:p>
        </p:txBody>
      </p:sp>
      <p:sp>
        <p:nvSpPr>
          <p:cNvPr id="10" name="Rectangle 9"/>
          <p:cNvSpPr/>
          <p:nvPr/>
        </p:nvSpPr>
        <p:spPr>
          <a:xfrm>
            <a:off x="6858016" y="3143248"/>
            <a:ext cx="1500198"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Overall  Society Quality</a:t>
            </a:r>
            <a:endParaRPr lang="en-IN" sz="2000" dirty="0"/>
          </a:p>
        </p:txBody>
      </p:sp>
      <p:sp>
        <p:nvSpPr>
          <p:cNvPr id="11" name="Rectangle 10"/>
          <p:cNvSpPr/>
          <p:nvPr/>
        </p:nvSpPr>
        <p:spPr>
          <a:xfrm>
            <a:off x="6858016" y="4357694"/>
            <a:ext cx="1571636"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Overall Satisfaction</a:t>
            </a:r>
            <a:endParaRPr lang="en-IN" sz="2000" dirty="0"/>
          </a:p>
        </p:txBody>
      </p:sp>
      <p:cxnSp>
        <p:nvCxnSpPr>
          <p:cNvPr id="16" name="Straight Connector 15"/>
          <p:cNvCxnSpPr/>
          <p:nvPr/>
        </p:nvCxnSpPr>
        <p:spPr>
          <a:xfrm rot="5400000">
            <a:off x="2786050" y="3929066"/>
            <a:ext cx="41434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857752" y="1857364"/>
            <a:ext cx="17145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4536281" y="3893347"/>
            <a:ext cx="40719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857752" y="6000768"/>
            <a:ext cx="178595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536545" y="5965049"/>
            <a:ext cx="714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500298" y="3000372"/>
            <a:ext cx="785818"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6" idx="1"/>
          </p:cNvCxnSpPr>
          <p:nvPr/>
        </p:nvCxnSpPr>
        <p:spPr>
          <a:xfrm>
            <a:off x="2428860" y="4143380"/>
            <a:ext cx="928694" cy="4643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5" idx="3"/>
          </p:cNvCxnSpPr>
          <p:nvPr/>
        </p:nvCxnSpPr>
        <p:spPr>
          <a:xfrm>
            <a:off x="4714876" y="285749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6" idx="3"/>
          </p:cNvCxnSpPr>
          <p:nvPr/>
        </p:nvCxnSpPr>
        <p:spPr>
          <a:xfrm flipV="1">
            <a:off x="4643438" y="4572008"/>
            <a:ext cx="357190"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9" idx="1"/>
          </p:cNvCxnSpPr>
          <p:nvPr/>
        </p:nvCxnSpPr>
        <p:spPr>
          <a:xfrm rot="5400000" flipH="1" flipV="1">
            <a:off x="6536545" y="2393149"/>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10" idx="1"/>
          </p:cNvCxnSpPr>
          <p:nvPr/>
        </p:nvCxnSpPr>
        <p:spPr>
          <a:xfrm>
            <a:off x="6572264" y="364331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11" idx="1"/>
          </p:cNvCxnSpPr>
          <p:nvPr/>
        </p:nvCxnSpPr>
        <p:spPr>
          <a:xfrm rot="16200000" flipH="1">
            <a:off x="6536545" y="4607727"/>
            <a:ext cx="35719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4143380"/>
          </a:xfrm>
        </p:spPr>
        <p:txBody>
          <a:bodyPr>
            <a:normAutofit fontScale="92500" lnSpcReduction="10000"/>
          </a:bodyPr>
          <a:lstStyle/>
          <a:p>
            <a:pPr>
              <a:buNone/>
            </a:pPr>
            <a:endParaRPr lang="en-US" dirty="0" smtClean="0"/>
          </a:p>
          <a:p>
            <a:pPr>
              <a:buNone/>
            </a:pPr>
            <a:endParaRPr lang="en-US" dirty="0" smtClean="0"/>
          </a:p>
          <a:p>
            <a:pPr>
              <a:buNone/>
            </a:pPr>
            <a:endParaRPr lang="en-US" dirty="0" smtClean="0"/>
          </a:p>
          <a:p>
            <a:pPr algn="ctr">
              <a:buNone/>
            </a:pPr>
            <a:r>
              <a:rPr lang="en-US" sz="8800" dirty="0" smtClean="0">
                <a:ln>
                  <a:solidFill>
                    <a:schemeClr val="tx1"/>
                  </a:solidFill>
                </a:ln>
                <a:effectLst>
                  <a:reflection blurRad="6350" stA="60000" endA="900" endPos="60000" dist="29997" dir="5400000" sy="-100000" algn="bl" rotWithShape="0"/>
                </a:effectLst>
                <a:latin typeface="Comic Sans MS" pitchFamily="66" charset="0"/>
              </a:rPr>
              <a:t>                                         </a:t>
            </a:r>
            <a:r>
              <a:rPr lang="en-US" sz="8800" dirty="0" smtClean="0">
                <a:ln>
                  <a:solidFill>
                    <a:schemeClr val="tx1"/>
                  </a:solidFill>
                </a:ln>
                <a:effectLst/>
                <a:latin typeface="Comic Sans MS" pitchFamily="66" charset="0"/>
              </a:rPr>
              <a:t>Thanks</a:t>
            </a:r>
            <a:endParaRPr lang="en-IN" sz="8800" dirty="0">
              <a:ln>
                <a:solidFill>
                  <a:schemeClr val="tx1"/>
                </a:solidFill>
              </a:ln>
              <a:effectLst/>
              <a:latin typeface="Comic Sans MS" pitchFamily="66" charset="0"/>
            </a:endParaRPr>
          </a:p>
        </p:txBody>
      </p:sp>
      <p:sp>
        <p:nvSpPr>
          <p:cNvPr id="2" name="Title 1"/>
          <p:cNvSpPr>
            <a:spLocks noGrp="1"/>
          </p:cNvSpPr>
          <p:nvPr>
            <p:ph type="title"/>
          </p:nvPr>
        </p:nvSpPr>
        <p:spPr/>
        <p:txBody>
          <a:bodyPr/>
          <a:lstStyle/>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latin typeface="Comic Sans MS" pitchFamily="66" charset="0"/>
              </a:rPr>
              <a:t>Introduction</a:t>
            </a:r>
            <a:endParaRPr lang="en-IN" dirty="0">
              <a:latin typeface="Comic Sans MS" pitchFamily="66" charset="0"/>
            </a:endParaRPr>
          </a:p>
        </p:txBody>
      </p:sp>
      <p:sp>
        <p:nvSpPr>
          <p:cNvPr id="3" name="Content Placeholder 2"/>
          <p:cNvSpPr>
            <a:spLocks noGrp="1"/>
          </p:cNvSpPr>
          <p:nvPr>
            <p:ph idx="1"/>
          </p:nvPr>
        </p:nvSpPr>
        <p:spPr/>
        <p:txBody>
          <a:bodyPr>
            <a:normAutofit lnSpcReduction="10000"/>
          </a:bodyPr>
          <a:lstStyle/>
          <a:p>
            <a:pPr algn="just">
              <a:buNone/>
            </a:pPr>
            <a:r>
              <a:rPr lang="en-US" dirty="0" smtClean="0"/>
              <a:t>   The advent of liberalization &amp; globalization  has not only increase the size of the </a:t>
            </a:r>
            <a:r>
              <a:rPr lang="en-US" dirty="0" err="1" smtClean="0"/>
              <a:t>business,but</a:t>
            </a:r>
            <a:r>
              <a:rPr lang="en-US" dirty="0" smtClean="0"/>
              <a:t> the companies are expanding theirs wings to the various parts of the </a:t>
            </a:r>
            <a:r>
              <a:rPr lang="en-US" dirty="0" err="1" smtClean="0"/>
              <a:t>universe.The</a:t>
            </a:r>
            <a:r>
              <a:rPr lang="en-US" dirty="0" smtClean="0"/>
              <a:t> robust growth in the size of the </a:t>
            </a:r>
            <a:r>
              <a:rPr lang="en-US" dirty="0" err="1" smtClean="0"/>
              <a:t>business,the</a:t>
            </a:r>
            <a:r>
              <a:rPr lang="en-US" dirty="0" smtClean="0"/>
              <a:t> geographical expansion &amp; diversification has led to the need of Segment </a:t>
            </a:r>
            <a:r>
              <a:rPr lang="en-US" dirty="0" err="1" smtClean="0"/>
              <a:t>Reporting.In</a:t>
            </a:r>
            <a:r>
              <a:rPr lang="en-US" dirty="0" smtClean="0"/>
              <a:t> </a:t>
            </a:r>
            <a:r>
              <a:rPr lang="en-US" dirty="0" err="1" smtClean="0"/>
              <a:t>India,the</a:t>
            </a:r>
            <a:r>
              <a:rPr lang="en-US" dirty="0" smtClean="0"/>
              <a:t> Segment Reporting has been made mandatory for a certain class of companies.</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Meaning</a:t>
            </a:r>
            <a:endParaRPr lang="en-IN" dirty="0">
              <a:latin typeface="Comic Sans MS" pitchFamily="66" charset="0"/>
            </a:endParaRPr>
          </a:p>
        </p:txBody>
      </p:sp>
      <p:sp>
        <p:nvSpPr>
          <p:cNvPr id="3" name="Content Placeholder 2"/>
          <p:cNvSpPr>
            <a:spLocks noGrp="1"/>
          </p:cNvSpPr>
          <p:nvPr>
            <p:ph idx="1"/>
          </p:nvPr>
        </p:nvSpPr>
        <p:spPr/>
        <p:txBody>
          <a:bodyPr/>
          <a:lstStyle/>
          <a:p>
            <a:pPr algn="just">
              <a:buNone/>
            </a:pPr>
            <a:r>
              <a:rPr lang="en-US" dirty="0" smtClean="0"/>
              <a:t>   Segment Reporting means preparing separate accounts &amp; financial reports for individual </a:t>
            </a:r>
            <a:r>
              <a:rPr lang="en-US" dirty="0" err="1" smtClean="0"/>
              <a:t>divisions,geographical</a:t>
            </a:r>
            <a:r>
              <a:rPr lang="en-US" dirty="0" smtClean="0"/>
              <a:t> </a:t>
            </a:r>
            <a:r>
              <a:rPr lang="en-US" dirty="0" err="1" smtClean="0"/>
              <a:t>locations,subsidiaries</a:t>
            </a:r>
            <a:r>
              <a:rPr lang="en-US" dirty="0" smtClean="0"/>
              <a:t> &amp;  other reportable segments of the </a:t>
            </a:r>
            <a:r>
              <a:rPr lang="en-US" dirty="0" err="1" smtClean="0"/>
              <a:t>business.The</a:t>
            </a:r>
            <a:r>
              <a:rPr lang="en-US" dirty="0" smtClean="0"/>
              <a:t> main objective of Segment Reporting is to classify the business information </a:t>
            </a:r>
            <a:r>
              <a:rPr lang="en-US" dirty="0" err="1" smtClean="0"/>
              <a:t>intounderstandable</a:t>
            </a:r>
            <a:r>
              <a:rPr lang="en-US" dirty="0" smtClean="0"/>
              <a:t> &amp; measurable business parts.</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85860"/>
          </a:xfrm>
        </p:spPr>
        <p:txBody>
          <a:bodyPr/>
          <a:lstStyle/>
          <a:p>
            <a:r>
              <a:rPr lang="en-US" dirty="0" smtClean="0">
                <a:latin typeface="Comic Sans MS" pitchFamily="66" charset="0"/>
              </a:rPr>
              <a:t>Example</a:t>
            </a:r>
            <a:endParaRPr lang="en-IN" dirty="0">
              <a:latin typeface="Comic Sans MS" pitchFamily="66" charset="0"/>
            </a:endParaRPr>
          </a:p>
        </p:txBody>
      </p:sp>
      <p:sp>
        <p:nvSpPr>
          <p:cNvPr id="3" name="Content Placeholder 2"/>
          <p:cNvSpPr>
            <a:spLocks noGrp="1"/>
          </p:cNvSpPr>
          <p:nvPr>
            <p:ph idx="1"/>
          </p:nvPr>
        </p:nvSpPr>
        <p:spPr>
          <a:xfrm>
            <a:off x="457200" y="1142984"/>
            <a:ext cx="8229600" cy="5715016"/>
          </a:xfrm>
        </p:spPr>
        <p:txBody>
          <a:bodyPr>
            <a:normAutofit fontScale="92500"/>
          </a:bodyPr>
          <a:lstStyle/>
          <a:p>
            <a:pPr>
              <a:buNone/>
            </a:pPr>
            <a:r>
              <a:rPr lang="en-US" dirty="0" smtClean="0"/>
              <a:t> </a:t>
            </a:r>
            <a:r>
              <a:rPr lang="en-US" sz="3900" dirty="0" smtClean="0"/>
              <a:t>Example Of ITC</a:t>
            </a:r>
          </a:p>
          <a:p>
            <a:pPr algn="just">
              <a:buNone/>
            </a:pPr>
            <a:r>
              <a:rPr lang="en-US" dirty="0" smtClean="0"/>
              <a:t>    </a:t>
            </a:r>
            <a:r>
              <a:rPr lang="en-US" sz="3500" dirty="0" smtClean="0"/>
              <a:t>It has different segments such as FMCG </a:t>
            </a:r>
            <a:r>
              <a:rPr lang="en-US" sz="3500" dirty="0" err="1" smtClean="0"/>
              <a:t>Cigarettes,FMCGothers,Hotels,Agri.Business,Paperboards,Papers</a:t>
            </a:r>
            <a:r>
              <a:rPr lang="en-US" sz="3500" dirty="0" smtClean="0"/>
              <a:t> &amp; </a:t>
            </a:r>
            <a:r>
              <a:rPr lang="en-US" sz="3500" dirty="0" err="1" smtClean="0"/>
              <a:t>Packaging.So</a:t>
            </a:r>
            <a:r>
              <a:rPr lang="en-US" sz="3500" dirty="0" smtClean="0"/>
              <a:t> the company has to make the segment reporting for all the </a:t>
            </a:r>
            <a:r>
              <a:rPr lang="en-US" sz="3500" dirty="0" err="1" smtClean="0"/>
              <a:t>segments.The</a:t>
            </a:r>
            <a:r>
              <a:rPr lang="en-US" sz="3500" dirty="0" smtClean="0"/>
              <a:t> company has to make the segment reporting for all the business </a:t>
            </a:r>
            <a:r>
              <a:rPr lang="en-US" sz="3500" dirty="0" err="1" smtClean="0"/>
              <a:t>segments.The</a:t>
            </a:r>
            <a:r>
              <a:rPr lang="en-US" sz="3500" dirty="0" smtClean="0"/>
              <a:t> company is operating not only in India but in many other </a:t>
            </a:r>
            <a:r>
              <a:rPr lang="en-US" sz="3500" dirty="0" err="1" smtClean="0"/>
              <a:t>countries,so</a:t>
            </a:r>
            <a:r>
              <a:rPr lang="en-US" sz="3500" dirty="0" smtClean="0"/>
              <a:t> there are two geographical segments i.e. within India &amp; outside India. </a:t>
            </a:r>
            <a:endParaRPr lang="en-IN" sz="3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85860"/>
          </a:xfrm>
        </p:spPr>
        <p:txBody>
          <a:bodyPr>
            <a:noAutofit/>
          </a:bodyPr>
          <a:lstStyle/>
          <a:p>
            <a:r>
              <a:rPr lang="en-US" sz="4000" dirty="0" smtClean="0">
                <a:latin typeface="Comic Sans MS" pitchFamily="66" charset="0"/>
              </a:rPr>
              <a:t>Objectives Of Segment Reporting</a:t>
            </a:r>
            <a:endParaRPr lang="en-IN" sz="4000" dirty="0">
              <a:latin typeface="Comic Sans MS" pitchFamily="66" charset="0"/>
            </a:endParaRPr>
          </a:p>
        </p:txBody>
      </p:sp>
      <p:sp>
        <p:nvSpPr>
          <p:cNvPr id="3" name="Content Placeholder 2"/>
          <p:cNvSpPr>
            <a:spLocks noGrp="1"/>
          </p:cNvSpPr>
          <p:nvPr>
            <p:ph idx="1"/>
          </p:nvPr>
        </p:nvSpPr>
        <p:spPr>
          <a:xfrm>
            <a:off x="457200" y="1357298"/>
            <a:ext cx="8229600" cy="5715040"/>
          </a:xfrm>
        </p:spPr>
        <p:txBody>
          <a:bodyPr>
            <a:normAutofit/>
          </a:bodyPr>
          <a:lstStyle/>
          <a:p>
            <a:r>
              <a:rPr lang="en-US" sz="2800" dirty="0" smtClean="0"/>
              <a:t>To better understand the performance of an enterprise.</a:t>
            </a:r>
          </a:p>
          <a:p>
            <a:r>
              <a:rPr lang="en-US" sz="2800" dirty="0" smtClean="0"/>
              <a:t>To assess the risk &amp; returns from different products &amp; services from the different geographical areas.</a:t>
            </a:r>
          </a:p>
          <a:p>
            <a:r>
              <a:rPr lang="en-US" sz="2800" dirty="0" smtClean="0"/>
              <a:t>To make more informed </a:t>
            </a:r>
            <a:r>
              <a:rPr lang="en-US" sz="2800" dirty="0" err="1" smtClean="0"/>
              <a:t>judgements</a:t>
            </a:r>
            <a:r>
              <a:rPr lang="en-US" sz="2800" dirty="0" smtClean="0"/>
              <a:t> about the enterprise as a whole.</a:t>
            </a:r>
          </a:p>
          <a:p>
            <a:r>
              <a:rPr lang="en-US" sz="2800" dirty="0" smtClean="0"/>
              <a:t>To help management in identifying the weak areas so that corrective action can be taken.</a:t>
            </a:r>
          </a:p>
          <a:p>
            <a:r>
              <a:rPr lang="en-US" sz="2800" dirty="0" smtClean="0"/>
              <a:t>To motivate the employees of those segments where performance is better.</a:t>
            </a:r>
          </a:p>
          <a:p>
            <a:endParaRPr lang="en-US" sz="2800" dirty="0" smtClean="0"/>
          </a:p>
          <a:p>
            <a:pPr>
              <a:buNone/>
            </a:pPr>
            <a:endParaRPr lang="en-IN"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Comic Sans MS" pitchFamily="66" charset="0"/>
              </a:rPr>
              <a:t>Reportable Segment</a:t>
            </a:r>
            <a:endParaRPr lang="en-IN" sz="4800" dirty="0">
              <a:latin typeface="Comic Sans MS" pitchFamily="66" charset="0"/>
            </a:endParaRPr>
          </a:p>
        </p:txBody>
      </p:sp>
      <p:sp>
        <p:nvSpPr>
          <p:cNvPr id="3" name="Content Placeholder 2"/>
          <p:cNvSpPr>
            <a:spLocks noGrp="1"/>
          </p:cNvSpPr>
          <p:nvPr>
            <p:ph idx="1"/>
          </p:nvPr>
        </p:nvSpPr>
        <p:spPr>
          <a:xfrm>
            <a:off x="457200" y="1600200"/>
            <a:ext cx="8229600" cy="7329526"/>
          </a:xfrm>
        </p:spPr>
        <p:txBody>
          <a:bodyPr>
            <a:normAutofit/>
          </a:bodyPr>
          <a:lstStyle/>
          <a:p>
            <a:pPr algn="just">
              <a:buNone/>
            </a:pPr>
            <a:r>
              <a:rPr lang="en-US" sz="3600" dirty="0" smtClean="0"/>
              <a:t>   Segment is a business segment or geographical segment identified on the basis of foregoing </a:t>
            </a:r>
            <a:r>
              <a:rPr lang="en-US" sz="3600" dirty="0" err="1" smtClean="0"/>
              <a:t>definitions,for</a:t>
            </a:r>
            <a:r>
              <a:rPr lang="en-US" sz="3600" dirty="0" smtClean="0"/>
              <a:t> which segment information is required to be disclosed by AS-17.</a:t>
            </a:r>
            <a:endParaRPr lang="en-IN"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11288"/>
          </a:xfrm>
        </p:spPr>
        <p:txBody>
          <a:bodyPr>
            <a:normAutofit/>
          </a:bodyPr>
          <a:lstStyle/>
          <a:p>
            <a:r>
              <a:rPr lang="en-US" dirty="0" smtClean="0">
                <a:latin typeface="Comic Sans MS" pitchFamily="66" charset="0"/>
              </a:rPr>
              <a:t>Criteria For Reportable Segment</a:t>
            </a:r>
            <a:endParaRPr lang="en-IN" dirty="0">
              <a:latin typeface="Comic Sans MS" pitchFamily="66" charset="0"/>
            </a:endParaRPr>
          </a:p>
        </p:txBody>
      </p:sp>
      <p:sp>
        <p:nvSpPr>
          <p:cNvPr id="3" name="Content Placeholder 2"/>
          <p:cNvSpPr>
            <a:spLocks noGrp="1"/>
          </p:cNvSpPr>
          <p:nvPr>
            <p:ph idx="1"/>
          </p:nvPr>
        </p:nvSpPr>
        <p:spPr>
          <a:xfrm>
            <a:off x="457200" y="2214554"/>
            <a:ext cx="8229600" cy="3911609"/>
          </a:xfrm>
        </p:spPr>
        <p:txBody>
          <a:bodyPr/>
          <a:lstStyle/>
          <a:p>
            <a:r>
              <a:rPr lang="en-US" dirty="0" smtClean="0"/>
              <a:t>Sales</a:t>
            </a:r>
          </a:p>
          <a:p>
            <a:r>
              <a:rPr lang="en-US" dirty="0" smtClean="0"/>
              <a:t>Profit/Loss</a:t>
            </a:r>
          </a:p>
          <a:p>
            <a:r>
              <a:rPr lang="en-US" dirty="0" smtClean="0"/>
              <a:t>Assets</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p:spPr>
        <p:txBody>
          <a:bodyPr>
            <a:noAutofit/>
          </a:bodyPr>
          <a:lstStyle/>
          <a:p>
            <a:r>
              <a:rPr lang="en-US" dirty="0" smtClean="0">
                <a:latin typeface="Comic Sans MS" pitchFamily="66" charset="0"/>
              </a:rPr>
              <a:t>Advantages Of Segment Reporting</a:t>
            </a:r>
            <a:endParaRPr lang="en-IN" dirty="0">
              <a:latin typeface="Comic Sans MS" pitchFamily="66" charset="0"/>
            </a:endParaRPr>
          </a:p>
        </p:txBody>
      </p:sp>
      <p:sp>
        <p:nvSpPr>
          <p:cNvPr id="3" name="Content Placeholder 2"/>
          <p:cNvSpPr>
            <a:spLocks noGrp="1"/>
          </p:cNvSpPr>
          <p:nvPr>
            <p:ph idx="1"/>
          </p:nvPr>
        </p:nvSpPr>
        <p:spPr>
          <a:xfrm>
            <a:off x="457200" y="2071678"/>
            <a:ext cx="8229600" cy="4054485"/>
          </a:xfrm>
        </p:spPr>
        <p:txBody>
          <a:bodyPr/>
          <a:lstStyle/>
          <a:p>
            <a:r>
              <a:rPr lang="en-US" dirty="0" smtClean="0"/>
              <a:t>Helpful in investment &amp; credit </a:t>
            </a:r>
            <a:r>
              <a:rPr lang="en-US" dirty="0" err="1" smtClean="0"/>
              <a:t>decesions</a:t>
            </a:r>
            <a:r>
              <a:rPr lang="en-US" dirty="0" smtClean="0"/>
              <a:t>.</a:t>
            </a:r>
          </a:p>
          <a:p>
            <a:r>
              <a:rPr lang="en-US" dirty="0" smtClean="0"/>
              <a:t>Equilibrium in share prices.</a:t>
            </a:r>
          </a:p>
          <a:p>
            <a:r>
              <a:rPr lang="en-US" dirty="0" smtClean="0"/>
              <a:t>Efficiency in operations.</a:t>
            </a:r>
          </a:p>
          <a:p>
            <a:r>
              <a:rPr lang="en-US" dirty="0" smtClean="0"/>
              <a:t>SWOT Analysis.</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Comic Sans MS" pitchFamily="66" charset="0"/>
              </a:rPr>
              <a:t>Problems Involved in Segment Reporting</a:t>
            </a:r>
            <a:endParaRPr lang="en-IN" dirty="0">
              <a:latin typeface="Comic Sans MS" pitchFamily="66" charset="0"/>
            </a:endParaRPr>
          </a:p>
        </p:txBody>
      </p:sp>
      <p:sp>
        <p:nvSpPr>
          <p:cNvPr id="3" name="Content Placeholder 2"/>
          <p:cNvSpPr>
            <a:spLocks noGrp="1"/>
          </p:cNvSpPr>
          <p:nvPr>
            <p:ph idx="1"/>
          </p:nvPr>
        </p:nvSpPr>
        <p:spPr>
          <a:xfrm>
            <a:off x="457200" y="1857364"/>
            <a:ext cx="8229600" cy="4268799"/>
          </a:xfrm>
        </p:spPr>
        <p:txBody>
          <a:bodyPr/>
          <a:lstStyle/>
          <a:p>
            <a:pPr algn="just"/>
            <a:r>
              <a:rPr lang="en-US" dirty="0" smtClean="0"/>
              <a:t>Allocation of common costs.</a:t>
            </a:r>
          </a:p>
          <a:p>
            <a:pPr algn="just"/>
            <a:r>
              <a:rPr lang="en-US" dirty="0" smtClean="0"/>
              <a:t>Cost of segment disclosure.</a:t>
            </a:r>
          </a:p>
          <a:p>
            <a:pPr algn="just"/>
            <a:r>
              <a:rPr lang="en-US" dirty="0" smtClean="0"/>
              <a:t>Promotion of competition/increase in competition.</a:t>
            </a:r>
          </a:p>
          <a:p>
            <a:pPr algn="just"/>
            <a:r>
              <a:rPr lang="en-US" dirty="0" smtClean="0"/>
              <a:t>Conservative approach of management.</a:t>
            </a:r>
          </a:p>
          <a:p>
            <a:pPr algn="just"/>
            <a:r>
              <a:rPr lang="en-US" dirty="0" smtClean="0"/>
              <a:t>Problems in finding out the profit of one product.</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TotalTime>
  <Words>618</Words>
  <Application>Microsoft Office PowerPoint</Application>
  <PresentationFormat>On-screen Show (4:3)</PresentationFormat>
  <Paragraphs>74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Class:- M.com 2nd Semester  Subject:- Corporate Accounting Topic:- Segment Reporting BY:- Prof.Ruchika Batra (Assistant Professor) Department Of Commerce &amp; Management  </vt:lpstr>
      <vt:lpstr>Introduction</vt:lpstr>
      <vt:lpstr>Meaning</vt:lpstr>
      <vt:lpstr>Example</vt:lpstr>
      <vt:lpstr>Objectives Of Segment Reporting</vt:lpstr>
      <vt:lpstr>Reportable Segment</vt:lpstr>
      <vt:lpstr>Criteria For Reportable Segment</vt:lpstr>
      <vt:lpstr>Advantages Of Segment Reporting</vt:lpstr>
      <vt:lpstr>Problems Involved in Segment Reporting</vt:lpstr>
      <vt:lpstr>Interim/Periodic Financial Reporting</vt:lpstr>
      <vt:lpstr>Definitions</vt:lpstr>
      <vt:lpstr>Contents of An Interim Financial Report</vt:lpstr>
      <vt:lpstr>Form &amp; Content Of Interim Financial Statements </vt:lpstr>
      <vt:lpstr>Environmental Reporting</vt:lpstr>
      <vt:lpstr>Elements Of Environmental Reporting</vt:lpstr>
      <vt:lpstr>Environmental Reporting Through Technology Adoption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M.com 2nd Semester  Subject:- Corporate Accounting Topic:- Segment Reporting Department Of Commerce &amp; Management </dc:title>
  <dc:creator>DELL</dc:creator>
  <cp:lastModifiedBy>DELL</cp:lastModifiedBy>
  <cp:revision>16</cp:revision>
  <dcterms:created xsi:type="dcterms:W3CDTF">2020-04-01T03:13:32Z</dcterms:created>
  <dcterms:modified xsi:type="dcterms:W3CDTF">2020-04-15T23:44:51Z</dcterms:modified>
</cp:coreProperties>
</file>