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2" r:id="rId4"/>
    <p:sldId id="263" r:id="rId5"/>
    <p:sldId id="264" r:id="rId6"/>
    <p:sldId id="265" r:id="rId7"/>
    <p:sldId id="266" r:id="rId8"/>
    <p:sldId id="268" r:id="rId9"/>
    <p:sldId id="267" r:id="rId10"/>
    <p:sldId id="269" r:id="rId11"/>
    <p:sldId id="260" r:id="rId12"/>
    <p:sldId id="261" r:id="rId13"/>
    <p:sldId id="272" r:id="rId14"/>
    <p:sldId id="270" r:id="rId15"/>
    <p:sldId id="271"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27C734-1F30-4509-8BEF-EE6291D8C63F}" type="datetimeFigureOut">
              <a:rPr lang="en-US" smtClean="0"/>
              <a:t>05-Apr-20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0B616E-F3C0-4105-912D-7B9529C09D4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27C734-1F30-4509-8BEF-EE6291D8C63F}" type="datetimeFigureOut">
              <a:rPr lang="en-US" smtClean="0"/>
              <a:t>05-Apr-20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27C734-1F30-4509-8BEF-EE6291D8C63F}" type="datetimeFigureOut">
              <a:rPr lang="en-US" smtClean="0"/>
              <a:t>05-Apr-20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27C734-1F30-4509-8BEF-EE6291D8C63F}" type="datetimeFigureOut">
              <a:rPr lang="en-US" smtClean="0"/>
              <a:t>05-Apr-20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27C734-1F30-4509-8BEF-EE6291D8C63F}" type="datetimeFigureOut">
              <a:rPr lang="en-US" smtClean="0"/>
              <a:t>05-Apr-20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616E-F3C0-4105-912D-7B9529C09D4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27C734-1F30-4509-8BEF-EE6291D8C63F}" type="datetimeFigureOut">
              <a:rPr lang="en-US" smtClean="0"/>
              <a:t>05-Apr-20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27C734-1F30-4509-8BEF-EE6291D8C63F}" type="datetimeFigureOut">
              <a:rPr lang="en-US" smtClean="0"/>
              <a:t>05-Apr-20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27C734-1F30-4509-8BEF-EE6291D8C63F}" type="datetimeFigureOut">
              <a:rPr lang="en-US" smtClean="0"/>
              <a:t>05-Apr-20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7C734-1F30-4509-8BEF-EE6291D8C63F}" type="datetimeFigureOut">
              <a:rPr lang="en-US" smtClean="0"/>
              <a:t>05-Apr-20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27C734-1F30-4509-8BEF-EE6291D8C63F}" type="datetimeFigureOut">
              <a:rPr lang="en-US" smtClean="0"/>
              <a:t>05-Apr-20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616E-F3C0-4105-912D-7B9529C09D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27C734-1F30-4509-8BEF-EE6291D8C63F}" type="datetimeFigureOut">
              <a:rPr lang="en-US" smtClean="0"/>
              <a:t>05-Apr-20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0B616E-F3C0-4105-912D-7B9529C09D4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27C734-1F30-4509-8BEF-EE6291D8C63F}" type="datetimeFigureOut">
              <a:rPr lang="en-US" smtClean="0"/>
              <a:t>05-Apr-20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0B616E-F3C0-4105-912D-7B9529C09D4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3000"/>
            <a:ext cx="8153400" cy="2800767"/>
          </a:xfrm>
          <a:prstGeom prst="rect">
            <a:avLst/>
          </a:prstGeom>
          <a:noFill/>
        </p:spPr>
        <p:txBody>
          <a:bodyPr wrap="square" rtlCol="0">
            <a:spAutoFit/>
          </a:bodyPr>
          <a:lstStyle/>
          <a:p>
            <a:pPr algn="ctr"/>
            <a:r>
              <a:rPr lang="en-US" sz="4800" b="1" dirty="0" smtClean="0"/>
              <a:t>I.B.(PG) College, Panipat</a:t>
            </a:r>
          </a:p>
          <a:p>
            <a:pPr algn="ctr"/>
            <a:endParaRPr lang="en-US" sz="3200" b="1" dirty="0" smtClean="0"/>
          </a:p>
          <a:p>
            <a:pPr algn="ctr"/>
            <a:r>
              <a:rPr lang="en-US" sz="3200" b="1" dirty="0" smtClean="0"/>
              <a:t>Class : </a:t>
            </a:r>
            <a:r>
              <a:rPr lang="en-US" sz="3200" b="1" dirty="0" err="1" smtClean="0"/>
              <a:t>M.Com</a:t>
            </a:r>
            <a:r>
              <a:rPr lang="en-US" sz="3200" b="1" dirty="0" smtClean="0"/>
              <a:t>. </a:t>
            </a:r>
            <a:r>
              <a:rPr lang="en-US" sz="3200" b="1" dirty="0" err="1" smtClean="0"/>
              <a:t>IVth</a:t>
            </a:r>
            <a:r>
              <a:rPr lang="en-US" sz="3200" b="1" dirty="0" smtClean="0"/>
              <a:t> Sem.</a:t>
            </a:r>
          </a:p>
          <a:p>
            <a:pPr algn="ctr"/>
            <a:endParaRPr lang="en-US" sz="3200" b="1" dirty="0" smtClean="0"/>
          </a:p>
          <a:p>
            <a:pPr algn="ctr"/>
            <a:r>
              <a:rPr lang="en-US" sz="3200" b="1" dirty="0" smtClean="0"/>
              <a:t>Subject : IT &amp; E-Commerce </a:t>
            </a:r>
            <a:endParaRPr lang="en-US" sz="3200" b="1" dirty="0"/>
          </a:p>
        </p:txBody>
      </p:sp>
    </p:spTree>
    <p:extLst>
      <p:ext uri="{BB962C8B-B14F-4D97-AF65-F5344CB8AC3E}">
        <p14:creationId xmlns:p14="http://schemas.microsoft.com/office/powerpoint/2010/main" val="2517680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hat is Public Key Cryptography? - Twil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295400"/>
            <a:ext cx="72390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865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584775"/>
          </a:xfrm>
          <a:prstGeom prst="rect">
            <a:avLst/>
          </a:prstGeom>
          <a:noFill/>
        </p:spPr>
        <p:txBody>
          <a:bodyPr wrap="square" rtlCol="0">
            <a:spAutoFit/>
          </a:bodyPr>
          <a:lstStyle/>
          <a:p>
            <a:pPr algn="ctr"/>
            <a:r>
              <a:rPr lang="en-US" sz="3200" b="1" dirty="0" smtClean="0"/>
              <a:t>Digital Signature</a:t>
            </a:r>
            <a:endParaRPr lang="en-US" sz="3200" b="1" dirty="0"/>
          </a:p>
        </p:txBody>
      </p:sp>
      <p:sp>
        <p:nvSpPr>
          <p:cNvPr id="3" name="Rectangle 1"/>
          <p:cNvSpPr>
            <a:spLocks noChangeArrowheads="1"/>
          </p:cNvSpPr>
          <p:nvPr/>
        </p:nvSpPr>
        <p:spPr bwMode="auto">
          <a:xfrm>
            <a:off x="329995" y="1041975"/>
            <a:ext cx="840781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400" dirty="0"/>
              <a:t>A digital signature is a mathematical technique used to validate the authenticity and integrity of a message, software or digital document. As the digital equivalent of a handwritten signature or stamped seal, a digital signature offers far more inherent security, and it is intended to solve the problem of tampering and impersonation in digital communications.</a:t>
            </a:r>
          </a:p>
          <a:p>
            <a:pPr marL="0" marR="0" lvl="0" indent="0" algn="just" defTabSz="914400" rtl="0" eaLnBrk="0" fontAlgn="base" latinLnBrk="0" hangingPunct="0">
              <a:lnSpc>
                <a:spcPct val="100000"/>
              </a:lnSpc>
              <a:spcBef>
                <a:spcPct val="0"/>
              </a:spcBef>
              <a:spcAft>
                <a:spcPct val="0"/>
              </a:spcAft>
              <a:buClrTx/>
              <a:buSzTx/>
              <a:buFontTx/>
              <a:buNone/>
              <a:tabLst/>
            </a:pPr>
            <a:r>
              <a:rPr lang="en-US" sz="2400" dirty="0"/>
              <a:t>Digital signatures can provide the added assurances of evidence of origin, identity and status of an electronic document, transaction or message and can acknowledge informed consent by the signer.</a:t>
            </a:r>
          </a:p>
          <a:p>
            <a:pPr marL="0" marR="0" lvl="0" indent="0" algn="just" defTabSz="914400" rtl="0" eaLnBrk="0" fontAlgn="base" latinLnBrk="0" hangingPunct="0">
              <a:lnSpc>
                <a:spcPct val="100000"/>
              </a:lnSpc>
              <a:spcBef>
                <a:spcPct val="0"/>
              </a:spcBef>
              <a:spcAft>
                <a:spcPct val="0"/>
              </a:spcAft>
              <a:buClrTx/>
              <a:buSzTx/>
              <a:buFontTx/>
              <a:buNone/>
              <a:tabLst/>
            </a:pPr>
            <a:r>
              <a:rPr lang="en-US" sz="2400" dirty="0"/>
              <a:t>In many countries, including the United States, digital signatures are considered legally binding in the same way as traditional document signatures.</a:t>
            </a:r>
          </a:p>
        </p:txBody>
      </p:sp>
    </p:spTree>
    <p:extLst>
      <p:ext uri="{BB962C8B-B14F-4D97-AF65-F5344CB8AC3E}">
        <p14:creationId xmlns:p14="http://schemas.microsoft.com/office/powerpoint/2010/main" val="3952065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l="5735" t="27989" r="41259" b="40900"/>
          <a:stretch/>
        </p:blipFill>
        <p:spPr>
          <a:xfrm rot="16200000">
            <a:off x="1142999" y="-1143003"/>
            <a:ext cx="6857999" cy="9144002"/>
          </a:xfrm>
          <a:prstGeom prst="rect">
            <a:avLst/>
          </a:prstGeom>
        </p:spPr>
      </p:pic>
      <p:sp>
        <p:nvSpPr>
          <p:cNvPr id="3" name="AutoShape 2" descr="blob:https://web.whatsapp.com/7da9628a-4bc0-48fa-93a1-69cf084767c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60787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l="22558" t="36402" r="13158" b="26773"/>
          <a:stretch/>
        </p:blipFill>
        <p:spPr>
          <a:xfrm>
            <a:off x="0" y="0"/>
            <a:ext cx="9143999" cy="6858000"/>
          </a:xfrm>
          <a:prstGeom prst="rect">
            <a:avLst/>
          </a:prstGeom>
        </p:spPr>
      </p:pic>
    </p:spTree>
    <p:extLst>
      <p:ext uri="{BB962C8B-B14F-4D97-AF65-F5344CB8AC3E}">
        <p14:creationId xmlns:p14="http://schemas.microsoft.com/office/powerpoint/2010/main" val="134165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743" y="228600"/>
            <a:ext cx="8610600" cy="6863417"/>
          </a:xfrm>
          <a:prstGeom prst="rect">
            <a:avLst/>
          </a:prstGeom>
          <a:noFill/>
        </p:spPr>
        <p:txBody>
          <a:bodyPr wrap="square" rtlCol="0">
            <a:spAutoFit/>
          </a:bodyPr>
          <a:lstStyle/>
          <a:p>
            <a:pPr algn="ctr"/>
            <a:r>
              <a:rPr lang="en-US" sz="3200" b="1" dirty="0" smtClean="0"/>
              <a:t>Security Certificate</a:t>
            </a:r>
          </a:p>
          <a:p>
            <a:pPr algn="just"/>
            <a:endParaRPr lang="en-US" sz="2400" dirty="0" smtClean="0"/>
          </a:p>
          <a:p>
            <a:pPr algn="just"/>
            <a:r>
              <a:rPr lang="en-US" sz="2400" dirty="0" smtClean="0"/>
              <a:t>Just as a passport is a universal way to establish your identity and gain entry to another country, a digital or security certificate provides identification  in the electronic world.  Certificate authorities (CAs) are organizations that issue  security certificates.  Much like the role of the passport office, the role of the CA is to validate the certificate holder’s identify and to “sign” the certificate so that it cannot be forged or tempered with.  Once a CA has signed a certificate, the holder can present the certificate to people, web sites, and network resources.</a:t>
            </a:r>
          </a:p>
          <a:p>
            <a:pPr algn="just"/>
            <a:r>
              <a:rPr lang="en-US" sz="2400" dirty="0" smtClean="0"/>
              <a:t>A certificate is a unique digital ID that can be used to verify the identity of an individual.  The certificate always includes a public key, the name of the entity it identifies, an expiration date, the name of the certificate authority (CA) that issued the certificate, the digital signature of the CA, and a serial numbers as shown in figure.</a:t>
            </a:r>
          </a:p>
          <a:p>
            <a:pPr algn="just"/>
            <a:endParaRPr lang="en-US" sz="2400" dirty="0"/>
          </a:p>
        </p:txBody>
      </p:sp>
    </p:spTree>
    <p:extLst>
      <p:ext uri="{BB962C8B-B14F-4D97-AF65-F5344CB8AC3E}">
        <p14:creationId xmlns:p14="http://schemas.microsoft.com/office/powerpoint/2010/main" val="2834320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l="-940" t="29740" r="940" b="19244"/>
          <a:stretch/>
        </p:blipFill>
        <p:spPr>
          <a:xfrm>
            <a:off x="-76200" y="0"/>
            <a:ext cx="9220200" cy="6858000"/>
          </a:xfrm>
          <a:prstGeom prst="rect">
            <a:avLst/>
          </a:prstGeom>
        </p:spPr>
      </p:pic>
    </p:spTree>
    <p:extLst>
      <p:ext uri="{BB962C8B-B14F-4D97-AF65-F5344CB8AC3E}">
        <p14:creationId xmlns:p14="http://schemas.microsoft.com/office/powerpoint/2010/main" val="4075854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929" y="2209800"/>
            <a:ext cx="8458200" cy="1569660"/>
          </a:xfrm>
          <a:prstGeom prst="rect">
            <a:avLst/>
          </a:prstGeom>
          <a:noFill/>
        </p:spPr>
        <p:txBody>
          <a:bodyPr wrap="square" rtlCol="0">
            <a:spAutoFit/>
          </a:bodyPr>
          <a:lstStyle/>
          <a:p>
            <a:pPr algn="ctr"/>
            <a:r>
              <a:rPr lang="en-US" sz="9600" b="1" dirty="0" smtClean="0"/>
              <a:t>Thanks</a:t>
            </a:r>
            <a:endParaRPr lang="en-US" sz="2000" b="1" dirty="0"/>
          </a:p>
        </p:txBody>
      </p:sp>
    </p:spTree>
    <p:extLst>
      <p:ext uri="{BB962C8B-B14F-4D97-AF65-F5344CB8AC3E}">
        <p14:creationId xmlns:p14="http://schemas.microsoft.com/office/powerpoint/2010/main" val="1742649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743200"/>
            <a:ext cx="8229600" cy="707886"/>
          </a:xfrm>
          <a:prstGeom prst="rect">
            <a:avLst/>
          </a:prstGeom>
          <a:noFill/>
        </p:spPr>
        <p:txBody>
          <a:bodyPr wrap="square" rtlCol="0">
            <a:spAutoFit/>
          </a:bodyPr>
          <a:lstStyle/>
          <a:p>
            <a:pPr algn="ctr"/>
            <a:r>
              <a:rPr lang="en-US" sz="4000" b="1" dirty="0" smtClean="0"/>
              <a:t>Security Issues In E-Commerce</a:t>
            </a:r>
            <a:endParaRPr lang="en-US" sz="4000" b="1" dirty="0"/>
          </a:p>
        </p:txBody>
      </p:sp>
    </p:spTree>
    <p:extLst>
      <p:ext uri="{BB962C8B-B14F-4D97-AF65-F5344CB8AC3E}">
        <p14:creationId xmlns:p14="http://schemas.microsoft.com/office/powerpoint/2010/main" val="2705442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910" y="240804"/>
            <a:ext cx="8305800" cy="6617196"/>
          </a:xfrm>
          <a:prstGeom prst="rect">
            <a:avLst/>
          </a:prstGeom>
        </p:spPr>
        <p:txBody>
          <a:bodyPr wrap="square">
            <a:spAutoFit/>
          </a:bodyPr>
          <a:lstStyle/>
          <a:p>
            <a:pPr algn="ctr"/>
            <a:r>
              <a:rPr lang="en-US" sz="3200" b="1" dirty="0" smtClean="0"/>
              <a:t>Introduction</a:t>
            </a:r>
            <a:endParaRPr lang="en-US" b="1" dirty="0" smtClean="0"/>
          </a:p>
          <a:p>
            <a:pPr algn="just"/>
            <a:endParaRPr lang="en-US" sz="2400" dirty="0" smtClean="0"/>
          </a:p>
          <a:p>
            <a:pPr algn="just"/>
            <a:r>
              <a:rPr lang="en-US" sz="3200" b="1" dirty="0" smtClean="0"/>
              <a:t>E-Commerce</a:t>
            </a:r>
            <a:r>
              <a:rPr lang="en-US" sz="2400" dirty="0" smtClean="0"/>
              <a:t> </a:t>
            </a:r>
            <a:r>
              <a:rPr lang="en-US" sz="2400" dirty="0"/>
              <a:t>is defined as the buying and selling of products or services over electronic systems such as the Internet and to a lesser extent, other computer networks. It is generally regarded as the sales and commercial function of </a:t>
            </a:r>
            <a:r>
              <a:rPr lang="en-US" sz="2400" dirty="0" smtClean="0"/>
              <a:t>e-Business</a:t>
            </a:r>
            <a:r>
              <a:rPr lang="en-US" sz="2400" dirty="0"/>
              <a:t>. There has been a massive increase in the level of trade conducted electronically since the widespread penetration of the Internet. A wide variety of commerce is conducted via </a:t>
            </a:r>
            <a:r>
              <a:rPr lang="en-US" sz="2400" dirty="0" smtClean="0"/>
              <a:t>e-Commerce</a:t>
            </a:r>
            <a:r>
              <a:rPr lang="en-US" sz="2400" dirty="0"/>
              <a:t>, including electronic funds transfer, supply chain management, Internet marketing, online transaction processing, electronic data interchange (EDI), inventory management systems, and automated data collection systems</a:t>
            </a:r>
            <a:r>
              <a:rPr lang="en-US" sz="2400" dirty="0" smtClean="0"/>
              <a:t>. </a:t>
            </a:r>
            <a:r>
              <a:rPr lang="en-US" sz="2400" dirty="0"/>
              <a:t>This massive increase in the uptake of </a:t>
            </a:r>
            <a:r>
              <a:rPr lang="en-US" sz="2400" dirty="0" smtClean="0"/>
              <a:t>e-Commerce </a:t>
            </a:r>
            <a:r>
              <a:rPr lang="en-US" sz="2400" dirty="0"/>
              <a:t>has led to a new generation of associated security threats, but any </a:t>
            </a:r>
            <a:r>
              <a:rPr lang="en-US" sz="2400" dirty="0" smtClean="0"/>
              <a:t>e-Commerce </a:t>
            </a:r>
            <a:r>
              <a:rPr lang="en-US" sz="2400" dirty="0"/>
              <a:t>system must meet four integral requirements:</a:t>
            </a:r>
          </a:p>
        </p:txBody>
      </p:sp>
    </p:spTree>
    <p:extLst>
      <p:ext uri="{BB962C8B-B14F-4D97-AF65-F5344CB8AC3E}">
        <p14:creationId xmlns:p14="http://schemas.microsoft.com/office/powerpoint/2010/main" val="2293990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917278"/>
          </a:xfrm>
          <a:prstGeom prst="rect">
            <a:avLst/>
          </a:prstGeom>
        </p:spPr>
        <p:txBody>
          <a:bodyPr wrap="square">
            <a:spAutoFit/>
          </a:bodyPr>
          <a:lstStyle/>
          <a:p>
            <a:pPr algn="ctr"/>
            <a:r>
              <a:rPr lang="en-US" sz="3200" b="1" dirty="0" smtClean="0"/>
              <a:t>Security Issues in E-Commerce</a:t>
            </a:r>
          </a:p>
          <a:p>
            <a:endParaRPr lang="en-US" sz="600" b="1" dirty="0" smtClean="0"/>
          </a:p>
          <a:p>
            <a:r>
              <a:rPr lang="en-US" sz="2400" b="1" dirty="0" smtClean="0"/>
              <a:t>Essential security requirements for safe electronic payments are:</a:t>
            </a:r>
          </a:p>
          <a:p>
            <a:pPr algn="just"/>
            <a:endParaRPr lang="en-US" sz="1050" b="1" dirty="0" smtClean="0"/>
          </a:p>
          <a:p>
            <a:pPr marL="342900" indent="-342900" algn="just">
              <a:buFont typeface="Arial" pitchFamily="34" charset="0"/>
              <a:buChar char="•"/>
            </a:pPr>
            <a:r>
              <a:rPr lang="en-US" sz="2400" b="1" dirty="0" smtClean="0"/>
              <a:t>Confidently</a:t>
            </a:r>
            <a:r>
              <a:rPr lang="en-US" sz="2400" dirty="0"/>
              <a:t> – </a:t>
            </a:r>
            <a:r>
              <a:rPr lang="en-US" sz="2400" dirty="0" smtClean="0"/>
              <a:t>Information should be protected from eyes of unauthorized internal users, hackers ,and from being intercepted during transmission on communication networks by making it unintelligible  to the attackers.</a:t>
            </a:r>
          </a:p>
          <a:p>
            <a:pPr marL="342900" indent="-342900" algn="just">
              <a:buFont typeface="Arial" pitchFamily="34" charset="0"/>
              <a:buChar char="•"/>
            </a:pPr>
            <a:endParaRPr lang="en-US" dirty="0"/>
          </a:p>
          <a:p>
            <a:pPr marL="342900" indent="-342900" algn="just">
              <a:buFont typeface="Arial" pitchFamily="34" charset="0"/>
              <a:buChar char="•"/>
            </a:pPr>
            <a:r>
              <a:rPr lang="en-US" sz="2400" b="1" dirty="0" smtClean="0"/>
              <a:t>Integrity</a:t>
            </a:r>
            <a:r>
              <a:rPr lang="en-US" sz="2400" dirty="0"/>
              <a:t> – </a:t>
            </a:r>
            <a:r>
              <a:rPr lang="en-US" sz="2400" dirty="0" smtClean="0"/>
              <a:t>Ensuring that information will not be accidentally or maliciously altered or destroyed during transmission.</a:t>
            </a:r>
          </a:p>
          <a:p>
            <a:pPr marL="342900" indent="-342900" algn="just">
              <a:buFont typeface="Arial" pitchFamily="34" charset="0"/>
              <a:buChar char="•"/>
            </a:pPr>
            <a:endParaRPr lang="en-US" sz="1600" dirty="0"/>
          </a:p>
          <a:p>
            <a:pPr marL="342900" indent="-342900" algn="just">
              <a:buFont typeface="Arial" pitchFamily="34" charset="0"/>
              <a:buChar char="•"/>
            </a:pPr>
            <a:r>
              <a:rPr lang="en-US" sz="2400" b="1" dirty="0" smtClean="0"/>
              <a:t>Authentication</a:t>
            </a:r>
            <a:r>
              <a:rPr lang="en-US" sz="2400" dirty="0"/>
              <a:t> – </a:t>
            </a:r>
            <a:r>
              <a:rPr lang="en-US" sz="2400" dirty="0" smtClean="0"/>
              <a:t>Both </a:t>
            </a:r>
            <a:r>
              <a:rPr lang="en-US" sz="2400" dirty="0"/>
              <a:t>sender and recipient must prove their identities to each other </a:t>
            </a:r>
            <a:r>
              <a:rPr lang="en-US" sz="2400" dirty="0" smtClean="0"/>
              <a:t>.</a:t>
            </a:r>
          </a:p>
          <a:p>
            <a:pPr marL="342900" indent="-342900" algn="just">
              <a:buFont typeface="Arial" pitchFamily="34" charset="0"/>
              <a:buChar char="•"/>
            </a:pPr>
            <a:endParaRPr lang="en-US" sz="100" dirty="0"/>
          </a:p>
          <a:p>
            <a:pPr marL="342900" indent="-342900" algn="just">
              <a:buFont typeface="Arial" pitchFamily="34" charset="0"/>
              <a:buChar char="•"/>
            </a:pPr>
            <a:endParaRPr lang="en-US" sz="1600" dirty="0" smtClean="0"/>
          </a:p>
          <a:p>
            <a:pPr marL="342900" indent="-342900" algn="just">
              <a:buFont typeface="Arial" pitchFamily="34" charset="0"/>
              <a:buChar char="•"/>
            </a:pPr>
            <a:r>
              <a:rPr lang="en-US" sz="2400" b="1" dirty="0" smtClean="0"/>
              <a:t>Non-Repudiation</a:t>
            </a:r>
            <a:r>
              <a:rPr lang="en-US" sz="2400" dirty="0" smtClean="0"/>
              <a:t> – Proof is required that the exchanged information was indeed received.</a:t>
            </a:r>
          </a:p>
          <a:p>
            <a:pPr marL="342900" indent="-342900" algn="just">
              <a:buFont typeface="Arial" pitchFamily="34" charset="0"/>
              <a:buChar char="•"/>
            </a:pPr>
            <a:endParaRPr lang="en-US" sz="2400" dirty="0" smtClean="0"/>
          </a:p>
        </p:txBody>
      </p:sp>
    </p:spTree>
    <p:extLst>
      <p:ext uri="{BB962C8B-B14F-4D97-AF65-F5344CB8AC3E}">
        <p14:creationId xmlns:p14="http://schemas.microsoft.com/office/powerpoint/2010/main" val="3931211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76200"/>
            <a:ext cx="8610600" cy="7386638"/>
          </a:xfrm>
          <a:prstGeom prst="rect">
            <a:avLst/>
          </a:prstGeom>
          <a:noFill/>
        </p:spPr>
        <p:txBody>
          <a:bodyPr wrap="square" rtlCol="0">
            <a:spAutoFit/>
          </a:bodyPr>
          <a:lstStyle/>
          <a:p>
            <a:pPr algn="ctr"/>
            <a:r>
              <a:rPr lang="en-US" sz="3200" b="1" dirty="0" smtClean="0"/>
              <a:t>Online Frauds</a:t>
            </a:r>
          </a:p>
          <a:p>
            <a:r>
              <a:rPr lang="en-US" sz="2400" dirty="0" smtClean="0"/>
              <a:t>There are many words used to describe fraud, for example scam, confidence trick, extortion, double-cross, cheat, </a:t>
            </a:r>
            <a:r>
              <a:rPr lang="en-US" sz="2400" dirty="0" err="1" smtClean="0"/>
              <a:t>hookwink</a:t>
            </a:r>
            <a:r>
              <a:rPr lang="en-US" sz="2400" dirty="0" smtClean="0"/>
              <a:t> etc.</a:t>
            </a:r>
          </a:p>
          <a:p>
            <a:r>
              <a:rPr lang="en-US" sz="2400" dirty="0" smtClean="0"/>
              <a:t>Online fraud can be perpetrated via spyware and other malware or sometimes more elaborately in conjunction with other channels such as email, telephone calls or letters.</a:t>
            </a:r>
          </a:p>
          <a:p>
            <a:endParaRPr lang="en-US" sz="1000" dirty="0"/>
          </a:p>
          <a:p>
            <a:r>
              <a:rPr lang="en-US" sz="2400" b="1" dirty="0" smtClean="0"/>
              <a:t>Types of Online Frauds:</a:t>
            </a:r>
          </a:p>
          <a:p>
            <a:endParaRPr lang="en-US" sz="2000" b="1" dirty="0" smtClean="0"/>
          </a:p>
          <a:p>
            <a:pPr marL="342900" indent="-342900">
              <a:buFont typeface="Arial" pitchFamily="34" charset="0"/>
              <a:buChar char="•"/>
            </a:pPr>
            <a:r>
              <a:rPr lang="en-US" sz="2400" b="1" dirty="0" smtClean="0"/>
              <a:t>Account takeover</a:t>
            </a:r>
          </a:p>
          <a:p>
            <a:pPr marL="342900" indent="-342900">
              <a:buFont typeface="Arial" pitchFamily="34" charset="0"/>
              <a:buChar char="•"/>
            </a:pPr>
            <a:r>
              <a:rPr lang="en-US" sz="2400" b="1" dirty="0" smtClean="0"/>
              <a:t>Bank card and </a:t>
            </a:r>
            <a:r>
              <a:rPr lang="en-US" sz="2400" b="1" dirty="0" err="1" smtClean="0"/>
              <a:t>cheque</a:t>
            </a:r>
            <a:r>
              <a:rPr lang="en-US" sz="2400" b="1" dirty="0" smtClean="0"/>
              <a:t> fraud</a:t>
            </a:r>
          </a:p>
          <a:p>
            <a:pPr marL="342900" indent="-342900">
              <a:buFont typeface="Arial" pitchFamily="34" charset="0"/>
              <a:buChar char="•"/>
            </a:pPr>
            <a:r>
              <a:rPr lang="en-US" sz="2400" b="1" dirty="0" smtClean="0"/>
              <a:t>Business opportunity fraud</a:t>
            </a:r>
          </a:p>
          <a:p>
            <a:pPr marL="342900" indent="-342900">
              <a:buFont typeface="Arial" pitchFamily="34" charset="0"/>
              <a:buChar char="•"/>
            </a:pPr>
            <a:r>
              <a:rPr lang="en-US" sz="2400" b="1" dirty="0" smtClean="0"/>
              <a:t>Click fraud</a:t>
            </a:r>
          </a:p>
          <a:p>
            <a:pPr marL="342900" indent="-342900">
              <a:buFont typeface="Arial" pitchFamily="34" charset="0"/>
              <a:buChar char="•"/>
            </a:pPr>
            <a:r>
              <a:rPr lang="en-US" sz="2400" b="1" dirty="0" smtClean="0"/>
              <a:t>Identity fraud</a:t>
            </a:r>
          </a:p>
          <a:p>
            <a:pPr marL="342900" indent="-342900">
              <a:buFont typeface="Arial" pitchFamily="34" charset="0"/>
              <a:buChar char="•"/>
            </a:pPr>
            <a:r>
              <a:rPr lang="en-US" sz="2400" b="1" dirty="0" smtClean="0"/>
              <a:t>Internet auction fraud</a:t>
            </a:r>
          </a:p>
          <a:p>
            <a:pPr marL="342900" indent="-342900">
              <a:buFont typeface="Arial" pitchFamily="34" charset="0"/>
              <a:buChar char="•"/>
            </a:pPr>
            <a:r>
              <a:rPr lang="en-US" sz="2400" b="1" dirty="0" smtClean="0"/>
              <a:t>Loan Fraud</a:t>
            </a:r>
          </a:p>
          <a:p>
            <a:pPr marL="342900" indent="-342900">
              <a:buFont typeface="Arial" pitchFamily="34" charset="0"/>
              <a:buChar char="•"/>
            </a:pPr>
            <a:r>
              <a:rPr lang="en-US" sz="2400" b="1" dirty="0" smtClean="0"/>
              <a:t>Land banking fraud</a:t>
            </a:r>
          </a:p>
          <a:p>
            <a:pPr marL="342900" indent="-342900">
              <a:buFont typeface="Arial" pitchFamily="34" charset="0"/>
              <a:buChar char="•"/>
            </a:pPr>
            <a:r>
              <a:rPr lang="en-US" sz="2400" b="1" dirty="0" smtClean="0"/>
              <a:t>Vehicle matching frauds</a:t>
            </a:r>
            <a:endParaRPr lang="en-US" sz="2400" b="1" dirty="0" smtClean="0"/>
          </a:p>
          <a:p>
            <a:endParaRPr lang="en-US" sz="2400" b="1" dirty="0" smtClean="0"/>
          </a:p>
          <a:p>
            <a:endParaRPr lang="en-US" sz="2400" b="1" dirty="0"/>
          </a:p>
        </p:txBody>
      </p:sp>
    </p:spTree>
    <p:extLst>
      <p:ext uri="{BB962C8B-B14F-4D97-AF65-F5344CB8AC3E}">
        <p14:creationId xmlns:p14="http://schemas.microsoft.com/office/powerpoint/2010/main" val="1897160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10234"/>
            <a:ext cx="7620000" cy="7109639"/>
          </a:xfrm>
          <a:prstGeom prst="rect">
            <a:avLst/>
          </a:prstGeom>
          <a:noFill/>
        </p:spPr>
        <p:txBody>
          <a:bodyPr wrap="square" rtlCol="0">
            <a:spAutoFit/>
          </a:bodyPr>
          <a:lstStyle/>
          <a:p>
            <a:pPr algn="just"/>
            <a:r>
              <a:rPr lang="en-US" sz="3600" b="1" dirty="0" smtClean="0"/>
              <a:t>Privacy Issues</a:t>
            </a:r>
          </a:p>
          <a:p>
            <a:pPr algn="just"/>
            <a:endParaRPr lang="en-US" sz="2400" dirty="0" smtClean="0"/>
          </a:p>
          <a:p>
            <a:pPr algn="just"/>
            <a:r>
              <a:rPr lang="en-US" sz="2400" dirty="0" smtClean="0"/>
              <a:t>The privacy in E-Commerce means the protection of privacy of the parties involved in trading through e-commerce.</a:t>
            </a:r>
          </a:p>
          <a:p>
            <a:pPr algn="just"/>
            <a:endParaRPr lang="en-US" sz="2400" dirty="0"/>
          </a:p>
          <a:p>
            <a:pPr algn="just"/>
            <a:r>
              <a:rPr lang="en-US" sz="2400" dirty="0" smtClean="0"/>
              <a:t>While doing trading in e-commerce people are disclosing their personal information and those information are being proliferated and reaching to the hand of undesirable parties, and thereby increasing concern about privacy. </a:t>
            </a:r>
          </a:p>
          <a:p>
            <a:pPr algn="just"/>
            <a:r>
              <a:rPr lang="en-US" sz="2400" dirty="0" smtClean="0"/>
              <a:t> </a:t>
            </a:r>
          </a:p>
          <a:p>
            <a:pPr marL="457200" indent="-457200" algn="just">
              <a:lnSpc>
                <a:spcPct val="150000"/>
              </a:lnSpc>
              <a:buAutoNum type="alphaLcParenBoth"/>
            </a:pPr>
            <a:r>
              <a:rPr lang="en-US" sz="2400" b="1" dirty="0" smtClean="0"/>
              <a:t>B2B Privacy Issues.</a:t>
            </a:r>
          </a:p>
          <a:p>
            <a:pPr marL="457200" indent="-457200" algn="just">
              <a:lnSpc>
                <a:spcPct val="150000"/>
              </a:lnSpc>
              <a:buAutoNum type="alphaLcParenBoth"/>
            </a:pPr>
            <a:r>
              <a:rPr lang="en-US" sz="2400" b="1" dirty="0" smtClean="0"/>
              <a:t>B2C Privacy Issues.</a:t>
            </a:r>
          </a:p>
          <a:p>
            <a:pPr marL="457200" indent="-457200" algn="just">
              <a:lnSpc>
                <a:spcPct val="150000"/>
              </a:lnSpc>
              <a:buAutoNum type="alphaLcParenBoth"/>
            </a:pPr>
            <a:r>
              <a:rPr lang="en-US" sz="2400" b="1" dirty="0" smtClean="0"/>
              <a:t>C2C Issues . </a:t>
            </a:r>
          </a:p>
          <a:p>
            <a:pPr marL="457200" indent="-457200" algn="just">
              <a:buAutoNum type="alphaLcParenBoth"/>
            </a:pPr>
            <a:endParaRPr lang="en-US" sz="2400" dirty="0" smtClean="0"/>
          </a:p>
          <a:p>
            <a:pPr marL="457200" indent="-457200" algn="just">
              <a:buAutoNum type="alphaLcParenBoth"/>
            </a:pPr>
            <a:endParaRPr lang="en-US" sz="2400" dirty="0"/>
          </a:p>
        </p:txBody>
      </p:sp>
    </p:spTree>
    <p:extLst>
      <p:ext uri="{BB962C8B-B14F-4D97-AF65-F5344CB8AC3E}">
        <p14:creationId xmlns:p14="http://schemas.microsoft.com/office/powerpoint/2010/main" val="167044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229600" cy="584775"/>
          </a:xfrm>
          <a:prstGeom prst="rect">
            <a:avLst/>
          </a:prstGeom>
          <a:noFill/>
        </p:spPr>
        <p:txBody>
          <a:bodyPr wrap="square" rtlCol="0">
            <a:spAutoFit/>
          </a:bodyPr>
          <a:lstStyle/>
          <a:p>
            <a:pPr algn="ctr"/>
            <a:r>
              <a:rPr lang="en-US" sz="3200" b="1" dirty="0" smtClean="0"/>
              <a:t>Security Schemes (or  Security Solution)</a:t>
            </a:r>
            <a:endParaRPr lang="en-US" sz="3200" b="1" dirty="0"/>
          </a:p>
        </p:txBody>
      </p:sp>
      <p:sp>
        <p:nvSpPr>
          <p:cNvPr id="3" name="TextBox 2"/>
          <p:cNvSpPr txBox="1"/>
          <p:nvPr/>
        </p:nvSpPr>
        <p:spPr>
          <a:xfrm>
            <a:off x="228600" y="1219200"/>
            <a:ext cx="8458200" cy="2677656"/>
          </a:xfrm>
          <a:prstGeom prst="rect">
            <a:avLst/>
          </a:prstGeom>
          <a:noFill/>
        </p:spPr>
        <p:txBody>
          <a:bodyPr wrap="square" rtlCol="0">
            <a:spAutoFit/>
          </a:bodyPr>
          <a:lstStyle/>
          <a:p>
            <a:r>
              <a:rPr lang="en-US" sz="2400" dirty="0" smtClean="0"/>
              <a:t>Main security schemes for electronic payment systems are:</a:t>
            </a:r>
          </a:p>
          <a:p>
            <a:endParaRPr lang="en-US" sz="2400" dirty="0" smtClean="0"/>
          </a:p>
          <a:p>
            <a:pPr marL="400050" indent="-400050">
              <a:buAutoNum type="romanLcParenBoth"/>
            </a:pPr>
            <a:r>
              <a:rPr lang="en-US" sz="2400" b="1" dirty="0" smtClean="0"/>
              <a:t>Encryption and Decryption</a:t>
            </a:r>
          </a:p>
          <a:p>
            <a:pPr marL="400050" indent="-400050">
              <a:buAutoNum type="romanLcParenBoth"/>
            </a:pPr>
            <a:endParaRPr lang="en-US" sz="2400" b="1" dirty="0" smtClean="0"/>
          </a:p>
          <a:p>
            <a:pPr marL="400050" indent="-400050">
              <a:buAutoNum type="romanLcParenBoth"/>
            </a:pPr>
            <a:r>
              <a:rPr lang="en-US" sz="2400" b="1" dirty="0" smtClean="0"/>
              <a:t> Digital Signature</a:t>
            </a:r>
          </a:p>
          <a:p>
            <a:pPr marL="400050" indent="-400050">
              <a:buAutoNum type="romanLcParenBoth"/>
            </a:pPr>
            <a:endParaRPr lang="en-US" sz="2400" b="1" dirty="0" smtClean="0"/>
          </a:p>
          <a:p>
            <a:pPr marL="400050" indent="-400050">
              <a:buAutoNum type="romanLcParenBoth"/>
            </a:pPr>
            <a:r>
              <a:rPr lang="en-US" sz="2400" b="1" dirty="0" smtClean="0"/>
              <a:t>Security Certificate</a:t>
            </a:r>
            <a:endParaRPr lang="en-US" sz="2400" b="1" dirty="0"/>
          </a:p>
        </p:txBody>
      </p:sp>
    </p:spTree>
    <p:extLst>
      <p:ext uri="{BB962C8B-B14F-4D97-AF65-F5344CB8AC3E}">
        <p14:creationId xmlns:p14="http://schemas.microsoft.com/office/powerpoint/2010/main" val="1723411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8763000" cy="3785652"/>
          </a:xfrm>
          <a:prstGeom prst="rect">
            <a:avLst/>
          </a:prstGeom>
        </p:spPr>
        <p:txBody>
          <a:bodyPr wrap="square">
            <a:spAutoFit/>
          </a:bodyPr>
          <a:lstStyle/>
          <a:p>
            <a:pPr algn="ctr"/>
            <a:r>
              <a:rPr lang="en-US" sz="2400" b="1" dirty="0" smtClean="0"/>
              <a:t>Encryption</a:t>
            </a:r>
          </a:p>
          <a:p>
            <a:endParaRPr lang="en-US" sz="2400" b="1" dirty="0" smtClean="0"/>
          </a:p>
          <a:p>
            <a:pPr algn="just"/>
            <a:r>
              <a:rPr lang="en-US" sz="2400" b="1" dirty="0" smtClean="0"/>
              <a:t>Encryption</a:t>
            </a:r>
            <a:r>
              <a:rPr lang="en-US" sz="2400" dirty="0" smtClean="0"/>
              <a:t> is the process of translating plain text data (plaintext) into something that appears to be random and meaningless (</a:t>
            </a:r>
            <a:r>
              <a:rPr lang="en-US" sz="2400" dirty="0" err="1" smtClean="0"/>
              <a:t>ciphertext</a:t>
            </a:r>
            <a:r>
              <a:rPr lang="en-US" sz="2400" dirty="0" smtClean="0"/>
              <a:t>).</a:t>
            </a:r>
          </a:p>
          <a:p>
            <a:endParaRPr lang="en-US" sz="2400" b="1" dirty="0" smtClean="0"/>
          </a:p>
          <a:p>
            <a:pPr algn="ctr"/>
            <a:r>
              <a:rPr lang="en-US" sz="2400" b="1" dirty="0" smtClean="0"/>
              <a:t>Decryption</a:t>
            </a:r>
          </a:p>
          <a:p>
            <a:endParaRPr lang="en-US" sz="2400" dirty="0" smtClean="0"/>
          </a:p>
          <a:p>
            <a:pPr algn="just"/>
            <a:r>
              <a:rPr lang="en-US" sz="2400" b="1" dirty="0"/>
              <a:t>Decryption</a:t>
            </a:r>
            <a:r>
              <a:rPr lang="en-US" sz="2400" dirty="0"/>
              <a:t> is the process of converting </a:t>
            </a:r>
            <a:r>
              <a:rPr lang="en-US" sz="2400" dirty="0" err="1"/>
              <a:t>ciphertext</a:t>
            </a:r>
            <a:r>
              <a:rPr lang="en-US" sz="2400" dirty="0"/>
              <a:t> back to plaintext. </a:t>
            </a:r>
          </a:p>
        </p:txBody>
      </p:sp>
    </p:spTree>
    <p:extLst>
      <p:ext uri="{BB962C8B-B14F-4D97-AF65-F5344CB8AC3E}">
        <p14:creationId xmlns:p14="http://schemas.microsoft.com/office/powerpoint/2010/main" val="2617723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609250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209</TotalTime>
  <Words>643</Words>
  <Application>Microsoft Office PowerPoint</Application>
  <PresentationFormat>On-screen Show (4:3)</PresentationFormat>
  <Paragraphs>69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dc:creator>
  <cp:lastModifiedBy>Microsoft</cp:lastModifiedBy>
  <cp:revision>18</cp:revision>
  <dcterms:created xsi:type="dcterms:W3CDTF">2020-04-05T10:26:36Z</dcterms:created>
  <dcterms:modified xsi:type="dcterms:W3CDTF">2020-04-05T13:56:28Z</dcterms:modified>
</cp:coreProperties>
</file>