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7" r:id="rId3"/>
    <p:sldId id="268" r:id="rId4"/>
    <p:sldId id="283" r:id="rId5"/>
    <p:sldId id="270" r:id="rId6"/>
    <p:sldId id="279" r:id="rId7"/>
    <p:sldId id="280" r:id="rId8"/>
    <p:sldId id="284" r:id="rId9"/>
    <p:sldId id="281" r:id="rId10"/>
    <p:sldId id="285" r:id="rId11"/>
    <p:sldId id="286" r:id="rId12"/>
    <p:sldId id="287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D84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86380" autoAdjust="0"/>
  </p:normalViewPr>
  <p:slideViewPr>
    <p:cSldViewPr>
      <p:cViewPr>
        <p:scale>
          <a:sx n="66" d="100"/>
          <a:sy n="66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727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959F-B950-41CF-BE31-C0DC74DEA7D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52EFB-1494-4E1C-B56F-55C2004DF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56689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dirty="0"/>
              <a:t> </a:t>
            </a:r>
            <a:r>
              <a:rPr lang="en-US" sz="4000" dirty="0"/>
              <a:t>CLASS-B.COM FINAL(VI SEM.)</a:t>
            </a:r>
            <a:br>
              <a:rPr lang="en-US" sz="4000" dirty="0"/>
            </a:br>
            <a:r>
              <a:rPr lang="en-US" sz="4000" dirty="0"/>
              <a:t> SUBJECT-RETAIL MANAGEMENT.</a:t>
            </a:r>
            <a:br>
              <a:rPr lang="en-US" sz="4000" dirty="0"/>
            </a:br>
            <a:r>
              <a:rPr lang="en-US" sz="4000" dirty="0"/>
              <a:t> TOPIC-STORE LAYOUT.</a:t>
            </a:r>
            <a:br>
              <a:rPr lang="en-US" sz="4000" dirty="0"/>
            </a:br>
            <a:r>
              <a:rPr lang="en-US" sz="4000" dirty="0"/>
              <a:t> DEPT. OF COMMERCE &amp; MANAGEMENT </a:t>
            </a:r>
            <a:br>
              <a:rPr lang="en-US" sz="4000" dirty="0"/>
            </a:br>
            <a:r>
              <a:rPr lang="en-US" sz="4000" dirty="0"/>
              <a:t> I.B. (PG) COLLEGE, PANIPAT</a:t>
            </a:r>
            <a:br>
              <a:rPr lang="en-US" sz="4000" dirty="0"/>
            </a:br>
            <a:r>
              <a:rPr lang="en-US" sz="4000" dirty="0"/>
              <a:t> UNIVERSITY- KURUKSHETRA     	       UNIVERSITY, KURUKSHETRA.</a:t>
            </a:r>
            <a:br>
              <a:rPr lang="en-US" sz="4000" dirty="0"/>
            </a:br>
            <a:r>
              <a:rPr lang="en-US" sz="4000"/>
              <a:t>BY PROF.-SONIA VIRMANI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371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BOUTIQUE AND FREE FORM STYLE </a:t>
            </a:r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LAYOUT</a:t>
            </a:r>
            <a:br>
              <a:rPr lang="en-US" u="sng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7818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/>
              <a:t>The merchandise is arranged in an asymmetrical manner. This is simplest form of store layout and the fixtures and merchandise is not kept according to a set standard.</a:t>
            </a:r>
          </a:p>
          <a:p>
            <a:r>
              <a:rPr lang="en-US" sz="2800" dirty="0"/>
              <a:t>Merits</a:t>
            </a:r>
            <a:r>
              <a:rPr lang="en-US" sz="2800" dirty="0">
                <a:sym typeface="Wingdings" pitchFamily="2" charset="2"/>
              </a:rPr>
              <a:t>:-(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)Shopping becomes an enjoyable experience for the customer.</a:t>
            </a:r>
          </a:p>
          <a:p>
            <a:pPr>
              <a:buNone/>
            </a:pPr>
            <a:r>
              <a:rPr lang="en-US" sz="2800" dirty="0">
                <a:sym typeface="Wingdings" pitchFamily="2" charset="2"/>
              </a:rPr>
              <a:t>	(ii)This form of store layout encourages impulse purchase by customer.</a:t>
            </a:r>
          </a:p>
          <a:p>
            <a:pPr>
              <a:buNone/>
            </a:pPr>
            <a:r>
              <a:rPr lang="en-US" sz="2800" dirty="0">
                <a:sym typeface="Wingdings" pitchFamily="2" charset="2"/>
              </a:rPr>
              <a:t>	(iii)It makes the look of retail store very attractive and encourages the customers to enter the store.</a:t>
            </a:r>
          </a:p>
          <a:p>
            <a:r>
              <a:rPr lang="en-US" sz="2800" dirty="0">
                <a:sym typeface="Wingdings" pitchFamily="2" charset="2"/>
              </a:rPr>
              <a:t>Demerits:-(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)It is costly as compared to other forms of layout.(ii)There are greater chances of shop lifting.</a:t>
            </a:r>
          </a:p>
          <a:p>
            <a:endParaRPr lang="en-US" sz="2400" dirty="0">
              <a:sym typeface="Wingdings" pitchFamily="2" charset="2"/>
            </a:endParaRPr>
          </a:p>
          <a:p>
            <a:pPr>
              <a:buNone/>
            </a:pPr>
            <a:endParaRPr lang="en-US" sz="2800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SPINE LAYOUT</a:t>
            </a:r>
            <a:br>
              <a:rPr lang="en-US" u="sng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7056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>
                <a:sym typeface="Wingdings" pitchFamily="2" charset="2"/>
              </a:rPr>
              <a:t>Spine Layout:-It is a combination of the above mentioned three forms of layout. The grid layout, the racetrack layout , the free form layout.</a:t>
            </a:r>
          </a:p>
          <a:p>
            <a:r>
              <a:rPr lang="en-US" sz="2800" dirty="0">
                <a:sym typeface="Wingdings" pitchFamily="2" charset="2"/>
              </a:rPr>
              <a:t>Merits:-(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)This layout may also encourage impulse purchases by the customers.</a:t>
            </a:r>
          </a:p>
          <a:p>
            <a:pPr>
              <a:buNone/>
            </a:pPr>
            <a:r>
              <a:rPr lang="en-US" sz="2800" dirty="0">
                <a:sym typeface="Wingdings" pitchFamily="2" charset="2"/>
              </a:rPr>
              <a:t>	(ii)Like the racetrack form of layout the customers while making on the aisle can have a look at the various departments. </a:t>
            </a:r>
          </a:p>
          <a:p>
            <a:r>
              <a:rPr lang="en-US" sz="2800" dirty="0">
                <a:sym typeface="Wingdings" pitchFamily="2" charset="2"/>
              </a:rPr>
              <a:t>Demerits:-(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) It is the mixture of all type of layout.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IMPORTANCE OF STORE LAYOUT</a:t>
            </a:r>
            <a:br>
              <a:rPr lang="en-US" u="sng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7056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>
                <a:sym typeface="Wingdings" pitchFamily="2" charset="2"/>
              </a:rPr>
              <a:t>Increased revenues.</a:t>
            </a:r>
          </a:p>
          <a:p>
            <a:r>
              <a:rPr lang="en-US" sz="2800" dirty="0">
                <a:sym typeface="Wingdings" pitchFamily="2" charset="2"/>
              </a:rPr>
              <a:t>Directing customer traffic</a:t>
            </a:r>
          </a:p>
          <a:p>
            <a:r>
              <a:rPr lang="en-US" sz="2800" dirty="0">
                <a:sym typeface="Wingdings" pitchFamily="2" charset="2"/>
              </a:rPr>
              <a:t>Preventing unethical practices.</a:t>
            </a:r>
          </a:p>
          <a:p>
            <a:r>
              <a:rPr lang="en-US" sz="2800" dirty="0">
                <a:sym typeface="Wingdings" pitchFamily="2" charset="2"/>
              </a:rPr>
              <a:t>Ease in decision making.</a:t>
            </a:r>
          </a:p>
          <a:p>
            <a:r>
              <a:rPr lang="en-US" sz="2800" dirty="0">
                <a:sym typeface="Wingdings" pitchFamily="2" charset="2"/>
              </a:rPr>
              <a:t>Decreasing costs.</a:t>
            </a:r>
          </a:p>
          <a:p>
            <a:r>
              <a:rPr lang="en-US" sz="2800" dirty="0">
                <a:sym typeface="Wingdings" pitchFamily="2" charset="2"/>
              </a:rPr>
              <a:t>Enhancing the look of the store.</a:t>
            </a:r>
          </a:p>
          <a:p>
            <a:r>
              <a:rPr lang="en-US" sz="2800" dirty="0">
                <a:sym typeface="Wingdings" pitchFamily="2" charset="2"/>
              </a:rPr>
              <a:t>Encouraging impulse sales.</a:t>
            </a:r>
          </a:p>
          <a:p>
            <a:r>
              <a:rPr lang="en-US" sz="2800" dirty="0">
                <a:sym typeface="Wingdings" pitchFamily="2" charset="2"/>
              </a:rPr>
              <a:t>Balance between storage and display space.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434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INTRODUCTION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Introduction:-The store layout means the way in which the store is designed as well as the merchandise is arranged within the store. The store layout provides a better look to the store. Also a well planned layout plays an important role in the overall success of the retail store.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chemeClr val="bg1"/>
                </a:solidFill>
              </a:rPr>
              <a:t>FACTOR  AFFECTING THE DECISION ABOUT STORE  LAYOUT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/>
              <a:t>Floor space available:-The availability of the floor space is one of the major determinants that affect the decision about  the store layout.</a:t>
            </a:r>
          </a:p>
          <a:p>
            <a:r>
              <a:rPr lang="en-US" sz="2800" dirty="0"/>
              <a:t>Type of merchandise:-Some merchandise such as the medicines require a chemist to be present while other merchandise such as the daily items do not need a trained person.</a:t>
            </a:r>
          </a:p>
          <a:p>
            <a:r>
              <a:rPr lang="en-US" sz="2800" dirty="0"/>
              <a:t>Number of customers:-The retailer needs to plan the layout in such a manner so that the retail store can house the customers properly and also there are no chances of shop lifting.</a:t>
            </a:r>
          </a:p>
          <a:p>
            <a:endParaRPr lang="en-US" sz="2800" dirty="0"/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chemeClr val="bg1"/>
                </a:solidFill>
              </a:rPr>
              <a:t>FACTOR  AFFECTING THE DECISION ABOUT STORE  LAYOUT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/>
              <a:t>Mode of operations:-The retailer may decide that the customer must choose the merchandise by self service or assisted by a salesman.</a:t>
            </a:r>
          </a:p>
          <a:p>
            <a:r>
              <a:rPr lang="en-US" sz="2800" dirty="0"/>
              <a:t>Number of departments:-The number of departments that the retailer decides to keep also determine the type of layout that he must select.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DESIGNING A STORE LAYOUT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2800" dirty="0"/>
              <a:t>Preparing planogram:-A planogram is a diagram that shows how and where specific retail products should be placed.</a:t>
            </a:r>
          </a:p>
          <a:p>
            <a:r>
              <a:rPr lang="en-US" sz="2800" dirty="0"/>
              <a:t>Check feasibility:-The feasibility of the layout design prepared is checked by consulting various specialists such as architect, contractor, store planner.</a:t>
            </a:r>
          </a:p>
          <a:p>
            <a:r>
              <a:rPr lang="en-US" sz="2800" dirty="0"/>
              <a:t>Allocation of spaces:-The spaces are allocated to various departments depending on the variety of goods the depth of the product line etc.</a:t>
            </a:r>
          </a:p>
          <a:p>
            <a:r>
              <a:rPr lang="en-US" sz="2800" dirty="0"/>
              <a:t> Converting ideas into action:-After taking all these steps now it’s time to practically convert all idea into actions.</a:t>
            </a:r>
          </a:p>
          <a:p>
            <a:r>
              <a:rPr lang="en-US" sz="2800" dirty="0"/>
              <a:t>Locating departments:-The plan gets a practical shape at this stage.</a:t>
            </a:r>
          </a:p>
          <a:p>
            <a:r>
              <a:rPr lang="en-US" sz="2800" dirty="0"/>
              <a:t>Organizing the merchandise:-The spaces allocated to various departments according to their size, category, colors etc.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TYPES OF STORE LAYOUT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3246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Grid layout</a:t>
            </a:r>
          </a:p>
          <a:p>
            <a:r>
              <a:rPr lang="en-US" sz="2800" dirty="0"/>
              <a:t>Racetrack Layout</a:t>
            </a:r>
          </a:p>
          <a:p>
            <a:r>
              <a:rPr lang="en-US" sz="2800" dirty="0"/>
              <a:t>Boutique or Free form style layout.</a:t>
            </a:r>
          </a:p>
          <a:p>
            <a:r>
              <a:rPr lang="en-US" sz="2800" dirty="0"/>
              <a:t>Spine layout.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GRID LAYOUT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70866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2800" dirty="0"/>
              <a:t>Grid layout:-It is most commonly used in supermarkets, discount stores etc. In this type of layout , one area of display is along the walls of the store and the other merchandise is displayed in a parallel manner.</a:t>
            </a:r>
          </a:p>
          <a:p>
            <a:r>
              <a:rPr lang="en-US" sz="2800" dirty="0"/>
              <a:t>Merits:-(</a:t>
            </a:r>
            <a:r>
              <a:rPr lang="en-US" sz="2800" dirty="0" err="1"/>
              <a:t>i</a:t>
            </a:r>
            <a:r>
              <a:rPr lang="en-US" sz="2800" dirty="0"/>
              <a:t>)This type of layout is very cost effective.</a:t>
            </a:r>
          </a:p>
          <a:p>
            <a:pPr>
              <a:buNone/>
            </a:pPr>
            <a:r>
              <a:rPr lang="en-US" sz="2800" dirty="0"/>
              <a:t>	(ii)The space within the retail store is used very efficiently in this form.</a:t>
            </a:r>
          </a:p>
          <a:p>
            <a:pPr>
              <a:buNone/>
            </a:pPr>
            <a:r>
              <a:rPr lang="en-US" sz="2800" dirty="0"/>
              <a:t>	(iii)The customer can easily locate the things within the retail store.</a:t>
            </a:r>
          </a:p>
          <a:p>
            <a:r>
              <a:rPr lang="en-US" sz="2800" dirty="0"/>
              <a:t>Demerits :-(</a:t>
            </a:r>
            <a:r>
              <a:rPr lang="en-US" sz="2800" dirty="0" err="1"/>
              <a:t>i</a:t>
            </a:r>
            <a:r>
              <a:rPr lang="en-US" sz="2800" dirty="0"/>
              <a:t>)The grid layout is not attractive to the customer.</a:t>
            </a:r>
          </a:p>
          <a:p>
            <a:pPr>
              <a:buNone/>
            </a:pPr>
            <a:r>
              <a:rPr lang="en-US" sz="2800" dirty="0"/>
              <a:t>	(ii)The customer are not exposed to all the merchandise.</a:t>
            </a:r>
          </a:p>
          <a:p>
            <a:pPr>
              <a:buNone/>
            </a:pPr>
            <a:r>
              <a:rPr lang="en-US" sz="2800" dirty="0"/>
              <a:t>	(iii)This type of format does not promote unplanned purchases.</a:t>
            </a:r>
          </a:p>
          <a:p>
            <a:pPr>
              <a:buNone/>
            </a:pPr>
            <a:r>
              <a:rPr lang="en-US" sz="2800" dirty="0"/>
              <a:t>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RACETRACK LAYOUT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7818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Racetrack layout:-It is also known as loop layout. It’s shape is just like that of a racetrack .it has major aisle running through the store.</a:t>
            </a:r>
          </a:p>
          <a:p>
            <a:r>
              <a:rPr lang="en-US" sz="2800" dirty="0"/>
              <a:t>Merits:-(</a:t>
            </a:r>
            <a:r>
              <a:rPr lang="en-US" sz="2800" dirty="0" err="1"/>
              <a:t>i</a:t>
            </a:r>
            <a:r>
              <a:rPr lang="en-US" sz="2800" dirty="0"/>
              <a:t>)It encourage impulse purchase as the customers are exposed to new varieties.</a:t>
            </a:r>
          </a:p>
          <a:p>
            <a:pPr>
              <a:buNone/>
            </a:pPr>
            <a:r>
              <a:rPr lang="en-US" sz="2800" dirty="0"/>
              <a:t>	(ii)The new varieties and products encourage the customers to try out new products.</a:t>
            </a:r>
          </a:p>
          <a:p>
            <a:r>
              <a:rPr lang="en-US" sz="2800" dirty="0"/>
              <a:t>Demerits</a:t>
            </a:r>
            <a:r>
              <a:rPr lang="en-US" sz="2800" dirty="0">
                <a:sym typeface="Wingdings" pitchFamily="2" charset="2"/>
              </a:rPr>
              <a:t>(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)</a:t>
            </a:r>
            <a:r>
              <a:rPr lang="en-US" sz="2800" dirty="0"/>
              <a:t>The customer is forced to take different viewing angles of the things.</a:t>
            </a:r>
          </a:p>
          <a:p>
            <a:pPr>
              <a:buNone/>
            </a:pPr>
            <a:r>
              <a:rPr lang="en-US" sz="2800" dirty="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u="sng" dirty="0">
                <a:solidFill>
                  <a:schemeClr val="bg1"/>
                </a:solidFill>
              </a:rPr>
            </a:br>
            <a:br>
              <a:rPr lang="en-US" u="sng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DIFFERENCE BETWEEN GRID LAYOUT AND RECETRACK LAYOUT</a:t>
            </a:r>
            <a:br>
              <a:rPr lang="en-US" u="sng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7056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800" dirty="0"/>
          </a:p>
          <a:p>
            <a:r>
              <a:rPr lang="en-US" sz="2800" dirty="0"/>
              <a:t>Grid layout is very cost effective but racetrack layout is costly in comparison to grid layout.</a:t>
            </a:r>
          </a:p>
          <a:p>
            <a:r>
              <a:rPr lang="en-US" sz="2800" dirty="0"/>
              <a:t>Grid layout is not very appealing but racetrack layout pleases the eyes of the customers.</a:t>
            </a:r>
          </a:p>
          <a:p>
            <a:r>
              <a:rPr lang="en-US" sz="2800" dirty="0"/>
              <a:t>The customers are not stimulated to make unplanned purchases in case of grid layout. Whereas racetrack layout encourages impulse buying.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631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CLASS-B.COM FINAL(VI SEM.)  SUBJECT-RETAIL MANAGEMENT.  TOPIC-STORE LAYOUT.  DEPT. OF COMMERCE &amp; MANAGEMENT   I.B. (PG) COLLEGE, PANIPAT  UNIVERSITY- KURUKSHETRA             UNIVERSITY, KURUKSHETRA. BY PROF.-SONIA VIRMANI</vt:lpstr>
      <vt:lpstr> INTRODUCTION  </vt:lpstr>
      <vt:lpstr>FACTOR  AFFECTING THE DECISION ABOUT STORE  LAYOUT </vt:lpstr>
      <vt:lpstr>FACTOR  AFFECTING THE DECISION ABOUT STORE  LAYOUT </vt:lpstr>
      <vt:lpstr>DESIGNING A STORE LAYOUT</vt:lpstr>
      <vt:lpstr> TYPES OF STORE LAYOUT </vt:lpstr>
      <vt:lpstr> GRID LAYOUT </vt:lpstr>
      <vt:lpstr> RACETRACK LAYOUT </vt:lpstr>
      <vt:lpstr>  DIFFERENCE BETWEEN GRID LAYOUT AND RECETRACK LAYOUT  </vt:lpstr>
      <vt:lpstr>  BOUTIQUE AND FREE FORM STYLE  LAYOUT  </vt:lpstr>
      <vt:lpstr>  SPINE LAYOUT  </vt:lpstr>
      <vt:lpstr>  IMPORTANCE OF STORE LAYOUT 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MANAGEMENT</dc:title>
  <dc:creator>Super</dc:creator>
  <cp:lastModifiedBy>919306874780</cp:lastModifiedBy>
  <cp:revision>120</cp:revision>
  <dcterms:created xsi:type="dcterms:W3CDTF">2020-03-31T07:55:54Z</dcterms:created>
  <dcterms:modified xsi:type="dcterms:W3CDTF">2020-04-17T17:36:17Z</dcterms:modified>
</cp:coreProperties>
</file>