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69" r:id="rId6"/>
    <p:sldId id="270" r:id="rId7"/>
    <p:sldId id="271" r:id="rId8"/>
    <p:sldId id="272" r:id="rId9"/>
    <p:sldId id="273" r:id="rId10"/>
    <p:sldId id="274" r:id="rId11"/>
    <p:sldId id="275" r:id="rId12"/>
    <p:sldId id="27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D09959F-B950-41CF-BE31-C0DC74DEA7D0}"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09959F-B950-41CF-BE31-C0DC74DEA7D0}"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09959F-B950-41CF-BE31-C0DC74DEA7D0}"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09959F-B950-41CF-BE31-C0DC74DEA7D0}"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09959F-B950-41CF-BE31-C0DC74DEA7D0}"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D09959F-B950-41CF-BE31-C0DC74DEA7D0}" type="datetimeFigureOut">
              <a:rPr lang="en-US" smtClean="0"/>
              <a:pPr/>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D09959F-B950-41CF-BE31-C0DC74DEA7D0}" type="datetimeFigureOut">
              <a:rPr lang="en-US" smtClean="0"/>
              <a:pPr/>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D09959F-B950-41CF-BE31-C0DC74DEA7D0}" type="datetimeFigureOut">
              <a:rPr lang="en-US" smtClean="0"/>
              <a:pPr/>
              <a:t>4/17/2020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9959F-B950-41CF-BE31-C0DC74DEA7D0}" type="datetimeFigureOut">
              <a:rPr lang="en-US" smtClean="0"/>
              <a:pPr/>
              <a:t>4/17/2020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09959F-B950-41CF-BE31-C0DC74DEA7D0}" type="datetimeFigureOut">
              <a:rPr lang="en-US" smtClean="0"/>
              <a:pPr/>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09959F-B950-41CF-BE31-C0DC74DEA7D0}" type="datetimeFigureOut">
              <a:rPr lang="en-US" smtClean="0"/>
              <a:pPr/>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A52EFB-1494-4E1C-B56F-55C2004DF5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09959F-B950-41CF-BE31-C0DC74DEA7D0}" type="datetimeFigureOut">
              <a:rPr lang="en-US" smtClean="0"/>
              <a:pPr/>
              <a:t>4/17/2020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A52EFB-1494-4E1C-B56F-55C2004DF5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609601"/>
            <a:ext cx="7315200" cy="1447800"/>
          </a:xfrm>
          <a:solidFill>
            <a:schemeClr val="tx2">
              <a:lumMod val="75000"/>
            </a:schemeClr>
          </a:solidFill>
        </p:spPr>
        <p:txBody>
          <a:bodyPr>
            <a:normAutofit fontScale="90000"/>
          </a:bodyPr>
          <a:lstStyle/>
          <a:p>
            <a:br>
              <a:rPr lang="en-US" dirty="0"/>
            </a:br>
            <a:r>
              <a:rPr lang="en-US" dirty="0">
                <a:solidFill>
                  <a:schemeClr val="bg1"/>
                </a:solidFill>
              </a:rPr>
              <a:t>RETAIL MANAGEMENT</a:t>
            </a:r>
            <a:br>
              <a:rPr lang="en-US" dirty="0">
                <a:solidFill>
                  <a:schemeClr val="bg1"/>
                </a:solidFill>
              </a:rPr>
            </a:br>
            <a:endParaRPr lang="en-US" dirty="0">
              <a:solidFill>
                <a:schemeClr val="bg1"/>
              </a:solidFill>
            </a:endParaRPr>
          </a:p>
        </p:txBody>
      </p:sp>
      <p:sp>
        <p:nvSpPr>
          <p:cNvPr id="3" name="Subtitle 2"/>
          <p:cNvSpPr>
            <a:spLocks noGrp="1"/>
          </p:cNvSpPr>
          <p:nvPr>
            <p:ph type="subTitle" idx="1"/>
          </p:nvPr>
        </p:nvSpPr>
        <p:spPr>
          <a:xfrm>
            <a:off x="609600" y="2286000"/>
            <a:ext cx="8534400" cy="4572000"/>
          </a:xfrm>
          <a:solidFill>
            <a:schemeClr val="tx2">
              <a:lumMod val="75000"/>
            </a:schemeClr>
          </a:solidFill>
        </p:spPr>
        <p:txBody>
          <a:bodyPr>
            <a:normAutofit/>
          </a:bodyPr>
          <a:lstStyle/>
          <a:p>
            <a:pPr algn="l"/>
            <a:r>
              <a:rPr lang="en-US" dirty="0">
                <a:solidFill>
                  <a:schemeClr val="tx1"/>
                </a:solidFill>
              </a:rPr>
              <a:t>	    </a:t>
            </a:r>
          </a:p>
          <a:p>
            <a:pPr algn="l"/>
            <a:r>
              <a:rPr lang="en-US" dirty="0">
                <a:solidFill>
                  <a:schemeClr val="tx1"/>
                </a:solidFill>
              </a:rPr>
              <a:t> </a:t>
            </a:r>
            <a:r>
              <a:rPr lang="en-US" sz="2800" dirty="0">
                <a:solidFill>
                  <a:schemeClr val="bg1"/>
                </a:solidFill>
              </a:rPr>
              <a:t>CLASS—B.COM FINAL(VI SEM.)</a:t>
            </a:r>
          </a:p>
          <a:p>
            <a:pPr algn="l"/>
            <a:r>
              <a:rPr lang="en-US" sz="2800" dirty="0">
                <a:solidFill>
                  <a:schemeClr val="bg1"/>
                </a:solidFill>
              </a:rPr>
              <a:t> TOPIC-RETAIL STORE MANAGEMENT,MATERIAL HANDLING AND ENERGY MANAGEMENT.</a:t>
            </a:r>
          </a:p>
          <a:p>
            <a:pPr algn="l"/>
            <a:r>
              <a:rPr lang="en-US" sz="2800" dirty="0">
                <a:solidFill>
                  <a:schemeClr val="bg1"/>
                </a:solidFill>
              </a:rPr>
              <a:t> I.B (PG) COLLEGE, PANIPAT</a:t>
            </a:r>
          </a:p>
          <a:p>
            <a:pPr algn="l"/>
            <a:r>
              <a:rPr lang="en-US" sz="2800" dirty="0">
                <a:solidFill>
                  <a:schemeClr val="bg1"/>
                </a:solidFill>
              </a:rPr>
              <a:t>AFFILATED TO KURUKSHETRA UNIVERSITY,KURUKSHETRA.</a:t>
            </a:r>
          </a:p>
          <a:p>
            <a:pPr algn="l"/>
            <a:r>
              <a:rPr lang="en-US" sz="2800" dirty="0">
                <a:solidFill>
                  <a:schemeClr val="bg1"/>
                </a:solidFill>
              </a:rPr>
              <a:t> DEPT. OF COMMERCE.</a:t>
            </a:r>
          </a:p>
          <a:p>
            <a:pPr algn="l"/>
            <a:r>
              <a:rPr lang="en-US" sz="2800" dirty="0">
                <a:solidFill>
                  <a:schemeClr val="bg1"/>
                </a:solidFill>
              </a:rPr>
              <a:t>BY PROF.-SONIA VIRMANI</a:t>
            </a:r>
          </a:p>
          <a:p>
            <a:pPr algn="l"/>
            <a:endParaRPr lang="en-US" dirty="0">
              <a:solidFill>
                <a:schemeClr val="tx2">
                  <a:lumMod val="60000"/>
                  <a:lumOff val="40000"/>
                </a:schemeClr>
              </a:solidFill>
            </a:endParaRPr>
          </a:p>
          <a:p>
            <a:pPr algn="l"/>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normAutofit fontScale="90000"/>
          </a:bodyPr>
          <a:lstStyle/>
          <a:p>
            <a:br>
              <a:rPr lang="en-US" u="sng" dirty="0">
                <a:solidFill>
                  <a:schemeClr val="bg1"/>
                </a:solidFill>
              </a:rPr>
            </a:br>
            <a:r>
              <a:rPr lang="en-US" u="sng" dirty="0">
                <a:solidFill>
                  <a:schemeClr val="bg1"/>
                </a:solidFill>
              </a:rPr>
              <a:t>MANAGING PROMOTIONS,EVENTS AND PARTNERSHIP</a:t>
            </a:r>
            <a:br>
              <a:rPr lang="en-US" dirty="0"/>
            </a:br>
            <a:endParaRPr lang="en-US" dirty="0"/>
          </a:p>
        </p:txBody>
      </p:sp>
      <p:sp>
        <p:nvSpPr>
          <p:cNvPr id="3" name="Content Placeholder 2"/>
          <p:cNvSpPr>
            <a:spLocks noGrp="1"/>
          </p:cNvSpPr>
          <p:nvPr>
            <p:ph idx="1"/>
          </p:nvPr>
        </p:nvSpPr>
        <p:spPr>
          <a:solidFill>
            <a:schemeClr val="tx2">
              <a:lumMod val="75000"/>
            </a:schemeClr>
          </a:solidFill>
        </p:spPr>
        <p:txBody>
          <a:bodyPr>
            <a:normAutofit/>
          </a:bodyPr>
          <a:lstStyle/>
          <a:p>
            <a:endParaRPr lang="en-US" dirty="0">
              <a:solidFill>
                <a:schemeClr val="bg1"/>
              </a:solidFill>
            </a:endParaRPr>
          </a:p>
          <a:p>
            <a:r>
              <a:rPr lang="en-US" sz="2800" dirty="0">
                <a:solidFill>
                  <a:schemeClr val="bg1"/>
                </a:solidFill>
              </a:rPr>
              <a:t>The retailer has to continuously organize so many marketing events and promotional </a:t>
            </a:r>
            <a:r>
              <a:rPr lang="en-US" sz="2800" dirty="0" err="1">
                <a:solidFill>
                  <a:schemeClr val="bg1"/>
                </a:solidFill>
              </a:rPr>
              <a:t>programmes</a:t>
            </a:r>
            <a:r>
              <a:rPr lang="en-US" sz="2800" dirty="0">
                <a:solidFill>
                  <a:schemeClr val="bg1"/>
                </a:solidFill>
              </a:rPr>
              <a:t> in order to boost the sales of the goods. The retailer may organize some events in partnership with other retailers.</a:t>
            </a:r>
          </a:p>
          <a:p>
            <a:endParaRPr lang="en-US"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normAutofit fontScale="90000"/>
          </a:bodyPr>
          <a:lstStyle/>
          <a:p>
            <a:br>
              <a:rPr lang="en-US" u="sng" dirty="0">
                <a:solidFill>
                  <a:schemeClr val="bg1"/>
                </a:solidFill>
              </a:rPr>
            </a:br>
            <a:r>
              <a:rPr lang="en-US" u="sng" dirty="0">
                <a:solidFill>
                  <a:schemeClr val="bg1"/>
                </a:solidFill>
              </a:rPr>
              <a:t>ENERGY MANAGEMENT</a:t>
            </a:r>
            <a:br>
              <a:rPr lang="en-US" dirty="0"/>
            </a:br>
            <a:endParaRPr lang="en-US" dirty="0"/>
          </a:p>
        </p:txBody>
      </p:sp>
      <p:sp>
        <p:nvSpPr>
          <p:cNvPr id="3" name="Content Placeholder 2"/>
          <p:cNvSpPr>
            <a:spLocks noGrp="1"/>
          </p:cNvSpPr>
          <p:nvPr>
            <p:ph idx="1"/>
          </p:nvPr>
        </p:nvSpPr>
        <p:spPr>
          <a:solidFill>
            <a:schemeClr val="tx2">
              <a:lumMod val="75000"/>
            </a:schemeClr>
          </a:solidFill>
        </p:spPr>
        <p:txBody>
          <a:bodyPr>
            <a:normAutofit/>
          </a:bodyPr>
          <a:lstStyle/>
          <a:p>
            <a:endParaRPr lang="en-US" dirty="0">
              <a:solidFill>
                <a:schemeClr val="bg1"/>
              </a:solidFill>
            </a:endParaRPr>
          </a:p>
          <a:p>
            <a:r>
              <a:rPr lang="en-US" sz="2800" dirty="0">
                <a:solidFill>
                  <a:schemeClr val="bg1"/>
                </a:solidFill>
              </a:rPr>
              <a:t>These </a:t>
            </a:r>
            <a:r>
              <a:rPr lang="en-US" sz="2800" dirty="0" err="1">
                <a:solidFill>
                  <a:schemeClr val="bg1"/>
                </a:solidFill>
              </a:rPr>
              <a:t>programme</a:t>
            </a:r>
            <a:r>
              <a:rPr lang="en-US" sz="2800" dirty="0">
                <a:solidFill>
                  <a:schemeClr val="bg1"/>
                </a:solidFill>
              </a:rPr>
              <a:t> help in saving the energy. It is important that the retailer uses such devices that consume lesser amount of energy. So that they can reduce the wastage of energy by switching off the light, fans etc. when not in use. If the retailer is able to control these costs, he can increase his profits to a greater extent.  </a:t>
            </a:r>
          </a:p>
          <a:p>
            <a:endParaRPr lang="en-US"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296400" cy="4343400"/>
          </a:xfrm>
          <a:solidFill>
            <a:schemeClr val="tx2">
              <a:lumMod val="75000"/>
            </a:schemeClr>
          </a:solidFill>
        </p:spPr>
        <p:txBody>
          <a:bodyPr>
            <a:normAutofit/>
          </a:bodyPr>
          <a:lstStyle/>
          <a:p>
            <a:r>
              <a:rPr lang="en-US" sz="6000" dirty="0">
                <a:solidFill>
                  <a:schemeClr val="bg1"/>
                </a:solidFill>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normAutofit fontScale="90000"/>
          </a:bodyPr>
          <a:lstStyle/>
          <a:p>
            <a:br>
              <a:rPr lang="en-US" dirty="0">
                <a:solidFill>
                  <a:schemeClr val="bg1"/>
                </a:solidFill>
              </a:rPr>
            </a:br>
            <a:r>
              <a:rPr lang="en-US" dirty="0">
                <a:solidFill>
                  <a:schemeClr val="bg1"/>
                </a:solidFill>
              </a:rPr>
              <a:t>INTRODUCTION</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solidFill>
            <a:schemeClr val="tx2">
              <a:lumMod val="75000"/>
            </a:schemeClr>
          </a:solidFill>
        </p:spPr>
        <p:txBody>
          <a:bodyPr>
            <a:normAutofit/>
          </a:bodyPr>
          <a:lstStyle/>
          <a:p>
            <a:endParaRPr lang="en-US" sz="2400" dirty="0"/>
          </a:p>
          <a:p>
            <a:endParaRPr lang="en-US" sz="2400" dirty="0"/>
          </a:p>
          <a:p>
            <a:r>
              <a:rPr lang="en-US" sz="2800" dirty="0">
                <a:solidFill>
                  <a:schemeClr val="bg1"/>
                </a:solidFill>
              </a:rPr>
              <a:t>Management of a retail store is not an easy task. A retailer has to take a number of decisions regarding the management of the store such as budgeting and planning the operations, communication, customer service etc.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normAutofit fontScale="90000"/>
          </a:bodyPr>
          <a:lstStyle/>
          <a:p>
            <a:br>
              <a:rPr lang="en-US" u="sng" dirty="0">
                <a:solidFill>
                  <a:schemeClr val="bg1"/>
                </a:solidFill>
              </a:rPr>
            </a:br>
            <a:r>
              <a:rPr lang="en-US" u="sng" dirty="0">
                <a:solidFill>
                  <a:schemeClr val="bg1"/>
                </a:solidFill>
              </a:rPr>
              <a:t>STORE MANAGEMENT</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solidFill>
            <a:schemeClr val="tx2">
              <a:lumMod val="75000"/>
            </a:schemeClr>
          </a:solidFill>
        </p:spPr>
        <p:txBody>
          <a:bodyPr>
            <a:normAutofit lnSpcReduction="10000"/>
          </a:bodyPr>
          <a:lstStyle/>
          <a:p>
            <a:pPr>
              <a:buNone/>
            </a:pPr>
            <a:endParaRPr lang="en-US" dirty="0"/>
          </a:p>
          <a:p>
            <a:r>
              <a:rPr lang="en-US" sz="2800" dirty="0">
                <a:solidFill>
                  <a:schemeClr val="bg1"/>
                </a:solidFill>
              </a:rPr>
              <a:t>Blueprinting operation</a:t>
            </a:r>
          </a:p>
          <a:p>
            <a:r>
              <a:rPr lang="en-US" sz="2800" dirty="0">
                <a:solidFill>
                  <a:schemeClr val="bg1"/>
                </a:solidFill>
              </a:rPr>
              <a:t>Store administration and premises management</a:t>
            </a:r>
          </a:p>
          <a:p>
            <a:r>
              <a:rPr lang="en-US" sz="2800" dirty="0">
                <a:solidFill>
                  <a:schemeClr val="bg1"/>
                </a:solidFill>
              </a:rPr>
              <a:t>Managing inventory and display</a:t>
            </a:r>
          </a:p>
          <a:p>
            <a:r>
              <a:rPr lang="en-US" sz="2800" dirty="0">
                <a:solidFill>
                  <a:schemeClr val="bg1"/>
                </a:solidFill>
              </a:rPr>
              <a:t>Managing receipts</a:t>
            </a:r>
          </a:p>
          <a:p>
            <a:r>
              <a:rPr lang="en-US" sz="2800" dirty="0">
                <a:solidFill>
                  <a:schemeClr val="bg1"/>
                </a:solidFill>
              </a:rPr>
              <a:t>Customer service</a:t>
            </a:r>
          </a:p>
          <a:p>
            <a:r>
              <a:rPr lang="en-US" sz="2800" dirty="0">
                <a:solidFill>
                  <a:schemeClr val="bg1"/>
                </a:solidFill>
              </a:rPr>
              <a:t>Employee management</a:t>
            </a:r>
          </a:p>
          <a:p>
            <a:r>
              <a:rPr lang="en-US" sz="2800" dirty="0">
                <a:solidFill>
                  <a:schemeClr val="bg1"/>
                </a:solidFill>
              </a:rPr>
              <a:t>Managing promotions, events and partnership</a:t>
            </a:r>
          </a:p>
          <a:p>
            <a:r>
              <a:rPr lang="en-US" sz="2800" dirty="0">
                <a:solidFill>
                  <a:schemeClr val="bg1"/>
                </a:solidFill>
              </a:rPr>
              <a:t>Energy management</a:t>
            </a:r>
          </a:p>
          <a:p>
            <a:endParaRPr lang="en-US"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normAutofit fontScale="90000"/>
          </a:bodyPr>
          <a:lstStyle/>
          <a:p>
            <a:br>
              <a:rPr lang="en-US" u="sng" dirty="0">
                <a:solidFill>
                  <a:schemeClr val="bg1"/>
                </a:solidFill>
              </a:rPr>
            </a:br>
            <a:r>
              <a:rPr lang="en-US" u="sng" dirty="0">
                <a:solidFill>
                  <a:schemeClr val="bg1"/>
                </a:solidFill>
              </a:rPr>
              <a:t>BLUEPRINTING OPERATIONS</a:t>
            </a:r>
            <a:br>
              <a:rPr lang="en-US" dirty="0"/>
            </a:br>
            <a:endParaRPr lang="en-US" dirty="0"/>
          </a:p>
        </p:txBody>
      </p:sp>
      <p:sp>
        <p:nvSpPr>
          <p:cNvPr id="3" name="Content Placeholder 2"/>
          <p:cNvSpPr>
            <a:spLocks noGrp="1"/>
          </p:cNvSpPr>
          <p:nvPr>
            <p:ph idx="1"/>
          </p:nvPr>
        </p:nvSpPr>
        <p:spPr>
          <a:solidFill>
            <a:schemeClr val="tx2">
              <a:lumMod val="75000"/>
            </a:schemeClr>
          </a:solidFill>
        </p:spPr>
        <p:txBody>
          <a:bodyPr>
            <a:normAutofit/>
          </a:bodyPr>
          <a:lstStyle/>
          <a:p>
            <a:pPr>
              <a:buNone/>
            </a:pPr>
            <a:endParaRPr lang="en-US" dirty="0"/>
          </a:p>
          <a:p>
            <a:r>
              <a:rPr lang="en-US" sz="2800" dirty="0">
                <a:solidFill>
                  <a:schemeClr val="bg1"/>
                </a:solidFill>
              </a:rPr>
              <a:t>It is very important that a retailer first design the blueprint of his operation. It is a model of something. The blueprint of operations helps in systematically listing all the retail operations along with the timing required to perform them.</a:t>
            </a:r>
          </a:p>
          <a:p>
            <a:endParaRPr lang="en-US"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normAutofit fontScale="90000"/>
          </a:bodyPr>
          <a:lstStyle/>
          <a:p>
            <a:br>
              <a:rPr lang="en-US" u="sng" dirty="0">
                <a:solidFill>
                  <a:schemeClr val="bg1"/>
                </a:solidFill>
              </a:rPr>
            </a:br>
            <a:r>
              <a:rPr lang="en-US" u="sng" dirty="0">
                <a:solidFill>
                  <a:schemeClr val="bg1"/>
                </a:solidFill>
              </a:rPr>
              <a:t>STORE ADMINISTRATION AND PREMISES MANAGEMENT</a:t>
            </a:r>
            <a:br>
              <a:rPr lang="en-US" dirty="0"/>
            </a:br>
            <a:endParaRPr lang="en-US" dirty="0"/>
          </a:p>
        </p:txBody>
      </p:sp>
      <p:sp>
        <p:nvSpPr>
          <p:cNvPr id="3" name="Content Placeholder 2"/>
          <p:cNvSpPr>
            <a:spLocks noGrp="1"/>
          </p:cNvSpPr>
          <p:nvPr>
            <p:ph idx="1"/>
          </p:nvPr>
        </p:nvSpPr>
        <p:spPr>
          <a:solidFill>
            <a:schemeClr val="tx2">
              <a:lumMod val="75000"/>
            </a:schemeClr>
          </a:solidFill>
        </p:spPr>
        <p:txBody>
          <a:bodyPr>
            <a:normAutofit fontScale="92500" lnSpcReduction="20000"/>
          </a:bodyPr>
          <a:lstStyle/>
          <a:p>
            <a:pPr>
              <a:buNone/>
            </a:pPr>
            <a:endParaRPr lang="en-US" dirty="0"/>
          </a:p>
          <a:p>
            <a:r>
              <a:rPr lang="en-US" sz="3000" dirty="0">
                <a:solidFill>
                  <a:schemeClr val="bg1"/>
                </a:solidFill>
              </a:rPr>
              <a:t>1.Store layout:-Various kinds of layout such as grid layout, spine layout, racetrack layout, boutique layout.</a:t>
            </a:r>
          </a:p>
          <a:p>
            <a:r>
              <a:rPr lang="en-US" sz="3000" dirty="0">
                <a:solidFill>
                  <a:schemeClr val="bg1"/>
                </a:solidFill>
              </a:rPr>
              <a:t>2.Store security:-It means that the retail store is safe for the shoppers to shop the retailer these days are using CCTV cameras in order to keep an eye on the store operations.</a:t>
            </a:r>
          </a:p>
          <a:p>
            <a:r>
              <a:rPr lang="en-US" sz="3000" dirty="0">
                <a:solidFill>
                  <a:schemeClr val="bg1"/>
                </a:solidFill>
              </a:rPr>
              <a:t>3.The administration of the store is also very important task. It deals with the cleanliness of the store ,their time keeping etc.</a:t>
            </a:r>
          </a:p>
          <a:p>
            <a:endParaRPr lang="en-US"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normAutofit fontScale="90000"/>
          </a:bodyPr>
          <a:lstStyle/>
          <a:p>
            <a:br>
              <a:rPr lang="en-US" u="sng" dirty="0">
                <a:solidFill>
                  <a:schemeClr val="bg1"/>
                </a:solidFill>
              </a:rPr>
            </a:br>
            <a:r>
              <a:rPr lang="en-US" u="sng" dirty="0">
                <a:solidFill>
                  <a:schemeClr val="bg1"/>
                </a:solidFill>
              </a:rPr>
              <a:t>MANAGING INVENTORY AND DISPLAY</a:t>
            </a:r>
            <a:br>
              <a:rPr lang="en-US" dirty="0"/>
            </a:br>
            <a:endParaRPr lang="en-US" dirty="0"/>
          </a:p>
        </p:txBody>
      </p:sp>
      <p:sp>
        <p:nvSpPr>
          <p:cNvPr id="3" name="Content Placeholder 2"/>
          <p:cNvSpPr>
            <a:spLocks noGrp="1"/>
          </p:cNvSpPr>
          <p:nvPr>
            <p:ph idx="1"/>
          </p:nvPr>
        </p:nvSpPr>
        <p:spPr>
          <a:solidFill>
            <a:schemeClr val="tx2">
              <a:lumMod val="75000"/>
            </a:schemeClr>
          </a:solidFill>
        </p:spPr>
        <p:txBody>
          <a:bodyPr>
            <a:normAutofit/>
          </a:bodyPr>
          <a:lstStyle/>
          <a:p>
            <a:r>
              <a:rPr lang="en-US" sz="2800" dirty="0">
                <a:solidFill>
                  <a:schemeClr val="bg1"/>
                </a:solidFill>
              </a:rPr>
              <a:t>These levels include the reorder level of stock, the minimum and maximum levels of stock, the reordering quantity etc.</a:t>
            </a:r>
          </a:p>
          <a:p>
            <a:r>
              <a:rPr lang="en-US" sz="2800" dirty="0">
                <a:solidFill>
                  <a:schemeClr val="bg1"/>
                </a:solidFill>
              </a:rPr>
              <a:t>Material handling means movement and the protection of materials in the retail store. The materials are handled when they move from the retailers’ warehouse to the retail location.</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normAutofit fontScale="90000"/>
          </a:bodyPr>
          <a:lstStyle/>
          <a:p>
            <a:br>
              <a:rPr lang="en-US" u="sng" dirty="0">
                <a:solidFill>
                  <a:schemeClr val="bg1"/>
                </a:solidFill>
              </a:rPr>
            </a:br>
            <a:r>
              <a:rPr lang="en-US" u="sng" dirty="0">
                <a:solidFill>
                  <a:schemeClr val="bg1"/>
                </a:solidFill>
              </a:rPr>
              <a:t>MANAGING RECEIPTS</a:t>
            </a:r>
            <a:br>
              <a:rPr lang="en-US" dirty="0"/>
            </a:br>
            <a:endParaRPr lang="en-US" dirty="0"/>
          </a:p>
        </p:txBody>
      </p:sp>
      <p:sp>
        <p:nvSpPr>
          <p:cNvPr id="3" name="Content Placeholder 2"/>
          <p:cNvSpPr>
            <a:spLocks noGrp="1"/>
          </p:cNvSpPr>
          <p:nvPr>
            <p:ph idx="1"/>
          </p:nvPr>
        </p:nvSpPr>
        <p:spPr>
          <a:solidFill>
            <a:schemeClr val="tx2">
              <a:lumMod val="75000"/>
            </a:schemeClr>
          </a:solidFill>
        </p:spPr>
        <p:txBody>
          <a:bodyPr>
            <a:normAutofit/>
          </a:bodyPr>
          <a:lstStyle/>
          <a:p>
            <a:endParaRPr lang="en-US" sz="2800" dirty="0">
              <a:solidFill>
                <a:schemeClr val="bg1"/>
              </a:solidFill>
            </a:endParaRPr>
          </a:p>
          <a:p>
            <a:r>
              <a:rPr lang="en-US" sz="2800" dirty="0">
                <a:solidFill>
                  <a:schemeClr val="bg1"/>
                </a:solidFill>
              </a:rPr>
              <a:t>The retailer needs to decide the manner in which he is going to receive payment for the goods being sold by him. In case of credit sales, the terms of credit must be decided upon by the retailer and the same must be conveyed to the customer.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normAutofit fontScale="90000"/>
          </a:bodyPr>
          <a:lstStyle/>
          <a:p>
            <a:br>
              <a:rPr lang="en-US" u="sng" dirty="0">
                <a:solidFill>
                  <a:schemeClr val="bg1"/>
                </a:solidFill>
              </a:rPr>
            </a:br>
            <a:r>
              <a:rPr lang="en-US" u="sng" dirty="0">
                <a:solidFill>
                  <a:schemeClr val="bg1"/>
                </a:solidFill>
              </a:rPr>
              <a:t>CUSTOMER SERVICE</a:t>
            </a:r>
            <a:br>
              <a:rPr lang="en-US" dirty="0"/>
            </a:br>
            <a:endParaRPr lang="en-US" dirty="0"/>
          </a:p>
        </p:txBody>
      </p:sp>
      <p:sp>
        <p:nvSpPr>
          <p:cNvPr id="3" name="Content Placeholder 2"/>
          <p:cNvSpPr>
            <a:spLocks noGrp="1"/>
          </p:cNvSpPr>
          <p:nvPr>
            <p:ph idx="1"/>
          </p:nvPr>
        </p:nvSpPr>
        <p:spPr>
          <a:solidFill>
            <a:schemeClr val="tx2">
              <a:lumMod val="75000"/>
            </a:schemeClr>
          </a:solidFill>
        </p:spPr>
        <p:txBody>
          <a:bodyPr>
            <a:normAutofit/>
          </a:bodyPr>
          <a:lstStyle/>
          <a:p>
            <a:endParaRPr lang="en-US" dirty="0">
              <a:solidFill>
                <a:schemeClr val="bg1"/>
              </a:solidFill>
            </a:endParaRPr>
          </a:p>
          <a:p>
            <a:endParaRPr lang="en-US" dirty="0">
              <a:solidFill>
                <a:schemeClr val="bg1"/>
              </a:solidFill>
            </a:endParaRPr>
          </a:p>
          <a:p>
            <a:r>
              <a:rPr lang="en-US" sz="2800" dirty="0">
                <a:solidFill>
                  <a:schemeClr val="bg1"/>
                </a:solidFill>
              </a:rPr>
              <a:t>Customer must be properly served in order to make his shopping a wonderful experience. Retailer must take proper care of this aspect of retailing.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normAutofit fontScale="90000"/>
          </a:bodyPr>
          <a:lstStyle/>
          <a:p>
            <a:br>
              <a:rPr lang="en-US" u="sng" dirty="0">
                <a:solidFill>
                  <a:schemeClr val="bg1"/>
                </a:solidFill>
              </a:rPr>
            </a:br>
            <a:r>
              <a:rPr lang="en-US" u="sng" dirty="0">
                <a:solidFill>
                  <a:schemeClr val="bg1"/>
                </a:solidFill>
              </a:rPr>
              <a:t>EMPLOYEE MANAGEMENT</a:t>
            </a:r>
            <a:br>
              <a:rPr lang="en-US" dirty="0"/>
            </a:br>
            <a:endParaRPr lang="en-US" dirty="0"/>
          </a:p>
        </p:txBody>
      </p:sp>
      <p:sp>
        <p:nvSpPr>
          <p:cNvPr id="3" name="Content Placeholder 2"/>
          <p:cNvSpPr>
            <a:spLocks noGrp="1"/>
          </p:cNvSpPr>
          <p:nvPr>
            <p:ph idx="1"/>
          </p:nvPr>
        </p:nvSpPr>
        <p:spPr>
          <a:solidFill>
            <a:schemeClr val="tx2">
              <a:lumMod val="75000"/>
            </a:schemeClr>
          </a:solidFill>
        </p:spPr>
        <p:txBody>
          <a:bodyPr>
            <a:normAutofit/>
          </a:bodyPr>
          <a:lstStyle/>
          <a:p>
            <a:endParaRPr lang="en-US" dirty="0">
              <a:solidFill>
                <a:schemeClr val="bg1"/>
              </a:solidFill>
            </a:endParaRPr>
          </a:p>
          <a:p>
            <a:r>
              <a:rPr lang="en-US" sz="2800" dirty="0">
                <a:solidFill>
                  <a:schemeClr val="bg1"/>
                </a:solidFill>
              </a:rPr>
              <a:t>The retailer must employ efficient employees so that the business operations run smoothly. Also a proper check must be kept on the </a:t>
            </a:r>
            <a:r>
              <a:rPr lang="en-US" sz="2800" dirty="0" err="1">
                <a:solidFill>
                  <a:schemeClr val="bg1"/>
                </a:solidFill>
              </a:rPr>
              <a:t>labour</a:t>
            </a:r>
            <a:r>
              <a:rPr lang="en-US" sz="2800" dirty="0">
                <a:solidFill>
                  <a:schemeClr val="bg1"/>
                </a:solidFill>
              </a:rPr>
              <a:t> costs as well as </a:t>
            </a:r>
            <a:r>
              <a:rPr lang="en-US" sz="2800" dirty="0" err="1">
                <a:solidFill>
                  <a:schemeClr val="bg1"/>
                </a:solidFill>
              </a:rPr>
              <a:t>labour</a:t>
            </a:r>
            <a:r>
              <a:rPr lang="en-US" sz="2800" dirty="0">
                <a:solidFill>
                  <a:schemeClr val="bg1"/>
                </a:solidFill>
              </a:rPr>
              <a:t> productivity. For example:-The retailer may increase the staff during the busy seasons and decrease the staff during off seasons.</a:t>
            </a:r>
          </a:p>
          <a:p>
            <a:endParaRPr lang="en-US"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TotalTime>
  <Words>474</Words>
  <Application>Microsoft Office PowerPoint</Application>
  <PresentationFormat>On-screen Show (4:3)</PresentationFormat>
  <Paragraphs>50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RETAIL MANAGEMENT </vt:lpstr>
      <vt:lpstr> INTRODUCTION </vt:lpstr>
      <vt:lpstr> STORE MANAGEMENT </vt:lpstr>
      <vt:lpstr> BLUEPRINTING OPERATIONS </vt:lpstr>
      <vt:lpstr> STORE ADMINISTRATION AND PREMISES MANAGEMENT </vt:lpstr>
      <vt:lpstr> MANAGING INVENTORY AND DISPLAY </vt:lpstr>
      <vt:lpstr> MANAGING RECEIPTS </vt:lpstr>
      <vt:lpstr> CUSTOMER SERVICE </vt:lpstr>
      <vt:lpstr> EMPLOYEE MANAGEMENT </vt:lpstr>
      <vt:lpstr> MANAGING PROMOTIONS,EVENTS AND PARTNERSHIP </vt:lpstr>
      <vt:lpstr> ENERGY MANAGEMENT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 MANAGEMENT</dc:title>
  <dc:creator>Super</dc:creator>
  <cp:lastModifiedBy>919306874780</cp:lastModifiedBy>
  <cp:revision>28</cp:revision>
  <dcterms:created xsi:type="dcterms:W3CDTF">2020-03-31T07:55:54Z</dcterms:created>
  <dcterms:modified xsi:type="dcterms:W3CDTF">2020-04-17T17:35:40Z</dcterms:modified>
</cp:coreProperties>
</file>