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AA0C-CDC9-4653-80D0-BF6541226AE6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8D56-6C6B-4774-A774-18772EC07A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AA0C-CDC9-4653-80D0-BF6541226AE6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8D56-6C6B-4774-A774-18772EC07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AA0C-CDC9-4653-80D0-BF6541226AE6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8D56-6C6B-4774-A774-18772EC07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AA0C-CDC9-4653-80D0-BF6541226AE6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8D56-6C6B-4774-A774-18772EC07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AA0C-CDC9-4653-80D0-BF6541226AE6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8D56-6C6B-4774-A774-18772EC07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AA0C-CDC9-4653-80D0-BF6541226AE6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8D56-6C6B-4774-A774-18772EC07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AA0C-CDC9-4653-80D0-BF6541226AE6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8D56-6C6B-4774-A774-18772EC07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AA0C-CDC9-4653-80D0-BF6541226AE6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8D56-6C6B-4774-A774-18772EC07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AA0C-CDC9-4653-80D0-BF6541226AE6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8D56-6C6B-4774-A774-18772EC07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AA0C-CDC9-4653-80D0-BF6541226AE6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8D56-6C6B-4774-A774-18772EC07A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5C7AA0C-CDC9-4653-80D0-BF6541226AE6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8DE8D56-6C6B-4774-A774-18772EC07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5C7AA0C-CDC9-4653-80D0-BF6541226AE6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DE8D56-6C6B-4774-A774-18772EC07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Class – B.B.A-II semester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Subject-Business Mathematics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Topic-Problems on Effective Rate of </a:t>
            </a:r>
            <a:r>
              <a:rPr lang="en-US" dirty="0" err="1" smtClean="0">
                <a:latin typeface="Cooper Black" pitchFamily="18" charset="0"/>
                <a:cs typeface="Arabic Typesetting" pitchFamily="66" charset="-78"/>
              </a:rPr>
              <a:t>Interest,Depreciation</a:t>
            </a: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 and Population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Prepared By—</a:t>
            </a:r>
            <a:r>
              <a:rPr lang="en-US" dirty="0" err="1" smtClean="0">
                <a:latin typeface="Cooper Black" pitchFamily="18" charset="0"/>
                <a:cs typeface="Arabic Typesetting" pitchFamily="66" charset="-78"/>
              </a:rPr>
              <a:t>Ms.Bhanu</a:t>
            </a: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 </a:t>
            </a:r>
            <a:r>
              <a:rPr lang="en-US" dirty="0" err="1" smtClean="0">
                <a:latin typeface="Cooper Black" pitchFamily="18" charset="0"/>
                <a:cs typeface="Arabic Typesetting" pitchFamily="66" charset="-78"/>
              </a:rPr>
              <a:t>Sachdeva</a:t>
            </a:r>
            <a:endParaRPr lang="en-US" dirty="0" smtClean="0">
              <a:latin typeface="Cooper Black" pitchFamily="18" charset="0"/>
              <a:cs typeface="Arabic Typesetting" pitchFamily="66" charset="-78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                            (Assistant Professor)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Department- Commerce and management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College-I.B(PG) college </a:t>
            </a:r>
            <a:r>
              <a:rPr lang="en-US" dirty="0" err="1" smtClean="0">
                <a:latin typeface="Cooper Black" pitchFamily="18" charset="0"/>
                <a:cs typeface="Arabic Typesetting" pitchFamily="66" charset="-78"/>
              </a:rPr>
              <a:t>Panipat,Affiliated</a:t>
            </a: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 to </a:t>
            </a:r>
            <a:r>
              <a:rPr lang="en-US" dirty="0" err="1" smtClean="0">
                <a:latin typeface="Cooper Black" pitchFamily="18" charset="0"/>
                <a:cs typeface="Arabic Typesetting" pitchFamily="66" charset="-78"/>
              </a:rPr>
              <a:t>Kurukshetra</a:t>
            </a:r>
            <a:r>
              <a:rPr lang="en-US" dirty="0" smtClean="0">
                <a:latin typeface="Cooper Black" pitchFamily="18" charset="0"/>
                <a:cs typeface="Arabic Typesetting" pitchFamily="66" charset="-78"/>
              </a:rPr>
              <a:t> </a:t>
            </a:r>
            <a:r>
              <a:rPr lang="en-US" dirty="0" err="1" smtClean="0">
                <a:latin typeface="Cooper Black" pitchFamily="18" charset="0"/>
                <a:cs typeface="Arabic Typesetting" pitchFamily="66" charset="-78"/>
              </a:rPr>
              <a:t>University,Kurukshetra</a:t>
            </a:r>
            <a:endParaRPr lang="en-US" dirty="0" smtClean="0">
              <a:latin typeface="Cooper Black" pitchFamily="18" charset="0"/>
              <a:cs typeface="Arabic Typesetting" pitchFamily="66" charset="-78"/>
            </a:endParaRP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Problems on Population</a:t>
            </a:r>
            <a:endParaRPr lang="en-US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</a:pPr>
            <a:r>
              <a:rPr lang="en-US" dirty="0" err="1" smtClean="0">
                <a:latin typeface="Aharoni" pitchFamily="2" charset="-79"/>
                <a:cs typeface="Aharoni" pitchFamily="2" charset="-79"/>
              </a:rPr>
              <a:t>Example: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The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population of a town is 140000. If it increases by 5% annually. What will be the population of town after 5 years?</a:t>
            </a:r>
          </a:p>
          <a:p>
            <a:pPr>
              <a:buClrTx/>
            </a:pPr>
            <a:r>
              <a:rPr lang="en-US" dirty="0" err="1" smtClean="0">
                <a:latin typeface="Aharoni" pitchFamily="2" charset="-79"/>
                <a:cs typeface="Aharoni" pitchFamily="2" charset="-79"/>
              </a:rPr>
              <a:t>Solution: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Given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present population (P)=140000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  rate of increase in population (r)=5%annually 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                                          Time (t)=5years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Using A=P(1+r/100)</a:t>
            </a: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t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=140000(1+5/100)</a:t>
            </a: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5</a:t>
            </a:r>
          </a:p>
          <a:p>
            <a:pPr>
              <a:buNone/>
            </a:pP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 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=140000(105/100)</a:t>
            </a: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5</a:t>
            </a:r>
          </a:p>
          <a:p>
            <a:pPr>
              <a:buNone/>
            </a:pP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              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 =140000(21/20)</a:t>
            </a: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5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=140000*21/20*21/20*21/20*21/20*21/20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=178679.41</a:t>
            </a:r>
            <a:endParaRPr lang="en-US" baseline="30000" dirty="0" smtClean="0">
              <a:latin typeface="Agency FB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Problems on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en-US" dirty="0" err="1" smtClean="0">
                <a:latin typeface="Aharoni" pitchFamily="2" charset="-79"/>
                <a:cs typeface="Aharoni" pitchFamily="2" charset="-79"/>
              </a:rPr>
              <a:t>Example: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The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population of a certain town increased by 5% in 2004, decreased by 5% in 2005 and then again increased by 10% in 2006. If it was 80000 in the 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beginning,what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is it in 2007?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dirty="0" err="1" smtClean="0">
                <a:latin typeface="Aharoni" pitchFamily="2" charset="-79"/>
                <a:cs typeface="Aharoni" pitchFamily="2" charset="-79"/>
              </a:rPr>
              <a:t>Solution: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Given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present population (P)=80000</a:t>
            </a:r>
          </a:p>
          <a:p>
            <a:pPr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r1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=+5%,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r2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=-5%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r3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=10%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Using A=P(1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+r1/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100)(1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+r2/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100)(1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+r3/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100)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=80000(1+5/100)(1-5/100)(1+10/100)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=80000(105/100)(95/100)(110/100)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=80000*21/20*19/20*11/10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=87780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4800" dirty="0" smtClean="0">
                <a:latin typeface="Cooper Black" pitchFamily="18" charset="0"/>
              </a:rPr>
              <a:t>           THANK  YOU</a:t>
            </a:r>
            <a:endParaRPr lang="en-US" sz="4800" dirty="0">
              <a:latin typeface="Cooper Black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Cooper Black" pitchFamily="18" charset="0"/>
                <a:cs typeface="Aharoni" pitchFamily="2" charset="-79"/>
              </a:rPr>
              <a:t>Important     Definitions</a:t>
            </a:r>
            <a:endParaRPr lang="en-US" sz="4800" dirty="0">
              <a:solidFill>
                <a:schemeClr val="bg1"/>
              </a:solidFill>
              <a:latin typeface="Cooper Black" pitchFamily="18" charset="0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en-US" sz="5200" dirty="0" smtClean="0">
                <a:latin typeface="Aharoni" pitchFamily="2" charset="-79"/>
                <a:cs typeface="Aharoni" pitchFamily="2" charset="-79"/>
              </a:rPr>
              <a:t>Nominal Annual Rate </a:t>
            </a:r>
            <a:r>
              <a:rPr lang="en-US" sz="4400" b="1" dirty="0" smtClean="0">
                <a:latin typeface="Arabic Typesetting" pitchFamily="66" charset="-78"/>
                <a:cs typeface="Arabic Typesetting" pitchFamily="66" charset="-78"/>
              </a:rPr>
              <a:t>–</a:t>
            </a:r>
            <a:r>
              <a:rPr lang="en-US" sz="4400" dirty="0" smtClean="0">
                <a:latin typeface="Agency FB" pitchFamily="34" charset="0"/>
                <a:cs typeface="Arabic Typesetting" pitchFamily="66" charset="-78"/>
              </a:rPr>
              <a:t>when the interest is compounded more often than once per </a:t>
            </a:r>
            <a:r>
              <a:rPr lang="en-US" sz="4400" dirty="0" err="1" smtClean="0">
                <a:latin typeface="Agency FB" pitchFamily="34" charset="0"/>
                <a:cs typeface="Arabic Typesetting" pitchFamily="66" charset="-78"/>
              </a:rPr>
              <a:t>year,the</a:t>
            </a:r>
            <a:r>
              <a:rPr lang="en-US" sz="4400" dirty="0" smtClean="0">
                <a:latin typeface="Agency FB" pitchFamily="34" charset="0"/>
                <a:cs typeface="Arabic Typesetting" pitchFamily="66" charset="-78"/>
              </a:rPr>
              <a:t> given annual rate is called nominal annual rate.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sz="4400" b="1" dirty="0" smtClean="0">
                <a:latin typeface="Aharoni" pitchFamily="2" charset="-79"/>
                <a:cs typeface="Aharoni" pitchFamily="2" charset="-79"/>
              </a:rPr>
              <a:t>Effective Annual Rate-</a:t>
            </a:r>
            <a:r>
              <a:rPr lang="en-US" sz="4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400" dirty="0" smtClean="0">
                <a:latin typeface="Agency FB" pitchFamily="34" charset="0"/>
                <a:cs typeface="Arabic Typesetting" pitchFamily="66" charset="-78"/>
              </a:rPr>
              <a:t>The rate of interest actually earned in one year is called effective annual rate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sz="4400" b="1" dirty="0" smtClean="0">
                <a:latin typeface="Aharoni" pitchFamily="2" charset="-79"/>
                <a:cs typeface="Aharoni" pitchFamily="2" charset="-79"/>
              </a:rPr>
              <a:t>Effective Rate of Interest </a:t>
            </a:r>
            <a:r>
              <a:rPr lang="en-US" sz="4400" b="1" dirty="0" smtClean="0">
                <a:latin typeface="Agency FB" pitchFamily="34" charset="0"/>
                <a:cs typeface="Arabic Typesetting" pitchFamily="66" charset="-78"/>
              </a:rPr>
              <a:t>-</a:t>
            </a:r>
            <a:r>
              <a:rPr lang="en-US" sz="4400" dirty="0" smtClean="0">
                <a:latin typeface="Agency FB" pitchFamily="34" charset="0"/>
                <a:cs typeface="Arabic Typesetting" pitchFamily="66" charset="-78"/>
              </a:rPr>
              <a:t>It is defined as rate which when compounded annually gives the same amount of interest as nominal rate compounded several times each year.</a:t>
            </a:r>
            <a:endParaRPr lang="en-US" sz="4400" b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Cooper Black" pitchFamily="18" charset="0"/>
              </a:rPr>
              <a:t>Important Points</a:t>
            </a:r>
            <a:endParaRPr lang="en-US" sz="4800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US" dirty="0" smtClean="0">
                <a:latin typeface="Agency FB" pitchFamily="34" charset="0"/>
              </a:rPr>
              <a:t>If  the interest is payable half yearly then time is multiplied by 2 and rate is divided by 2.</a:t>
            </a:r>
          </a:p>
          <a:p>
            <a:pPr>
              <a:buClrTx/>
            </a:pPr>
            <a:r>
              <a:rPr lang="en-US" dirty="0" smtClean="0">
                <a:latin typeface="Agency FB" pitchFamily="34" charset="0"/>
              </a:rPr>
              <a:t>If  the interest is payable quarterly then time is multiplied by 4 and rate is divided by 4.</a:t>
            </a:r>
          </a:p>
          <a:p>
            <a:pPr>
              <a:buClrTx/>
            </a:pPr>
            <a:r>
              <a:rPr lang="en-US" dirty="0" smtClean="0">
                <a:latin typeface="Agency FB" pitchFamily="34" charset="0"/>
              </a:rPr>
              <a:t>If  the interest is payable monthly then time is multiplied by 12 and rate is divided by 12. 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</a:rPr>
              <a:t>          we can explain the above important points by Table</a:t>
            </a:r>
            <a:endParaRPr lang="en-U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Cooper Black" pitchFamily="18" charset="0"/>
              </a:rPr>
              <a:t>              TABLE</a:t>
            </a:r>
            <a:endParaRPr lang="en-US" sz="5400" dirty="0">
              <a:solidFill>
                <a:schemeClr val="bg1"/>
              </a:solidFill>
              <a:latin typeface="Cooper Blac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286000"/>
          <a:ext cx="8229600" cy="1920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304800">
                <a:tc>
                  <a:txBody>
                    <a:bodyPr/>
                    <a:lstStyle/>
                    <a:p>
                      <a:endParaRPr lang="en-US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gency FB" pitchFamily="34" charset="0"/>
                        </a:rPr>
                        <a:t>r.d</a:t>
                      </a:r>
                      <a:r>
                        <a:rPr lang="en-US" dirty="0" smtClean="0">
                          <a:latin typeface="Agency FB" pitchFamily="34" charset="0"/>
                        </a:rPr>
                        <a:t>(rate</a:t>
                      </a:r>
                      <a:r>
                        <a:rPr lang="en-US" baseline="0" dirty="0" smtClean="0">
                          <a:latin typeface="Agency FB" pitchFamily="34" charset="0"/>
                        </a:rPr>
                        <a:t> is divided)</a:t>
                      </a:r>
                      <a:endParaRPr lang="en-US" dirty="0">
                        <a:solidFill>
                          <a:schemeClr val="tx1"/>
                        </a:solidFill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gency FB" pitchFamily="34" charset="0"/>
                        </a:rPr>
                        <a:t>t.m</a:t>
                      </a:r>
                      <a:r>
                        <a:rPr lang="en-US" dirty="0" smtClean="0">
                          <a:latin typeface="Agency FB" pitchFamily="34" charset="0"/>
                        </a:rPr>
                        <a:t>(time</a:t>
                      </a:r>
                      <a:r>
                        <a:rPr lang="en-US" baseline="0" dirty="0" smtClean="0">
                          <a:latin typeface="Agency FB" pitchFamily="34" charset="0"/>
                        </a:rPr>
                        <a:t> is multiplied)</a:t>
                      </a:r>
                      <a:endParaRPr lang="en-US" dirty="0">
                        <a:solidFill>
                          <a:schemeClr val="tx1"/>
                        </a:solidFill>
                        <a:latin typeface="Agency FB" pitchFamily="34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Half</a:t>
                      </a:r>
                      <a:r>
                        <a:rPr lang="en-US" baseline="0" dirty="0" smtClean="0">
                          <a:latin typeface="Agency FB" pitchFamily="34" charset="0"/>
                        </a:rPr>
                        <a:t>  year (</a:t>
                      </a:r>
                      <a:r>
                        <a:rPr lang="en-US" baseline="0" dirty="0" err="1" smtClean="0">
                          <a:latin typeface="Agency FB" pitchFamily="34" charset="0"/>
                        </a:rPr>
                        <a:t>h.y</a:t>
                      </a:r>
                      <a:r>
                        <a:rPr lang="en-US" baseline="0" dirty="0" smtClean="0">
                          <a:latin typeface="Agency FB" pitchFamily="34" charset="0"/>
                        </a:rPr>
                        <a:t>)</a:t>
                      </a:r>
                      <a:endParaRPr lang="en-US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2</a:t>
                      </a:r>
                      <a:endParaRPr lang="en-US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2</a:t>
                      </a:r>
                      <a:endParaRPr lang="en-US" dirty="0">
                        <a:latin typeface="Agency FB" pitchFamily="34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Quarter</a:t>
                      </a:r>
                      <a:endParaRPr lang="en-US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4</a:t>
                      </a:r>
                      <a:endParaRPr lang="en-US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4</a:t>
                      </a:r>
                      <a:endParaRPr lang="en-US" dirty="0">
                        <a:latin typeface="Agency FB" pitchFamily="34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Monthly</a:t>
                      </a:r>
                      <a:endParaRPr lang="en-US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12</a:t>
                      </a:r>
                      <a:endParaRPr lang="en-US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gency FB" pitchFamily="34" charset="0"/>
                        </a:rPr>
                        <a:t>12</a:t>
                      </a:r>
                      <a:endParaRPr lang="en-US" dirty="0">
                        <a:latin typeface="Agency FB" pitchFamily="34" charset="0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endParaRPr lang="en-US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gency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gency FB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oper Black" pitchFamily="18" charset="0"/>
              </a:rPr>
              <a:t>Example Based on Effective Rate of Interest</a:t>
            </a:r>
            <a:endParaRPr lang="en-US" sz="2800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</a:pPr>
            <a:r>
              <a:rPr lang="en-US" dirty="0" err="1" smtClean="0">
                <a:latin typeface="Aharoni" pitchFamily="2" charset="-79"/>
                <a:cs typeface="Aharoni" pitchFamily="2" charset="-79"/>
              </a:rPr>
              <a:t>Example: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The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effective rate of interest of 10% 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p.a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payable half yearly.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Solution: let the principal =Rs.100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Here time =1 year = 2 half  years, rate = 10%  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p.a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=5% per half year 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Using the formula ,  A=P(1+r/100) </a:t>
            </a: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t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we have 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                     A=100*(1+5/100)</a:t>
            </a: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2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=100*21/20*21/20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                       =Rs.441/4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                   C.I=A-P=Rs.(441/4-100)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                       =Rs.41/4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Hence  the effective rate of interest=41/4%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Cooper Black" pitchFamily="18" charset="0"/>
              </a:rPr>
              <a:t>          Depreciation</a:t>
            </a:r>
            <a:endParaRPr lang="en-US" sz="4800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Aharoni" pitchFamily="2" charset="-79"/>
                <a:cs typeface="Aharoni" pitchFamily="2" charset="-79"/>
              </a:rPr>
              <a:t>Depreciation</a:t>
            </a:r>
            <a:r>
              <a:rPr lang="en-US" dirty="0" err="1" smtClean="0">
                <a:latin typeface="Agency FB" pitchFamily="34" charset="0"/>
              </a:rPr>
              <a:t>:The</a:t>
            </a:r>
            <a:r>
              <a:rPr lang="en-US" dirty="0" smtClean="0">
                <a:latin typeface="Agency FB" pitchFamily="34" charset="0"/>
              </a:rPr>
              <a:t> value of all articles decrease with the passage of time. This decrease in value is called</a:t>
            </a:r>
            <a:r>
              <a:rPr lang="en-US" b="1" dirty="0" smtClean="0">
                <a:latin typeface="Agency FB" pitchFamily="34" charset="0"/>
              </a:rPr>
              <a:t> depreciation</a:t>
            </a:r>
            <a:r>
              <a:rPr lang="en-US" dirty="0" smtClean="0">
                <a:latin typeface="Agency FB" pitchFamily="34" charset="0"/>
              </a:rPr>
              <a:t>.  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</a:rPr>
              <a:t>                   The depreciated value can be calculated by using the formula 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</a:rPr>
              <a:t>                                   A=P(1-r/100)</a:t>
            </a:r>
            <a:r>
              <a:rPr lang="en-US" baseline="30000" dirty="0" smtClean="0">
                <a:latin typeface="Agency FB" pitchFamily="34" charset="0"/>
              </a:rPr>
              <a:t>t</a:t>
            </a:r>
            <a:r>
              <a:rPr lang="en-US" dirty="0" smtClean="0">
                <a:latin typeface="Agency FB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</a:rPr>
              <a:t>Where A=Depreciated value 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</a:rPr>
              <a:t>           P=Present value </a:t>
            </a:r>
          </a:p>
          <a:p>
            <a:pPr>
              <a:buNone/>
            </a:pPr>
            <a:r>
              <a:rPr lang="en-US" dirty="0" smtClean="0">
                <a:latin typeface="Agency FB" pitchFamily="34" charset="0"/>
              </a:rPr>
              <a:t>           r=Rate of depreciation</a:t>
            </a:r>
            <a:endParaRPr lang="en-US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ooper Black" pitchFamily="18" charset="0"/>
              </a:rPr>
              <a:t>Example Based on Depreciation</a:t>
            </a:r>
            <a:endParaRPr lang="en-US" sz="3600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ClrTx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Example :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A machine, the life of which is estimated to be 10 years, costs Rs.10000.calculate its scrap value at the end of its 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life,depreciation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on the reducing 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instalment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system being charged at 10% per annum.</a:t>
            </a:r>
          </a:p>
          <a:p>
            <a:pPr>
              <a:buClrTx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Solution: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Given present value (P)=10000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                    rate of depreciation(r)=10%p.a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                                     time        (t)=10years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Using A=P(1-r/100)</a:t>
            </a: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t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=10000(1-10/100)</a:t>
            </a: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10</a:t>
            </a:r>
          </a:p>
          <a:p>
            <a:pPr>
              <a:buClrTx/>
              <a:buNone/>
            </a:pP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 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=10000(90/100)</a:t>
            </a: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10</a:t>
            </a:r>
            <a:r>
              <a:rPr lang="en-US" baseline="30000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 </a:t>
            </a:r>
          </a:p>
          <a:p>
            <a:pPr>
              <a:buClrTx/>
              <a:buNone/>
            </a:pPr>
            <a:r>
              <a:rPr lang="en-US" baseline="30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Taking log on both sides                                           </a:t>
            </a:r>
            <a:r>
              <a:rPr lang="en-US" b="1" dirty="0" smtClean="0">
                <a:latin typeface="Agency FB" pitchFamily="34" charset="0"/>
                <a:cs typeface="Aharoni" pitchFamily="2" charset="-79"/>
              </a:rPr>
              <a:t>Using</a:t>
            </a:r>
            <a:endParaRPr lang="en-US" b="1" baseline="30000" dirty="0" smtClean="0">
              <a:latin typeface="Agency FB" pitchFamily="34" charset="0"/>
              <a:cs typeface="Aharoni" pitchFamily="2" charset="-79"/>
            </a:endParaRPr>
          </a:p>
          <a:p>
            <a:pPr>
              <a:buClrTx/>
              <a:buNone/>
            </a:pP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 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   log A=log(10000(90/100)</a:t>
            </a: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10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       (log 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mn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=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logm+logn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and 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logm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/n=</a:t>
            </a:r>
            <a:r>
              <a:rPr lang="en-US" dirty="0" err="1" smtClean="0">
                <a:latin typeface="Agency FB" pitchFamily="34" charset="0"/>
                <a:cs typeface="Aharoni" pitchFamily="2" charset="-79"/>
              </a:rPr>
              <a:t>logm-logn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)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=log10000+log (9/10)</a:t>
            </a:r>
            <a:r>
              <a:rPr lang="en-US" baseline="30000" dirty="0" smtClean="0">
                <a:latin typeface="Agency FB" pitchFamily="34" charset="0"/>
                <a:cs typeface="Aharoni" pitchFamily="2" charset="-79"/>
              </a:rPr>
              <a:t>10</a:t>
            </a:r>
            <a:r>
              <a:rPr lang="en-US" dirty="0" smtClean="0">
                <a:latin typeface="Agency FB" pitchFamily="34" charset="0"/>
                <a:cs typeface="Aharoni" pitchFamily="2" charset="-79"/>
              </a:rPr>
              <a:t> 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=log10000+10(log9-log10)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=4.0+10(0.9542-1.0)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=4.0+10(-.0458)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=4.0-.458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=3.542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A=Antilog 3.542</a:t>
            </a:r>
          </a:p>
          <a:p>
            <a:pPr>
              <a:buClrTx/>
              <a:buNone/>
            </a:pPr>
            <a:r>
              <a:rPr lang="en-US" dirty="0" smtClean="0">
                <a:latin typeface="Agency FB" pitchFamily="34" charset="0"/>
                <a:cs typeface="Aharoni" pitchFamily="2" charset="-79"/>
              </a:rPr>
              <a:t>            =Rs.3483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Cooper Black" pitchFamily="18" charset="0"/>
              </a:rPr>
              <a:t>Formulas for Finding Population</a:t>
            </a:r>
            <a:endParaRPr lang="en-US" sz="4000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Formula for finding increase in population </a:t>
            </a:r>
          </a:p>
          <a:p>
            <a:pPr>
              <a:buClrTx/>
              <a:buNone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                     </a:t>
            </a: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A=P(1+r/100)</a:t>
            </a:r>
            <a:r>
              <a:rPr lang="en-US" sz="2800" baseline="30000" dirty="0" smtClean="0">
                <a:latin typeface="Agency FB" pitchFamily="34" charset="0"/>
                <a:cs typeface="Aharoni" pitchFamily="2" charset="-79"/>
              </a:rPr>
              <a:t>t</a:t>
            </a: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   </a:t>
            </a:r>
          </a:p>
          <a:p>
            <a:pPr>
              <a:buClrTx/>
              <a:buNone/>
            </a:pP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 Where P=Present population </a:t>
            </a:r>
          </a:p>
          <a:p>
            <a:pPr>
              <a:buClrTx/>
              <a:buNone/>
            </a:pP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            r=Rate of increase in population </a:t>
            </a:r>
          </a:p>
          <a:p>
            <a:pPr>
              <a:buClrTx/>
              <a:buNone/>
            </a:pP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            t=Time </a:t>
            </a:r>
          </a:p>
          <a:p>
            <a:pPr>
              <a:buClrTx/>
              <a:buNone/>
            </a:pPr>
            <a:r>
              <a:rPr lang="en-US" sz="2800" baseline="30000" dirty="0" smtClean="0">
                <a:latin typeface="Agency FB" pitchFamily="34" charset="0"/>
                <a:cs typeface="Aharoni" pitchFamily="2" charset="-79"/>
              </a:rPr>
              <a:t>             </a:t>
            </a: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   A=Population after t years 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Formula for finding decrease in population </a:t>
            </a:r>
          </a:p>
          <a:p>
            <a:pPr>
              <a:buClrTx/>
              <a:buNone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                     </a:t>
            </a: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A=P(1-r/100)</a:t>
            </a:r>
            <a:r>
              <a:rPr lang="en-US" sz="2800" baseline="30000" dirty="0" smtClean="0">
                <a:latin typeface="Agency FB" pitchFamily="34" charset="0"/>
                <a:cs typeface="Aharoni" pitchFamily="2" charset="-79"/>
              </a:rPr>
              <a:t>t</a:t>
            </a: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   </a:t>
            </a:r>
          </a:p>
          <a:p>
            <a:pPr>
              <a:buClrTx/>
              <a:buNone/>
            </a:pP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 Where P=Present population </a:t>
            </a:r>
          </a:p>
          <a:p>
            <a:pPr>
              <a:buClrTx/>
              <a:buNone/>
            </a:pP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            r=Rate of decrease in population </a:t>
            </a:r>
          </a:p>
          <a:p>
            <a:pPr>
              <a:buClrTx/>
              <a:buNone/>
            </a:pP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            t=Time </a:t>
            </a:r>
          </a:p>
          <a:p>
            <a:pPr>
              <a:buClrTx/>
              <a:buNone/>
            </a:pPr>
            <a:r>
              <a:rPr lang="en-US" sz="2800" baseline="30000" dirty="0" smtClean="0">
                <a:latin typeface="Agency FB" pitchFamily="34" charset="0"/>
                <a:cs typeface="Aharoni" pitchFamily="2" charset="-79"/>
              </a:rPr>
              <a:t>             </a:t>
            </a: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   A=Population before t years  </a:t>
            </a:r>
            <a:endParaRPr lang="en-US" sz="2800" dirty="0" smtClean="0">
              <a:latin typeface="Aharoni" pitchFamily="2" charset="-79"/>
              <a:cs typeface="Aharoni" pitchFamily="2" charset="-79"/>
            </a:endParaRPr>
          </a:p>
          <a:p>
            <a:pPr>
              <a:buClrTx/>
              <a:buFont typeface="Wingdings" pitchFamily="2" charset="2"/>
              <a:buChar char="§"/>
            </a:pPr>
            <a:endParaRPr lang="en-US" sz="28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Important Points</a:t>
            </a:r>
            <a:endParaRPr lang="en-US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>
                <a:latin typeface="Agency FB" pitchFamily="34" charset="0"/>
              </a:rPr>
              <a:t>If the increase is r per 1000 then </a:t>
            </a:r>
          </a:p>
          <a:p>
            <a:pPr>
              <a:buClr>
                <a:schemeClr val="tx1"/>
              </a:buClr>
              <a:buNone/>
            </a:pPr>
            <a:r>
              <a:rPr lang="en-US" dirty="0" smtClean="0">
                <a:latin typeface="Agency FB" pitchFamily="34" charset="0"/>
              </a:rPr>
              <a:t>                 A=P(1+r/1000)</a:t>
            </a:r>
            <a:r>
              <a:rPr lang="en-US" baseline="30000" dirty="0" smtClean="0">
                <a:latin typeface="Agency FB" pitchFamily="34" charset="0"/>
              </a:rPr>
              <a:t>t</a:t>
            </a:r>
            <a:r>
              <a:rPr lang="en-US" dirty="0" smtClean="0">
                <a:latin typeface="Agency FB" pitchFamily="34" charset="0"/>
              </a:rPr>
              <a:t> 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>
                <a:latin typeface="Agency FB" pitchFamily="34" charset="0"/>
              </a:rPr>
              <a:t>If the rate of increase  is different for different years </a:t>
            </a:r>
            <a:r>
              <a:rPr lang="en-US" dirty="0" err="1" smtClean="0">
                <a:latin typeface="Agency FB" pitchFamily="34" charset="0"/>
              </a:rPr>
              <a:t>i.e</a:t>
            </a:r>
            <a:r>
              <a:rPr lang="en-US" dirty="0" smtClean="0">
                <a:latin typeface="Agency FB" pitchFamily="34" charset="0"/>
              </a:rPr>
              <a:t> 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r1,r2,r3</a:t>
            </a:r>
            <a:r>
              <a:rPr lang="en-US" sz="2800" dirty="0" smtClean="0">
                <a:latin typeface="Agency FB" pitchFamily="34" charset="0"/>
              </a:rPr>
              <a:t>…..</a:t>
            </a:r>
            <a:r>
              <a:rPr lang="en-US" sz="2800" dirty="0" err="1" smtClean="0">
                <a:latin typeface="Aharoni" pitchFamily="2" charset="-79"/>
                <a:cs typeface="Aharoni" pitchFamily="2" charset="-79"/>
              </a:rPr>
              <a:t>rn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then population after t years is given by </a:t>
            </a: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                   A=P (1+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r1</a:t>
            </a: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/100)(1+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r2</a:t>
            </a: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/100)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….1+rn/</a:t>
            </a:r>
            <a:r>
              <a:rPr lang="en-US" sz="2800" dirty="0" smtClean="0">
                <a:latin typeface="Agency FB" pitchFamily="34" charset="0"/>
                <a:cs typeface="Aharoni" pitchFamily="2" charset="-79"/>
              </a:rPr>
              <a:t>100)</a:t>
            </a:r>
          </a:p>
          <a:p>
            <a:pPr>
              <a:buClr>
                <a:schemeClr val="tx1"/>
              </a:buClr>
              <a:buNone/>
            </a:pPr>
            <a:endParaRPr lang="en-US" sz="2800" dirty="0" smtClean="0">
              <a:latin typeface="Agency FB" pitchFamily="34" charset="0"/>
              <a:cs typeface="Aharoni" pitchFamily="2" charset="-79"/>
            </a:endParaRPr>
          </a:p>
          <a:p>
            <a:endParaRPr lang="en-US" sz="2800" dirty="0" smtClean="0">
              <a:latin typeface="Agency FB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169</TotalTime>
  <Words>705</Words>
  <Application>Microsoft Office PowerPoint</Application>
  <PresentationFormat>On-screen Show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Slide 1</vt:lpstr>
      <vt:lpstr>Important     Definitions</vt:lpstr>
      <vt:lpstr>Important Points</vt:lpstr>
      <vt:lpstr>              TABLE</vt:lpstr>
      <vt:lpstr>Example Based on Effective Rate of Interest</vt:lpstr>
      <vt:lpstr>          Depreciation</vt:lpstr>
      <vt:lpstr>Example Based on Depreciation</vt:lpstr>
      <vt:lpstr> Formulas for Finding Population</vt:lpstr>
      <vt:lpstr>Important Points</vt:lpstr>
      <vt:lpstr>Problems on Population</vt:lpstr>
      <vt:lpstr>Problems on Population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I.B(PG) College Panipat Kurukshetra Universiti Kurukshetra</dc:title>
  <dc:creator>PARVEEN KHURANA</dc:creator>
  <cp:lastModifiedBy>PARVEEN KHURANA</cp:lastModifiedBy>
  <cp:revision>19</cp:revision>
  <dcterms:created xsi:type="dcterms:W3CDTF">2020-03-31T10:58:41Z</dcterms:created>
  <dcterms:modified xsi:type="dcterms:W3CDTF">2020-04-15T14:38:57Z</dcterms:modified>
</cp:coreProperties>
</file>