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7D46-7EFE-A842-9FC9-1AD8DD6DFF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AB1DC1-44D5-884C-9E8F-762345EAE8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5F3FD4-279C-B848-8E29-5EC096CE6D5C}"/>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43E422E7-BB16-604C-98CC-4393E370ED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61AB94-8262-CE42-8B00-0B464CAE26E0}"/>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407952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02A1-D606-9B46-81DC-37C8D828B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046EF8-5EBB-9A47-A910-F6586D7A7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1AD9C7-F846-5840-B135-7B809A485189}"/>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8AE39CA9-0CD6-3842-80DC-C6D7A9266D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F46CBA-E970-DE42-8090-6E4675CF9484}"/>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468763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1F71F1-26A6-6745-84D7-E628325278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BB2B66-0A47-634E-8624-DB583DDDA5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1DF839-A45B-E249-BEF8-FF86CDC02330}"/>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BA1B3FA8-69F3-B842-8C00-71702EE1E0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0D0CAB-7B29-6C4E-A524-EA3227E7ECE9}"/>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892228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94B91-F946-3F45-91D3-3AB93D55F3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00EB8C-F9F9-6C42-A9A5-587A26BD6C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E8FB50-551C-1F43-9F72-CA6AF0D17F52}"/>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7B10ECEE-17B2-BD4B-A5B7-4E3F53639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D65C50-65C4-634C-82EB-6781991E9435}"/>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124186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5DF9E-C117-B648-92DF-6141AAFCA6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DFD18C-8E80-C748-85F4-7BA2D80D42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2A3A68-84F9-0E4F-9E05-B83A861DD06A}"/>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E9B20638-6605-7F44-B0E7-6A8E8623B2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F6725-9B73-8D4B-85D3-5E619BE0F432}"/>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3391353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C5640-AEB5-7D4F-9033-D1B201CA17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834849-8F98-8D4F-97A4-E687AE7DDC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399D13B-6AC1-2F42-9E5D-7E38E32CFB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7C4BE3-003B-6647-8627-3CC3EFFD8841}"/>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6" name="Footer Placeholder 5">
            <a:extLst>
              <a:ext uri="{FF2B5EF4-FFF2-40B4-BE49-F238E27FC236}">
                <a16:creationId xmlns:a16="http://schemas.microsoft.com/office/drawing/2014/main" id="{E5ED5DAF-4FAA-464D-B7B4-0718685FC1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99C6C-2D1B-B046-B97B-5131EDE94026}"/>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3564815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0299D-43C8-4B4A-8B75-F92FB03336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54B526-14AF-BD4F-B378-9E8050CBA7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BB3358-7ED4-E642-9961-4639970DA5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02911E-D6CF-894B-ACAD-9BDB6F13A8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4973C4-D919-6C43-8EA4-529AD31BEA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F990DC-CC30-0C43-ADA7-D24925FDA84B}"/>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8" name="Footer Placeholder 7">
            <a:extLst>
              <a:ext uri="{FF2B5EF4-FFF2-40B4-BE49-F238E27FC236}">
                <a16:creationId xmlns:a16="http://schemas.microsoft.com/office/drawing/2014/main" id="{AE3BBF71-A7AF-054E-8195-E1CF361420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5A89BB1-031E-0048-9BDB-02C8005ADA78}"/>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2599928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3935A-CA8B-1C4B-9116-BDC9696F3B9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A91174-D2FB-9E4C-A8D2-4BE08C1043B5}"/>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4" name="Footer Placeholder 3">
            <a:extLst>
              <a:ext uri="{FF2B5EF4-FFF2-40B4-BE49-F238E27FC236}">
                <a16:creationId xmlns:a16="http://schemas.microsoft.com/office/drawing/2014/main" id="{0A19DB1E-FBE7-7048-94B2-77AB63EBF4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E15CEB-20EE-0D49-8C66-D7C4955E7E19}"/>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2816401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A5780-21DA-1343-9538-CECB5E1124D5}"/>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3" name="Footer Placeholder 2">
            <a:extLst>
              <a:ext uri="{FF2B5EF4-FFF2-40B4-BE49-F238E27FC236}">
                <a16:creationId xmlns:a16="http://schemas.microsoft.com/office/drawing/2014/main" id="{BF8913C3-2929-504A-9523-351AC5B1D4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F4E3D8-3C49-A849-BC68-9331154C0BA9}"/>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1943062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CD585-0D8F-CF4B-925B-D48F0714A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25707FD-A4C5-3743-843C-4AB8AD0D98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9181B5-6102-FB4D-8E26-9D50910BD1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D8CCC-3D91-6D40-BF19-1004180D0166}"/>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6" name="Footer Placeholder 5">
            <a:extLst>
              <a:ext uri="{FF2B5EF4-FFF2-40B4-BE49-F238E27FC236}">
                <a16:creationId xmlns:a16="http://schemas.microsoft.com/office/drawing/2014/main" id="{145FABA5-4FF5-C448-ABBC-B10384BD3E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7C79EE-2B1E-3A49-B5E8-F8BCCA64F628}"/>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77379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975B3-EBB0-0249-947E-8B96788B18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F07A71-9C12-2249-AEBF-CDDD0A6C61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1F6892D-75FD-E84F-9F86-FAA43B7A10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141FF0-ACC6-4A48-9A4F-89EC147A2F1C}"/>
              </a:ext>
            </a:extLst>
          </p:cNvPr>
          <p:cNvSpPr>
            <a:spLocks noGrp="1"/>
          </p:cNvSpPr>
          <p:nvPr>
            <p:ph type="dt" sz="half" idx="10"/>
          </p:nvPr>
        </p:nvSpPr>
        <p:spPr/>
        <p:txBody>
          <a:bodyPr/>
          <a:lstStyle/>
          <a:p>
            <a:fld id="{DD532F66-454C-2848-BEB5-4B270F37AD05}" type="datetimeFigureOut">
              <a:rPr lang="en-US" smtClean="0"/>
              <a:t>4/1/2020</a:t>
            </a:fld>
            <a:endParaRPr lang="en-US"/>
          </a:p>
        </p:txBody>
      </p:sp>
      <p:sp>
        <p:nvSpPr>
          <p:cNvPr id="6" name="Footer Placeholder 5">
            <a:extLst>
              <a:ext uri="{FF2B5EF4-FFF2-40B4-BE49-F238E27FC236}">
                <a16:creationId xmlns:a16="http://schemas.microsoft.com/office/drawing/2014/main" id="{80E2BE38-C42C-D845-A6DB-E3AE7CEA5E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A2CA29-5E91-434B-B7DB-BBE5C5E9B2D9}"/>
              </a:ext>
            </a:extLst>
          </p:cNvPr>
          <p:cNvSpPr>
            <a:spLocks noGrp="1"/>
          </p:cNvSpPr>
          <p:nvPr>
            <p:ph type="sldNum" sz="quarter" idx="12"/>
          </p:nvPr>
        </p:nvSpPr>
        <p:spPr/>
        <p:txBody>
          <a:bodyPr/>
          <a:lstStyle/>
          <a:p>
            <a:fld id="{D775B557-60D7-B346-BDC8-932AE124CCDF}" type="slidenum">
              <a:rPr lang="en-US" smtClean="0"/>
              <a:t>‹#›</a:t>
            </a:fld>
            <a:endParaRPr lang="en-US"/>
          </a:p>
        </p:txBody>
      </p:sp>
    </p:spTree>
    <p:extLst>
      <p:ext uri="{BB962C8B-B14F-4D97-AF65-F5344CB8AC3E}">
        <p14:creationId xmlns:p14="http://schemas.microsoft.com/office/powerpoint/2010/main" val="69538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D345B7-FCB8-774E-9093-9A6A50726C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7441A6-FB10-9A49-A062-82C6C5AF0E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AFCD4B-BF94-5349-B186-1B9182253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32F66-454C-2848-BEB5-4B270F37AD05}" type="datetimeFigureOut">
              <a:rPr lang="en-US" smtClean="0"/>
              <a:t>4/1/2020</a:t>
            </a:fld>
            <a:endParaRPr lang="en-US"/>
          </a:p>
        </p:txBody>
      </p:sp>
      <p:sp>
        <p:nvSpPr>
          <p:cNvPr id="5" name="Footer Placeholder 4">
            <a:extLst>
              <a:ext uri="{FF2B5EF4-FFF2-40B4-BE49-F238E27FC236}">
                <a16:creationId xmlns:a16="http://schemas.microsoft.com/office/drawing/2014/main" id="{8711E17B-77DE-044A-9820-39F1D5A65A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98C463-CBEA-B342-9F19-FABFCC8D0E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75B557-60D7-B346-BDC8-932AE124CCDF}" type="slidenum">
              <a:rPr lang="en-US" smtClean="0"/>
              <a:t>‹#›</a:t>
            </a:fld>
            <a:endParaRPr lang="en-US"/>
          </a:p>
        </p:txBody>
      </p:sp>
    </p:spTree>
    <p:extLst>
      <p:ext uri="{BB962C8B-B14F-4D97-AF65-F5344CB8AC3E}">
        <p14:creationId xmlns:p14="http://schemas.microsoft.com/office/powerpoint/2010/main" val="3694912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708E5-040F-7C4E-94E4-D75E611314E4}"/>
              </a:ext>
            </a:extLst>
          </p:cNvPr>
          <p:cNvSpPr>
            <a:spLocks noGrp="1"/>
          </p:cNvSpPr>
          <p:nvPr>
            <p:ph type="ctrTitle"/>
          </p:nvPr>
        </p:nvSpPr>
        <p:spPr/>
        <p:txBody>
          <a:bodyPr/>
          <a:lstStyle/>
          <a:p>
            <a:r>
              <a:rPr lang="en-US" altLang="zh-CN"/>
              <a:t>I. B. (P. G.)</a:t>
            </a:r>
            <a:r>
              <a:rPr lang="zh-CN" altLang="en-US"/>
              <a:t> </a:t>
            </a:r>
            <a:r>
              <a:rPr lang="en-US" altLang="zh-CN"/>
              <a:t>College, Panipat </a:t>
            </a:r>
            <a:endParaRPr lang="en-US"/>
          </a:p>
        </p:txBody>
      </p:sp>
      <p:sp>
        <p:nvSpPr>
          <p:cNvPr id="3" name="Subtitle 2">
            <a:extLst>
              <a:ext uri="{FF2B5EF4-FFF2-40B4-BE49-F238E27FC236}">
                <a16:creationId xmlns:a16="http://schemas.microsoft.com/office/drawing/2014/main" id="{F2D3BC91-F761-5841-A8A0-FA67FE2BA42F}"/>
              </a:ext>
            </a:extLst>
          </p:cNvPr>
          <p:cNvSpPr>
            <a:spLocks noGrp="1"/>
          </p:cNvSpPr>
          <p:nvPr>
            <p:ph type="subTitle" idx="1"/>
          </p:nvPr>
        </p:nvSpPr>
        <p:spPr/>
        <p:txBody>
          <a:bodyPr/>
          <a:lstStyle/>
          <a:p>
            <a:r>
              <a:rPr lang="en-US" altLang="zh-CN"/>
              <a:t>Class:</a:t>
            </a:r>
            <a:r>
              <a:rPr lang="zh-CN" altLang="en-US"/>
              <a:t> </a:t>
            </a:r>
            <a:r>
              <a:rPr lang="en-US" altLang="zh-CN"/>
              <a:t>B. A 1</a:t>
            </a:r>
            <a:r>
              <a:rPr lang="en-US" altLang="zh-CN" baseline="30000"/>
              <a:t>st</a:t>
            </a:r>
            <a:r>
              <a:rPr lang="en-US" altLang="zh-CN"/>
              <a:t> Year </a:t>
            </a:r>
          </a:p>
          <a:p>
            <a:r>
              <a:rPr lang="en-US" altLang="zh-CN"/>
              <a:t>Subject :</a:t>
            </a:r>
            <a:r>
              <a:rPr lang="zh-CN" altLang="en-US"/>
              <a:t> </a:t>
            </a:r>
            <a:r>
              <a:rPr lang="en-US" altLang="zh-CN"/>
              <a:t>English </a:t>
            </a:r>
          </a:p>
          <a:p>
            <a:r>
              <a:rPr lang="en-US" altLang="zh-CN"/>
              <a:t>Topic :</a:t>
            </a:r>
            <a:r>
              <a:rPr lang="zh-CN" altLang="en-US"/>
              <a:t> </a:t>
            </a:r>
            <a:r>
              <a:rPr lang="en-US" altLang="zh-CN"/>
              <a:t>Phrasal</a:t>
            </a:r>
            <a:r>
              <a:rPr lang="zh-CN" altLang="en-US"/>
              <a:t> </a:t>
            </a:r>
            <a:r>
              <a:rPr lang="en-US" altLang="zh-CN"/>
              <a:t>Verb</a:t>
            </a:r>
            <a:endParaRPr lang="en-US"/>
          </a:p>
        </p:txBody>
      </p:sp>
    </p:spTree>
    <p:extLst>
      <p:ext uri="{BB962C8B-B14F-4D97-AF65-F5344CB8AC3E}">
        <p14:creationId xmlns:p14="http://schemas.microsoft.com/office/powerpoint/2010/main" val="1398186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5A864-7429-3D4D-9563-227EDA53146B}"/>
              </a:ext>
            </a:extLst>
          </p:cNvPr>
          <p:cNvSpPr>
            <a:spLocks noGrp="1"/>
          </p:cNvSpPr>
          <p:nvPr>
            <p:ph type="title"/>
          </p:nvPr>
        </p:nvSpPr>
        <p:spPr>
          <a:xfrm>
            <a:off x="1000125" y="1025922"/>
            <a:ext cx="11353800" cy="1732361"/>
          </a:xfrm>
        </p:spPr>
        <p:txBody>
          <a:bodyPr>
            <a:normAutofit fontScale="90000"/>
          </a:bodyPr>
          <a:lstStyle/>
          <a:p>
            <a:r>
              <a:rPr lang="zh-CN" altLang="en-US"/>
              <a:t>     </a:t>
            </a:r>
            <a:r>
              <a:rPr lang="en-US" altLang="zh-CN"/>
              <a:t>Presented By </a:t>
            </a:r>
            <a:br>
              <a:rPr lang="en-US" altLang="zh-CN"/>
            </a:br>
            <a:r>
              <a:rPr lang="zh-CN" altLang="en-US"/>
              <a:t>                                          </a:t>
            </a:r>
            <a:r>
              <a:rPr lang="en-US" altLang="zh-CN"/>
              <a:t>Professor Versha</a:t>
            </a:r>
            <a:br>
              <a:rPr lang="en-US" altLang="zh-CN"/>
            </a:br>
            <a:r>
              <a:rPr lang="zh-CN" altLang="en-US"/>
              <a:t>                                          </a:t>
            </a:r>
            <a:r>
              <a:rPr lang="en-US" altLang="zh-CN"/>
              <a:t>Department</a:t>
            </a:r>
            <a:r>
              <a:rPr lang="zh-CN" altLang="en-US"/>
              <a:t> </a:t>
            </a:r>
            <a:r>
              <a:rPr lang="en-US" altLang="zh-CN"/>
              <a:t>Of English </a:t>
            </a:r>
            <a:endParaRPr lang="en-US"/>
          </a:p>
        </p:txBody>
      </p:sp>
      <p:sp>
        <p:nvSpPr>
          <p:cNvPr id="3" name="Content Placeholder 2">
            <a:extLst>
              <a:ext uri="{FF2B5EF4-FFF2-40B4-BE49-F238E27FC236}">
                <a16:creationId xmlns:a16="http://schemas.microsoft.com/office/drawing/2014/main" id="{A782D2F6-DAE8-DC48-ABBA-98C4EBCD2EA5}"/>
              </a:ext>
            </a:extLst>
          </p:cNvPr>
          <p:cNvSpPr>
            <a:spLocks noGrp="1"/>
          </p:cNvSpPr>
          <p:nvPr>
            <p:ph idx="1"/>
          </p:nvPr>
        </p:nvSpPr>
        <p:spPr>
          <a:xfrm flipV="1">
            <a:off x="2518173" y="803670"/>
            <a:ext cx="6340078" cy="1732361"/>
          </a:xfrm>
        </p:spPr>
        <p:txBody>
          <a:bodyPr/>
          <a:lstStyle/>
          <a:p>
            <a:pPr marL="0" indent="0">
              <a:buNone/>
            </a:pPr>
            <a:endParaRPr lang="en-US"/>
          </a:p>
          <a:p>
            <a:endParaRPr lang="en-US"/>
          </a:p>
          <a:p>
            <a:endParaRPr lang="en-US"/>
          </a:p>
        </p:txBody>
      </p:sp>
    </p:spTree>
    <p:extLst>
      <p:ext uri="{BB962C8B-B14F-4D97-AF65-F5344CB8AC3E}">
        <p14:creationId xmlns:p14="http://schemas.microsoft.com/office/powerpoint/2010/main" val="174521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3F730-EDDC-9544-AC69-F66412548E23}"/>
              </a:ext>
            </a:extLst>
          </p:cNvPr>
          <p:cNvSpPr>
            <a:spLocks noGrp="1"/>
          </p:cNvSpPr>
          <p:nvPr>
            <p:ph type="title"/>
          </p:nvPr>
        </p:nvSpPr>
        <p:spPr/>
        <p:txBody>
          <a:bodyPr/>
          <a:lstStyle/>
          <a:p>
            <a:r>
              <a:rPr lang="en-US" altLang="zh-CN"/>
              <a:t>1.</a:t>
            </a:r>
            <a:r>
              <a:rPr lang="zh-CN" altLang="en-US"/>
              <a:t> </a:t>
            </a:r>
            <a:r>
              <a:rPr lang="en-US" altLang="zh-CN"/>
              <a:t>What is a Phrasal Verb</a:t>
            </a:r>
            <a:r>
              <a:rPr lang="zh-CN" altLang="en-US"/>
              <a:t>  </a:t>
            </a:r>
            <a:r>
              <a:rPr lang="en-US" altLang="zh-CN"/>
              <a:t>?</a:t>
            </a:r>
            <a:br>
              <a:rPr lang="en-US" altLang="zh-CN"/>
            </a:br>
            <a:endParaRPr lang="en-US"/>
          </a:p>
        </p:txBody>
      </p:sp>
      <p:sp>
        <p:nvSpPr>
          <p:cNvPr id="3" name="Content Placeholder 2">
            <a:extLst>
              <a:ext uri="{FF2B5EF4-FFF2-40B4-BE49-F238E27FC236}">
                <a16:creationId xmlns:a16="http://schemas.microsoft.com/office/drawing/2014/main" id="{2FA79616-8BCA-5C43-9623-24222A25B05D}"/>
              </a:ext>
            </a:extLst>
          </p:cNvPr>
          <p:cNvSpPr>
            <a:spLocks noGrp="1"/>
          </p:cNvSpPr>
          <p:nvPr>
            <p:ph idx="1"/>
          </p:nvPr>
        </p:nvSpPr>
        <p:spPr>
          <a:xfrm>
            <a:off x="196453" y="1240235"/>
            <a:ext cx="12192000" cy="9939734"/>
          </a:xfrm>
        </p:spPr>
        <p:txBody>
          <a:bodyPr>
            <a:normAutofit/>
          </a:bodyPr>
          <a:lstStyle/>
          <a:p>
            <a:r>
              <a:rPr lang="en-US" altLang="zh-CN"/>
              <a:t>A phrasal verb is a verb and preposition /</a:t>
            </a:r>
            <a:r>
              <a:rPr lang="zh-CN" altLang="en-US"/>
              <a:t> </a:t>
            </a:r>
            <a:r>
              <a:rPr lang="en-US" altLang="zh-CN"/>
              <a:t>adverbial particle which acts like an idiomatic expression.A</a:t>
            </a:r>
            <a:r>
              <a:rPr lang="zh-CN" altLang="en-US"/>
              <a:t> </a:t>
            </a:r>
            <a:r>
              <a:rPr lang="en-US" altLang="zh-CN"/>
              <a:t>verb can </a:t>
            </a:r>
            <a:r>
              <a:rPr lang="zh-CN" altLang="en-US"/>
              <a:t> </a:t>
            </a:r>
            <a:r>
              <a:rPr lang="en-US" altLang="zh-CN"/>
              <a:t>offer a variety of meaning when it is attached with a preposition or an adverbial particle. Each phrasal verb forms a unit of meaning. </a:t>
            </a:r>
          </a:p>
          <a:p>
            <a:r>
              <a:rPr lang="en-US" altLang="zh-CN" b="1"/>
              <a:t>For Example :</a:t>
            </a:r>
            <a:r>
              <a:rPr lang="zh-CN" altLang="en-US" b="1"/>
              <a:t> </a:t>
            </a:r>
            <a:endParaRPr lang="en-US" altLang="zh-CN" b="1"/>
          </a:p>
          <a:p>
            <a:r>
              <a:rPr lang="en-US" altLang="zh-CN"/>
              <a:t>Bring about =</a:t>
            </a:r>
            <a:r>
              <a:rPr lang="zh-CN" altLang="en-US"/>
              <a:t> </a:t>
            </a:r>
            <a:r>
              <a:rPr lang="en-US" altLang="zh-CN"/>
              <a:t>cause to happen </a:t>
            </a:r>
          </a:p>
          <a:p>
            <a:r>
              <a:rPr lang="en-US" altLang="zh-CN"/>
              <a:t>Bring our =</a:t>
            </a:r>
            <a:r>
              <a:rPr lang="zh-CN" altLang="en-US"/>
              <a:t> </a:t>
            </a:r>
            <a:r>
              <a:rPr lang="en-US" altLang="zh-CN"/>
              <a:t>bring to light </a:t>
            </a:r>
          </a:p>
          <a:p>
            <a:r>
              <a:rPr lang="en-US" altLang="zh-CN"/>
              <a:t>Bring up =</a:t>
            </a:r>
            <a:r>
              <a:rPr lang="zh-CN" altLang="en-US"/>
              <a:t> </a:t>
            </a:r>
            <a:r>
              <a:rPr lang="en-US" altLang="zh-CN"/>
              <a:t>to rear</a:t>
            </a:r>
          </a:p>
          <a:p>
            <a:r>
              <a:rPr lang="en-US" altLang="zh-CN" b="1"/>
              <a:t>2.</a:t>
            </a:r>
            <a:r>
              <a:rPr lang="zh-CN" altLang="en-US" b="1"/>
              <a:t> </a:t>
            </a:r>
            <a:r>
              <a:rPr lang="en-US" altLang="zh-CN" b="1"/>
              <a:t>Position of object in Phrasal Verbs:</a:t>
            </a:r>
          </a:p>
          <a:p>
            <a:r>
              <a:rPr lang="en-US" altLang="zh-CN"/>
              <a:t>(a) Noun objects are placed at the end of the phrasal verb or before the preposition /adverbial Particle. </a:t>
            </a:r>
          </a:p>
          <a:p>
            <a:endParaRPr lang="en-US" altLang="zh-CN"/>
          </a:p>
          <a:p>
            <a:r>
              <a:rPr lang="en-US" altLang="zh-CN" b="1"/>
              <a:t>For example :</a:t>
            </a:r>
          </a:p>
          <a:p>
            <a:r>
              <a:rPr lang="en-US" altLang="zh-CN"/>
              <a:t>The wind blew away his hat. </a:t>
            </a:r>
          </a:p>
          <a:p>
            <a:r>
              <a:rPr lang="en-US" altLang="zh-CN"/>
              <a:t>The wind blew his hat away.</a:t>
            </a:r>
          </a:p>
          <a:p>
            <a:endParaRPr lang="en-US" altLang="zh-CN"/>
          </a:p>
          <a:p>
            <a:r>
              <a:rPr lang="en-US" altLang="zh-CN"/>
              <a:t>(b) </a:t>
            </a:r>
            <a:r>
              <a:rPr lang="zh-CN" altLang="en-US"/>
              <a:t> </a:t>
            </a:r>
            <a:r>
              <a:rPr lang="en-US" altLang="zh-CN"/>
              <a:t>If the object</a:t>
            </a:r>
            <a:r>
              <a:rPr lang="zh-CN" altLang="en-US"/>
              <a:t> </a:t>
            </a:r>
            <a:r>
              <a:rPr lang="en-US" altLang="zh-CN"/>
              <a:t>is a pronoun, it can be placed only before the preposition /adverb particle:</a:t>
            </a:r>
          </a:p>
          <a:p>
            <a:r>
              <a:rPr lang="en-US" altLang="zh-CN"/>
              <a:t>If</a:t>
            </a:r>
            <a:r>
              <a:rPr lang="zh-CN" altLang="en-US"/>
              <a:t> </a:t>
            </a:r>
            <a:r>
              <a:rPr lang="en-US" altLang="zh-CN"/>
              <a:t>you have a hat on, take it off. </a:t>
            </a:r>
          </a:p>
          <a:p>
            <a:r>
              <a:rPr lang="en-US" altLang="zh-CN"/>
              <a:t>I will ring you up. </a:t>
            </a:r>
          </a:p>
          <a:p>
            <a:endParaRPr lang="en-US" altLang="zh-CN"/>
          </a:p>
          <a:p>
            <a:endParaRPr lang="en-US" altLang="zh-CN"/>
          </a:p>
        </p:txBody>
      </p:sp>
    </p:spTree>
    <p:extLst>
      <p:ext uri="{BB962C8B-B14F-4D97-AF65-F5344CB8AC3E}">
        <p14:creationId xmlns:p14="http://schemas.microsoft.com/office/powerpoint/2010/main" val="1087966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4BBFE-A869-E54F-9394-2435EA9E957E}"/>
              </a:ext>
            </a:extLst>
          </p:cNvPr>
          <p:cNvSpPr>
            <a:spLocks noGrp="1"/>
          </p:cNvSpPr>
          <p:nvPr>
            <p:ph type="title"/>
          </p:nvPr>
        </p:nvSpPr>
        <p:spPr/>
        <p:txBody>
          <a:bodyPr>
            <a:normAutofit fontScale="90000"/>
          </a:bodyPr>
          <a:lstStyle/>
          <a:p>
            <a:r>
              <a:rPr lang="en-US" altLang="zh-CN"/>
              <a:t>(</a:t>
            </a:r>
            <a:r>
              <a:rPr lang="zh-CN" altLang="en-US"/>
              <a:t> </a:t>
            </a:r>
            <a:r>
              <a:rPr lang="en-US" altLang="zh-CN"/>
              <a:t>c) </a:t>
            </a:r>
            <a:r>
              <a:rPr lang="zh-CN" altLang="en-US"/>
              <a:t> </a:t>
            </a:r>
            <a:r>
              <a:rPr lang="en-US" altLang="zh-CN"/>
              <a:t>A long object usually goes after</a:t>
            </a:r>
            <a:r>
              <a:rPr lang="zh-CN" altLang="en-US"/>
              <a:t> </a:t>
            </a:r>
            <a:r>
              <a:rPr lang="en-US" altLang="zh-CN"/>
              <a:t>the adverb /</a:t>
            </a:r>
            <a:r>
              <a:rPr lang="zh-CN" altLang="en-US"/>
              <a:t> </a:t>
            </a:r>
            <a:r>
              <a:rPr lang="en-US" altLang="zh-CN"/>
              <a:t>preposition. </a:t>
            </a:r>
            <a:br>
              <a:rPr lang="en-US" altLang="zh-CN"/>
            </a:br>
            <a:endParaRPr lang="en-US"/>
          </a:p>
        </p:txBody>
      </p:sp>
      <p:sp>
        <p:nvSpPr>
          <p:cNvPr id="3" name="Content Placeholder 2">
            <a:extLst>
              <a:ext uri="{FF2B5EF4-FFF2-40B4-BE49-F238E27FC236}">
                <a16:creationId xmlns:a16="http://schemas.microsoft.com/office/drawing/2014/main" id="{D1812A2D-A035-544A-BE31-E332534A6D9D}"/>
              </a:ext>
            </a:extLst>
          </p:cNvPr>
          <p:cNvSpPr>
            <a:spLocks noGrp="1"/>
          </p:cNvSpPr>
          <p:nvPr>
            <p:ph idx="1"/>
          </p:nvPr>
        </p:nvSpPr>
        <p:spPr>
          <a:xfrm>
            <a:off x="838200" y="1825625"/>
            <a:ext cx="10515600" cy="3978672"/>
          </a:xfrm>
        </p:spPr>
        <p:txBody>
          <a:bodyPr/>
          <a:lstStyle/>
          <a:p>
            <a:r>
              <a:rPr lang="en-US" altLang="zh-CN"/>
              <a:t>The wind blew away everything that was lying on the roof. </a:t>
            </a:r>
          </a:p>
          <a:p>
            <a:endParaRPr lang="en-US"/>
          </a:p>
          <a:p>
            <a:r>
              <a:rPr lang="en-US" altLang="zh-CN" b="1"/>
              <a:t>MAJOR TYPES OF PHRASAL VERBS</a:t>
            </a:r>
          </a:p>
          <a:p>
            <a:r>
              <a:rPr lang="en-US" altLang="zh-CN" b="1"/>
              <a:t>1.Intransitive</a:t>
            </a:r>
            <a:r>
              <a:rPr lang="zh-CN" altLang="en-US" b="1"/>
              <a:t> </a:t>
            </a:r>
            <a:r>
              <a:rPr lang="en-US" altLang="zh-CN" b="1"/>
              <a:t>phrasal verbs with adverbs:</a:t>
            </a:r>
            <a:r>
              <a:rPr lang="zh-CN" altLang="en-US"/>
              <a:t> </a:t>
            </a:r>
            <a:r>
              <a:rPr lang="en-US" altLang="zh-CN"/>
              <a:t>These are generally a combination of verbs and adverbs. They are used in intransitive clauses. For example :</a:t>
            </a:r>
            <a:r>
              <a:rPr lang="zh-CN" altLang="en-US"/>
              <a:t> </a:t>
            </a:r>
            <a:endParaRPr lang="en-US" altLang="zh-CN"/>
          </a:p>
          <a:p>
            <a:r>
              <a:rPr lang="en-US" altLang="zh-CN"/>
              <a:t>Prem went away for a few days. </a:t>
            </a:r>
          </a:p>
          <a:p>
            <a:r>
              <a:rPr lang="en-US" altLang="zh-CN"/>
              <a:t>The driver must have dozed off. </a:t>
            </a:r>
          </a:p>
          <a:p>
            <a:endParaRPr lang="en-US"/>
          </a:p>
        </p:txBody>
      </p:sp>
    </p:spTree>
    <p:extLst>
      <p:ext uri="{BB962C8B-B14F-4D97-AF65-F5344CB8AC3E}">
        <p14:creationId xmlns:p14="http://schemas.microsoft.com/office/powerpoint/2010/main" val="3858769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215C-362B-2144-95A4-D3689FF4E5FA}"/>
              </a:ext>
            </a:extLst>
          </p:cNvPr>
          <p:cNvSpPr>
            <a:spLocks noGrp="1"/>
          </p:cNvSpPr>
          <p:nvPr>
            <p:ph type="title"/>
          </p:nvPr>
        </p:nvSpPr>
        <p:spPr/>
        <p:txBody>
          <a:bodyPr/>
          <a:lstStyle/>
          <a:p>
            <a:r>
              <a:rPr lang="en-US" altLang="zh-CN" b="1"/>
              <a:t>2.</a:t>
            </a:r>
            <a:r>
              <a:rPr lang="zh-CN" altLang="en-US" b="1"/>
              <a:t> </a:t>
            </a:r>
            <a:r>
              <a:rPr lang="en-US" altLang="zh-CN" b="1"/>
              <a:t>Intransitive phrasal verbs with prepositions:</a:t>
            </a:r>
            <a:r>
              <a:rPr lang="zh-CN" altLang="en-US" b="1"/>
              <a:t> </a:t>
            </a:r>
            <a:br>
              <a:rPr lang="en-US" altLang="zh-CN" b="1"/>
            </a:br>
            <a:endParaRPr lang="en-US" b="1"/>
          </a:p>
        </p:txBody>
      </p:sp>
      <p:sp>
        <p:nvSpPr>
          <p:cNvPr id="3" name="Content Placeholder 2">
            <a:extLst>
              <a:ext uri="{FF2B5EF4-FFF2-40B4-BE49-F238E27FC236}">
                <a16:creationId xmlns:a16="http://schemas.microsoft.com/office/drawing/2014/main" id="{E080AA43-214A-A44D-BE3E-9F16214CB6F9}"/>
              </a:ext>
            </a:extLst>
          </p:cNvPr>
          <p:cNvSpPr>
            <a:spLocks noGrp="1"/>
          </p:cNvSpPr>
          <p:nvPr>
            <p:ph idx="1"/>
          </p:nvPr>
        </p:nvSpPr>
        <p:spPr>
          <a:xfrm>
            <a:off x="838200" y="1410891"/>
            <a:ext cx="10515600" cy="5447109"/>
          </a:xfrm>
        </p:spPr>
        <p:txBody>
          <a:bodyPr>
            <a:normAutofit lnSpcReduction="10000"/>
          </a:bodyPr>
          <a:lstStyle/>
          <a:p>
            <a:r>
              <a:rPr lang="en-US" altLang="zh-CN"/>
              <a:t>Many phrasal verbs used in intransitive clauses are a combination of verbs and prepositions. Noun groups that usually follow these phrasal groups are objects of the prepositions and not the objects of the verbs directly :</a:t>
            </a:r>
          </a:p>
          <a:p>
            <a:r>
              <a:rPr lang="en-US" altLang="zh-CN"/>
              <a:t>When we asked for </a:t>
            </a:r>
            <a:r>
              <a:rPr lang="en-US" altLang="zh-CN" b="1"/>
              <a:t>directions to the India Gate… </a:t>
            </a:r>
          </a:p>
          <a:p>
            <a:r>
              <a:rPr lang="en-US" altLang="zh-CN"/>
              <a:t>Medical tourists now account for </a:t>
            </a:r>
            <a:r>
              <a:rPr lang="en-US" altLang="zh-CN" b="1"/>
              <a:t>nearly one-fourth of all tourists. </a:t>
            </a:r>
          </a:p>
          <a:p>
            <a:r>
              <a:rPr lang="en-US" altLang="zh-CN" b="1"/>
              <a:t>3.</a:t>
            </a:r>
            <a:r>
              <a:rPr lang="zh-CN" altLang="en-US" b="1"/>
              <a:t> </a:t>
            </a:r>
            <a:r>
              <a:rPr lang="en-US" altLang="zh-CN" b="1"/>
              <a:t>Either preposition or adverb:</a:t>
            </a:r>
            <a:r>
              <a:rPr lang="zh-CN" altLang="en-US" b="1"/>
              <a:t> </a:t>
            </a:r>
            <a:r>
              <a:rPr lang="en-US" altLang="zh-CN"/>
              <a:t>In</a:t>
            </a:r>
            <a:r>
              <a:rPr lang="zh-CN" altLang="en-US"/>
              <a:t> </a:t>
            </a:r>
            <a:r>
              <a:rPr lang="en-US" altLang="zh-CN"/>
              <a:t>an intransitive clause,</a:t>
            </a:r>
            <a:r>
              <a:rPr lang="zh-CN" altLang="en-US"/>
              <a:t> </a:t>
            </a:r>
            <a:r>
              <a:rPr lang="en-US" altLang="zh-CN"/>
              <a:t>when the second thing involved needs to be mentioned, the second word of the phrasal verb can be a preposition; in case, the second thing is clear from the context and need not be mentioned, the second word of the phrasal verb can be an adverb :</a:t>
            </a:r>
          </a:p>
          <a:p>
            <a:r>
              <a:rPr lang="en-US" altLang="zh-CN"/>
              <a:t>I saw a soldier who had lagged behind the others. </a:t>
            </a:r>
          </a:p>
          <a:p>
            <a:r>
              <a:rPr lang="en-US" altLang="zh-CN"/>
              <a:t>After a while, I felt that he was deliberately lagging behind. </a:t>
            </a:r>
            <a:endParaRPr lang="en-US"/>
          </a:p>
        </p:txBody>
      </p:sp>
    </p:spTree>
    <p:extLst>
      <p:ext uri="{BB962C8B-B14F-4D97-AF65-F5344CB8AC3E}">
        <p14:creationId xmlns:p14="http://schemas.microsoft.com/office/powerpoint/2010/main" val="2838012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DE4F0-67FA-F941-98EF-B820F11C1BF5}"/>
              </a:ext>
            </a:extLst>
          </p:cNvPr>
          <p:cNvSpPr>
            <a:spLocks noGrp="1"/>
          </p:cNvSpPr>
          <p:nvPr>
            <p:ph type="title"/>
          </p:nvPr>
        </p:nvSpPr>
        <p:spPr>
          <a:xfrm>
            <a:off x="838200" y="365124"/>
            <a:ext cx="10515600" cy="2081610"/>
          </a:xfrm>
        </p:spPr>
        <p:txBody>
          <a:bodyPr>
            <a:normAutofit/>
          </a:bodyPr>
          <a:lstStyle/>
          <a:p>
            <a:r>
              <a:rPr lang="en-US" altLang="zh-CN" b="1"/>
              <a:t>4.</a:t>
            </a:r>
            <a:r>
              <a:rPr lang="zh-CN" altLang="en-US" b="1"/>
              <a:t> </a:t>
            </a:r>
            <a:r>
              <a:rPr lang="en-US" altLang="zh-CN" b="1"/>
              <a:t>Transitive phrasal verbs :</a:t>
            </a:r>
            <a:br>
              <a:rPr lang="en-US" altLang="zh-CN" b="1"/>
            </a:br>
            <a:endParaRPr lang="en-US" b="1"/>
          </a:p>
        </p:txBody>
      </p:sp>
      <p:sp>
        <p:nvSpPr>
          <p:cNvPr id="3" name="Content Placeholder 2">
            <a:extLst>
              <a:ext uri="{FF2B5EF4-FFF2-40B4-BE49-F238E27FC236}">
                <a16:creationId xmlns:a16="http://schemas.microsoft.com/office/drawing/2014/main" id="{55D3EFC3-31CC-524E-AE56-7FFA5DC84DCA}"/>
              </a:ext>
            </a:extLst>
          </p:cNvPr>
          <p:cNvSpPr>
            <a:spLocks noGrp="1"/>
          </p:cNvSpPr>
          <p:nvPr>
            <p:ph idx="1"/>
          </p:nvPr>
        </p:nvSpPr>
        <p:spPr/>
        <p:txBody>
          <a:bodyPr/>
          <a:lstStyle/>
          <a:p>
            <a:pPr marL="0" indent="0">
              <a:buNone/>
            </a:pPr>
            <a:r>
              <a:rPr lang="en-US" altLang="zh-CN"/>
              <a:t>The </a:t>
            </a:r>
            <a:r>
              <a:rPr lang="zh-CN" altLang="en-US"/>
              <a:t> </a:t>
            </a:r>
            <a:r>
              <a:rPr lang="en-US" altLang="zh-CN"/>
              <a:t>phrasal verbs which take direct objects are always used in transitive clauses and are called transitive phrasal verbs consisting of transitive verbs and adverbs :</a:t>
            </a:r>
          </a:p>
          <a:p>
            <a:pPr marL="0" indent="0">
              <a:buNone/>
            </a:pPr>
            <a:r>
              <a:rPr lang="en-US" altLang="zh-CN"/>
              <a:t>I left my backpack behind </a:t>
            </a:r>
            <a:r>
              <a:rPr lang="zh-CN" altLang="en-US"/>
              <a:t> </a:t>
            </a:r>
            <a:r>
              <a:rPr lang="en-US" altLang="zh-CN"/>
              <a:t>and took only a handbag. </a:t>
            </a:r>
          </a:p>
          <a:p>
            <a:pPr marL="0" indent="0">
              <a:buNone/>
            </a:pPr>
            <a:r>
              <a:rPr lang="en-US" altLang="zh-CN"/>
              <a:t>The cat followed the mouse down the stairs. </a:t>
            </a:r>
          </a:p>
          <a:p>
            <a:pPr marL="0" indent="0">
              <a:buNone/>
            </a:pPr>
            <a:r>
              <a:rPr lang="en-US" altLang="zh-CN" b="1"/>
              <a:t>5.</a:t>
            </a:r>
            <a:r>
              <a:rPr lang="zh-CN" altLang="en-US" b="1"/>
              <a:t> </a:t>
            </a:r>
            <a:r>
              <a:rPr lang="en-US" altLang="zh-CN" b="1"/>
              <a:t>Phrasal verbs used both transitively and intransitively:</a:t>
            </a:r>
            <a:r>
              <a:rPr lang="zh-CN" altLang="en-US" b="1"/>
              <a:t> </a:t>
            </a:r>
            <a:r>
              <a:rPr lang="en-US" altLang="zh-CN"/>
              <a:t>A very large group of phrasal verbs falls in this category. One important reason for this is that many phrasal verbs have more than one meaning. Look at the following examples:</a:t>
            </a:r>
          </a:p>
          <a:p>
            <a:pPr marL="0" indent="0">
              <a:buNone/>
            </a:pPr>
            <a:endParaRPr lang="en-US" b="1"/>
          </a:p>
        </p:txBody>
      </p:sp>
    </p:spTree>
    <p:extLst>
      <p:ext uri="{BB962C8B-B14F-4D97-AF65-F5344CB8AC3E}">
        <p14:creationId xmlns:p14="http://schemas.microsoft.com/office/powerpoint/2010/main" val="3117605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CBFD4-C635-124B-9A7A-AD76228BB98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A93678-E29A-4048-B5EF-02C2BCCD8AED}"/>
              </a:ext>
            </a:extLst>
          </p:cNvPr>
          <p:cNvSpPr>
            <a:spLocks noGrp="1"/>
          </p:cNvSpPr>
          <p:nvPr>
            <p:ph idx="1"/>
          </p:nvPr>
        </p:nvSpPr>
        <p:spPr/>
        <p:txBody>
          <a:bodyPr/>
          <a:lstStyle/>
          <a:p>
            <a:r>
              <a:rPr lang="en-US" altLang="zh-CN"/>
              <a:t>The aeroplane took off. </a:t>
            </a:r>
          </a:p>
          <a:p>
            <a:r>
              <a:rPr lang="en-US" altLang="zh-CN"/>
              <a:t>Rama took off her coat </a:t>
            </a:r>
          </a:p>
          <a:p>
            <a:r>
              <a:rPr lang="en-US" altLang="zh-CN"/>
              <a:t>If the room is locked, I will try to break in. </a:t>
            </a:r>
          </a:p>
          <a:p>
            <a:r>
              <a:rPr lang="en-US" altLang="zh-CN"/>
              <a:t>Rama likes to break in his assistants slowly. </a:t>
            </a:r>
          </a:p>
          <a:p>
            <a:r>
              <a:rPr lang="en-US" altLang="zh-CN" b="1"/>
              <a:t>6.</a:t>
            </a:r>
            <a:r>
              <a:rPr lang="zh-CN" altLang="en-US" b="1"/>
              <a:t> </a:t>
            </a:r>
            <a:r>
              <a:rPr lang="en-US" altLang="zh-CN" b="1"/>
              <a:t>Ergative phrasal verbs:</a:t>
            </a:r>
            <a:r>
              <a:rPr lang="zh-CN" altLang="en-US" b="1"/>
              <a:t> </a:t>
            </a:r>
            <a:r>
              <a:rPr lang="en-US" altLang="zh-CN"/>
              <a:t>An ergative verb is a verb that can be either transitive or intransitive, and whose subject when intransitive corresponds to its direct object when transitive. In such cases, we can use the object of the phrasal verb in the transitive clause</a:t>
            </a:r>
            <a:r>
              <a:rPr lang="zh-CN" altLang="en-US"/>
              <a:t> </a:t>
            </a:r>
            <a:r>
              <a:rPr lang="en-US" altLang="zh-CN"/>
              <a:t>as the subject of the verb in the intransitive clause.</a:t>
            </a:r>
            <a:endParaRPr lang="en-US" b="1"/>
          </a:p>
        </p:txBody>
      </p:sp>
    </p:spTree>
    <p:extLst>
      <p:ext uri="{BB962C8B-B14F-4D97-AF65-F5344CB8AC3E}">
        <p14:creationId xmlns:p14="http://schemas.microsoft.com/office/powerpoint/2010/main" val="766401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D0C34-BA65-8648-B46D-6F6EAEA1EE0B}"/>
              </a:ext>
            </a:extLst>
          </p:cNvPr>
          <p:cNvSpPr>
            <a:spLocks noGrp="1"/>
          </p:cNvSpPr>
          <p:nvPr>
            <p:ph type="title"/>
          </p:nvPr>
        </p:nvSpPr>
        <p:spPr/>
        <p:txBody>
          <a:bodyPr/>
          <a:lstStyle/>
          <a:p>
            <a:r>
              <a:rPr lang="en-US" altLang="zh-CN" b="1"/>
              <a:t>For example </a:t>
            </a:r>
            <a:endParaRPr lang="en-US" b="1"/>
          </a:p>
        </p:txBody>
      </p:sp>
      <p:sp>
        <p:nvSpPr>
          <p:cNvPr id="3" name="Content Placeholder 2">
            <a:extLst>
              <a:ext uri="{FF2B5EF4-FFF2-40B4-BE49-F238E27FC236}">
                <a16:creationId xmlns:a16="http://schemas.microsoft.com/office/drawing/2014/main" id="{E1B3E1AB-ED7A-6642-AEB2-529980695BA5}"/>
              </a:ext>
            </a:extLst>
          </p:cNvPr>
          <p:cNvSpPr>
            <a:spLocks noGrp="1"/>
          </p:cNvSpPr>
          <p:nvPr>
            <p:ph idx="1"/>
          </p:nvPr>
        </p:nvSpPr>
        <p:spPr>
          <a:xfrm>
            <a:off x="838200" y="1825625"/>
            <a:ext cx="10515600" cy="2674938"/>
          </a:xfrm>
        </p:spPr>
        <p:txBody>
          <a:bodyPr/>
          <a:lstStyle/>
          <a:p>
            <a:r>
              <a:rPr lang="en-US" altLang="zh-CN"/>
              <a:t>I will not wake her up just yet. </a:t>
            </a:r>
          </a:p>
          <a:p>
            <a:r>
              <a:rPr lang="en-US" altLang="zh-CN"/>
              <a:t>He </a:t>
            </a:r>
            <a:r>
              <a:rPr lang="zh-CN" altLang="en-US"/>
              <a:t> </a:t>
            </a:r>
            <a:r>
              <a:rPr lang="en-US" altLang="zh-CN"/>
              <a:t>woke up in the middle of the nigh. </a:t>
            </a:r>
          </a:p>
          <a:p>
            <a:r>
              <a:rPr lang="en-US" altLang="zh-CN"/>
              <a:t>Can you count all the leaves that have been blown off these trees? </a:t>
            </a:r>
            <a:r>
              <a:rPr lang="zh-CN" altLang="en-US"/>
              <a:t> </a:t>
            </a:r>
            <a:endParaRPr lang="en-US" altLang="zh-CN"/>
          </a:p>
          <a:p>
            <a:r>
              <a:rPr lang="en-US" altLang="zh-CN"/>
              <a:t>Rama’s </a:t>
            </a:r>
            <a:r>
              <a:rPr lang="zh-CN" altLang="en-US"/>
              <a:t> </a:t>
            </a:r>
            <a:r>
              <a:rPr lang="en-US" altLang="zh-CN"/>
              <a:t>hat blew off. </a:t>
            </a:r>
            <a:endParaRPr lang="en-US"/>
          </a:p>
        </p:txBody>
      </p:sp>
    </p:spTree>
    <p:extLst>
      <p:ext uri="{BB962C8B-B14F-4D97-AF65-F5344CB8AC3E}">
        <p14:creationId xmlns:p14="http://schemas.microsoft.com/office/powerpoint/2010/main" val="1031347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16108-0DB3-8B47-BB14-E98FBBDE5114}"/>
              </a:ext>
            </a:extLst>
          </p:cNvPr>
          <p:cNvSpPr>
            <a:spLocks noGrp="1"/>
          </p:cNvSpPr>
          <p:nvPr>
            <p:ph type="title"/>
          </p:nvPr>
        </p:nvSpPr>
        <p:spPr/>
        <p:txBody>
          <a:bodyPr/>
          <a:lstStyle/>
          <a:p>
            <a:r>
              <a:rPr lang="zh-CN" altLang="en-US" b="1"/>
              <a:t>                                </a:t>
            </a:r>
            <a:r>
              <a:rPr lang="en-US" altLang="zh-CN" b="1"/>
              <a:t>Thank you </a:t>
            </a:r>
            <a:endParaRPr lang="en-US" b="1"/>
          </a:p>
        </p:txBody>
      </p:sp>
      <p:graphicFrame>
        <p:nvGraphicFramePr>
          <p:cNvPr id="4" name="Table 4">
            <a:extLst>
              <a:ext uri="{FF2B5EF4-FFF2-40B4-BE49-F238E27FC236}">
                <a16:creationId xmlns:a16="http://schemas.microsoft.com/office/drawing/2014/main" id="{B6265F9F-F6BD-4845-BDF1-FC2B50D1C144}"/>
              </a:ext>
            </a:extLst>
          </p:cNvPr>
          <p:cNvGraphicFramePr>
            <a:graphicFrameLocks noGrp="1"/>
          </p:cNvGraphicFramePr>
          <p:nvPr>
            <p:ph idx="1"/>
            <p:extLst>
              <p:ext uri="{D42A27DB-BD31-4B8C-83A1-F6EECF244321}">
                <p14:modId xmlns:p14="http://schemas.microsoft.com/office/powerpoint/2010/main" val="1836505485"/>
              </p:ext>
            </p:extLst>
          </p:nvPr>
        </p:nvGraphicFramePr>
        <p:xfrm>
          <a:off x="838200" y="1825625"/>
          <a:ext cx="10515597" cy="111252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901931133"/>
                    </a:ext>
                  </a:extLst>
                </a:gridCol>
                <a:gridCol w="3505199">
                  <a:extLst>
                    <a:ext uri="{9D8B030D-6E8A-4147-A177-3AD203B41FA5}">
                      <a16:colId xmlns:a16="http://schemas.microsoft.com/office/drawing/2014/main" val="3970477012"/>
                    </a:ext>
                  </a:extLst>
                </a:gridCol>
                <a:gridCol w="3505199">
                  <a:extLst>
                    <a:ext uri="{9D8B030D-6E8A-4147-A177-3AD203B41FA5}">
                      <a16:colId xmlns:a16="http://schemas.microsoft.com/office/drawing/2014/main" val="2639905663"/>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135133647"/>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002410704"/>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23656197"/>
                  </a:ext>
                </a:extLst>
              </a:tr>
            </a:tbl>
          </a:graphicData>
        </a:graphic>
      </p:graphicFrame>
    </p:spTree>
    <p:extLst>
      <p:ext uri="{BB962C8B-B14F-4D97-AF65-F5344CB8AC3E}">
        <p14:creationId xmlns:p14="http://schemas.microsoft.com/office/powerpoint/2010/main" val="1583982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9</Slides>
  <Notes>0</Notes>
  <HiddenSlides>0</HiddenSlide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 B. (P. G.) College, Panipat </vt:lpstr>
      <vt:lpstr>     Presented By                                            Professor Versha                                           Department Of English </vt:lpstr>
      <vt:lpstr>1. What is a Phrasal Verb  ? </vt:lpstr>
      <vt:lpstr>( c)  A long object usually goes after the adverb / preposition.  </vt:lpstr>
      <vt:lpstr>2. Intransitive phrasal verbs with prepositions:  </vt:lpstr>
      <vt:lpstr>4. Transitive phrasal verbs : </vt:lpstr>
      <vt:lpstr>PowerPoint Presentation</vt:lpstr>
      <vt:lpstr>For example </vt:lpstr>
      <vt:lpstr>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 (P. G.) College, Panipat </dc:title>
  <dc:creator>Unknown User</dc:creator>
  <cp:lastModifiedBy>Unknown User</cp:lastModifiedBy>
  <cp:revision>1</cp:revision>
  <dcterms:created xsi:type="dcterms:W3CDTF">2020-04-01T15:39:57Z</dcterms:created>
  <dcterms:modified xsi:type="dcterms:W3CDTF">2020-04-01T16:40:11Z</dcterms:modified>
</cp:coreProperties>
</file>