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DF785-CD80-0146-94FD-7518A51B46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FACEC6-7E22-2748-8E3F-4B071F852E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E43453-96FF-7F4F-AAB3-2E4711165C8D}"/>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5" name="Footer Placeholder 4">
            <a:extLst>
              <a:ext uri="{FF2B5EF4-FFF2-40B4-BE49-F238E27FC236}">
                <a16:creationId xmlns:a16="http://schemas.microsoft.com/office/drawing/2014/main" id="{C9E9433D-B86C-4341-BAA7-2924E283C9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90B7C6-8C3E-8B4D-9ACA-17E75A844584}"/>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4021797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165EE-52A2-8F46-82E8-B7643E304E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79FB0D-9576-9C4F-98AD-8281DAE37B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2E7826-6242-C344-A509-17BF2AB26326}"/>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5" name="Footer Placeholder 4">
            <a:extLst>
              <a:ext uri="{FF2B5EF4-FFF2-40B4-BE49-F238E27FC236}">
                <a16:creationId xmlns:a16="http://schemas.microsoft.com/office/drawing/2014/main" id="{04F0A708-23D1-BC4C-8D9B-B75AE4657E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558FD8-8931-B842-9792-8227EB50B57D}"/>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1744021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DD114C-4260-8441-B96A-252BFB8449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23A1C8-21EB-664F-B3C7-3926EFBCD6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2893FA-F4C5-4F46-8FAA-D769FDA94DA6}"/>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5" name="Footer Placeholder 4">
            <a:extLst>
              <a:ext uri="{FF2B5EF4-FFF2-40B4-BE49-F238E27FC236}">
                <a16:creationId xmlns:a16="http://schemas.microsoft.com/office/drawing/2014/main" id="{77F7A886-DE61-694B-8CD0-DABBF624C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36656-91AF-F041-9B3D-F03E2E148176}"/>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4189550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93704-1A85-BE40-97BF-D49E6E67E1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1ADFB8-C084-664D-B56B-FEEA98FCFE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255FB-57EE-BA46-8897-6EB6E5B6E743}"/>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5" name="Footer Placeholder 4">
            <a:extLst>
              <a:ext uri="{FF2B5EF4-FFF2-40B4-BE49-F238E27FC236}">
                <a16:creationId xmlns:a16="http://schemas.microsoft.com/office/drawing/2014/main" id="{CA789E77-465A-524B-A2AB-00268F5B0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403841-9CAA-2C48-BD3F-EE513C16E3D7}"/>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1189035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6FCCE-EAA2-6C4F-A29E-63F152B3F2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7DC6C1-5B05-9140-B38B-020D79FD5C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2F0F39-5237-6044-81DE-5728F211C8DD}"/>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5" name="Footer Placeholder 4">
            <a:extLst>
              <a:ext uri="{FF2B5EF4-FFF2-40B4-BE49-F238E27FC236}">
                <a16:creationId xmlns:a16="http://schemas.microsoft.com/office/drawing/2014/main" id="{4B3ACDBD-44A3-A44A-AB0D-9A710C53F3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9FE5F2-69AF-BA47-BB4C-4438EF91275B}"/>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1691323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F2F64-4DDA-CD4F-8107-193184DB4B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E9CB47-7669-414D-A013-B357E9D750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869F88-8A44-4A43-8BCE-40D8ECE042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60E75B-F88D-5140-8C79-B3507F6ADD7B}"/>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6" name="Footer Placeholder 5">
            <a:extLst>
              <a:ext uri="{FF2B5EF4-FFF2-40B4-BE49-F238E27FC236}">
                <a16:creationId xmlns:a16="http://schemas.microsoft.com/office/drawing/2014/main" id="{F131C3B5-F569-DD40-9B6E-67A3E6FB7D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EE286F-5CD3-C844-BBAC-7CE3473A37C8}"/>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1386235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AD2EA-69BC-4A4D-993A-42F46C556D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AF61D8-E670-F84B-A850-476227DD30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3F1654-4C34-A248-82B8-24F64FEA53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5CE7F1-4C63-7042-996A-0194DAD85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402BE4-C28E-1B48-A76A-6EC396DAA0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81C779-2247-A242-9687-61D5E9C130BC}"/>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8" name="Footer Placeholder 7">
            <a:extLst>
              <a:ext uri="{FF2B5EF4-FFF2-40B4-BE49-F238E27FC236}">
                <a16:creationId xmlns:a16="http://schemas.microsoft.com/office/drawing/2014/main" id="{C228CBD2-582F-484D-A052-0A4BD9BCD2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F3CA6C-5EFE-074C-8A53-5246C75698E5}"/>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117181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C2995-BD50-A348-A0ED-F4B5193DC3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2FD36F-9144-6146-B961-65C59F0D4DD0}"/>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4" name="Footer Placeholder 3">
            <a:extLst>
              <a:ext uri="{FF2B5EF4-FFF2-40B4-BE49-F238E27FC236}">
                <a16:creationId xmlns:a16="http://schemas.microsoft.com/office/drawing/2014/main" id="{96AC835F-0C17-5F4E-BE9C-BCB7D9EB25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74BD49-B8B8-4C42-8B6E-3BB2CCC04C2C}"/>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2643724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7FAB69-CFD5-D54E-9F07-F20DB991821E}"/>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3" name="Footer Placeholder 2">
            <a:extLst>
              <a:ext uri="{FF2B5EF4-FFF2-40B4-BE49-F238E27FC236}">
                <a16:creationId xmlns:a16="http://schemas.microsoft.com/office/drawing/2014/main" id="{FD1835EB-9A10-824F-9B2B-9F147E2B30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D55FE28-3910-114B-881C-19DAFEE4C500}"/>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4142306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E05F-7E48-254E-923F-0B6992493B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B44820-5039-3E4B-BE1B-7D117EDCD8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078612-DF42-9046-B24A-BAD2A22198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1BCCA2-F1FA-2F47-A946-2EDD01C2B562}"/>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6" name="Footer Placeholder 5">
            <a:extLst>
              <a:ext uri="{FF2B5EF4-FFF2-40B4-BE49-F238E27FC236}">
                <a16:creationId xmlns:a16="http://schemas.microsoft.com/office/drawing/2014/main" id="{1C97A0F0-C03C-334C-B8E8-20C584C9D1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F1BE0-8AF0-474B-BD57-B95CD6184DF6}"/>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2209908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7B4EC-F20F-9E4E-B584-2E3EDAFBB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438A80-9278-D840-8462-FFBEE3E432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D251D9-5567-6144-9EBB-305F2BD736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2D101D-2596-4345-A498-9BBF8AA32137}"/>
              </a:ext>
            </a:extLst>
          </p:cNvPr>
          <p:cNvSpPr>
            <a:spLocks noGrp="1"/>
          </p:cNvSpPr>
          <p:nvPr>
            <p:ph type="dt" sz="half" idx="10"/>
          </p:nvPr>
        </p:nvSpPr>
        <p:spPr/>
        <p:txBody>
          <a:bodyPr/>
          <a:lstStyle/>
          <a:p>
            <a:fld id="{F8B9A1E1-3307-3340-8735-DFC8FBA6305F}" type="datetimeFigureOut">
              <a:rPr lang="en-US" smtClean="0"/>
              <a:t>4/10/2020</a:t>
            </a:fld>
            <a:endParaRPr lang="en-US"/>
          </a:p>
        </p:txBody>
      </p:sp>
      <p:sp>
        <p:nvSpPr>
          <p:cNvPr id="6" name="Footer Placeholder 5">
            <a:extLst>
              <a:ext uri="{FF2B5EF4-FFF2-40B4-BE49-F238E27FC236}">
                <a16:creationId xmlns:a16="http://schemas.microsoft.com/office/drawing/2014/main" id="{D8807469-C191-D740-86EC-BE02D4E09C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C74609-EEE4-6A4C-864B-E70D1CD6B03F}"/>
              </a:ext>
            </a:extLst>
          </p:cNvPr>
          <p:cNvSpPr>
            <a:spLocks noGrp="1"/>
          </p:cNvSpPr>
          <p:nvPr>
            <p:ph type="sldNum" sz="quarter" idx="12"/>
          </p:nvPr>
        </p:nvSpPr>
        <p:spPr/>
        <p:txBody>
          <a:bodyPr/>
          <a:lstStyle/>
          <a:p>
            <a:fld id="{D424F2A1-66EF-8E43-BF5B-F10912E78B8F}" type="slidenum">
              <a:rPr lang="en-US" smtClean="0"/>
              <a:t>‹#›</a:t>
            </a:fld>
            <a:endParaRPr lang="en-US"/>
          </a:p>
        </p:txBody>
      </p:sp>
    </p:spTree>
    <p:extLst>
      <p:ext uri="{BB962C8B-B14F-4D97-AF65-F5344CB8AC3E}">
        <p14:creationId xmlns:p14="http://schemas.microsoft.com/office/powerpoint/2010/main" val="2968832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BF5B99-3639-6242-9C69-F75360BAF4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8C5F9D-0C69-3141-9E65-00F3FB7290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8932B3-C5A1-8B4A-8C05-2DABCE84E5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9A1E1-3307-3340-8735-DFC8FBA6305F}" type="datetimeFigureOut">
              <a:rPr lang="en-US" smtClean="0"/>
              <a:t>4/10/2020</a:t>
            </a:fld>
            <a:endParaRPr lang="en-US"/>
          </a:p>
        </p:txBody>
      </p:sp>
      <p:sp>
        <p:nvSpPr>
          <p:cNvPr id="5" name="Footer Placeholder 4">
            <a:extLst>
              <a:ext uri="{FF2B5EF4-FFF2-40B4-BE49-F238E27FC236}">
                <a16:creationId xmlns:a16="http://schemas.microsoft.com/office/drawing/2014/main" id="{569E2D54-09BA-F544-925D-6EDE54A29A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B44C08-1209-6B45-B8CF-AB4EC0CABE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4F2A1-66EF-8E43-BF5B-F10912E78B8F}" type="slidenum">
              <a:rPr lang="en-US" smtClean="0"/>
              <a:t>‹#›</a:t>
            </a:fld>
            <a:endParaRPr lang="en-US"/>
          </a:p>
        </p:txBody>
      </p:sp>
    </p:spTree>
    <p:extLst>
      <p:ext uri="{BB962C8B-B14F-4D97-AF65-F5344CB8AC3E}">
        <p14:creationId xmlns:p14="http://schemas.microsoft.com/office/powerpoint/2010/main" val="1803627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1870-4473-664D-9267-62AD9C9D5B64}"/>
              </a:ext>
            </a:extLst>
          </p:cNvPr>
          <p:cNvSpPr>
            <a:spLocks noGrp="1"/>
          </p:cNvSpPr>
          <p:nvPr>
            <p:ph type="ctrTitle"/>
          </p:nvPr>
        </p:nvSpPr>
        <p:spPr/>
        <p:txBody>
          <a:bodyPr/>
          <a:lstStyle/>
          <a:p>
            <a:r>
              <a:rPr lang="en-US" altLang="zh-CN"/>
              <a:t>I.B.(P. G.) College, Panipat</a:t>
            </a:r>
            <a:endParaRPr lang="en-US"/>
          </a:p>
        </p:txBody>
      </p:sp>
      <p:sp>
        <p:nvSpPr>
          <p:cNvPr id="3" name="Subtitle 2">
            <a:extLst>
              <a:ext uri="{FF2B5EF4-FFF2-40B4-BE49-F238E27FC236}">
                <a16:creationId xmlns:a16="http://schemas.microsoft.com/office/drawing/2014/main" id="{16BD4F5F-316D-A445-8D32-B2030895DBA5}"/>
              </a:ext>
            </a:extLst>
          </p:cNvPr>
          <p:cNvSpPr>
            <a:spLocks noGrp="1"/>
          </p:cNvSpPr>
          <p:nvPr>
            <p:ph type="subTitle" idx="1"/>
          </p:nvPr>
        </p:nvSpPr>
        <p:spPr>
          <a:xfrm>
            <a:off x="1524000" y="3602038"/>
            <a:ext cx="9144000" cy="3255962"/>
          </a:xfrm>
        </p:spPr>
        <p:txBody>
          <a:bodyPr/>
          <a:lstStyle/>
          <a:p>
            <a:r>
              <a:rPr lang="en-US" altLang="zh-CN"/>
              <a:t>Class:</a:t>
            </a:r>
            <a:r>
              <a:rPr lang="zh-CN" altLang="en-US"/>
              <a:t> </a:t>
            </a:r>
            <a:r>
              <a:rPr lang="en-US" altLang="zh-CN"/>
              <a:t>B. A Final</a:t>
            </a:r>
            <a:r>
              <a:rPr lang="zh-CN" altLang="en-US"/>
              <a:t> </a:t>
            </a:r>
            <a:r>
              <a:rPr lang="en-US" altLang="zh-CN"/>
              <a:t>Year Honors </a:t>
            </a:r>
          </a:p>
          <a:p>
            <a:r>
              <a:rPr lang="en-US" altLang="zh-CN"/>
              <a:t>Subject :</a:t>
            </a:r>
            <a:r>
              <a:rPr lang="zh-CN" altLang="en-US"/>
              <a:t> </a:t>
            </a:r>
            <a:r>
              <a:rPr lang="en-US" altLang="zh-CN"/>
              <a:t>Indian Writing In English </a:t>
            </a:r>
          </a:p>
          <a:p>
            <a:r>
              <a:rPr lang="en-US" altLang="zh-CN"/>
              <a:t>Unit:</a:t>
            </a:r>
            <a:r>
              <a:rPr lang="zh-CN" altLang="en-US"/>
              <a:t> </a:t>
            </a:r>
            <a:r>
              <a:rPr lang="en-US" altLang="zh-CN"/>
              <a:t>1</a:t>
            </a:r>
            <a:r>
              <a:rPr lang="zh-CN" altLang="en-US"/>
              <a:t> </a:t>
            </a:r>
            <a:r>
              <a:rPr lang="en-US" altLang="zh-CN"/>
              <a:t>The Financial Expert by R. K Narayan </a:t>
            </a:r>
          </a:p>
          <a:p>
            <a:r>
              <a:rPr lang="en-US" altLang="zh-CN"/>
              <a:t>Topic :</a:t>
            </a:r>
            <a:r>
              <a:rPr lang="zh-CN" altLang="en-US"/>
              <a:t> </a:t>
            </a:r>
            <a:r>
              <a:rPr lang="en-US" altLang="zh-CN"/>
              <a:t>Ending of the novel </a:t>
            </a:r>
            <a:endParaRPr lang="en-US"/>
          </a:p>
        </p:txBody>
      </p:sp>
    </p:spTree>
    <p:extLst>
      <p:ext uri="{BB962C8B-B14F-4D97-AF65-F5344CB8AC3E}">
        <p14:creationId xmlns:p14="http://schemas.microsoft.com/office/powerpoint/2010/main" val="1839469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6966B-68FD-AC4D-BCA7-82003E26C2B2}"/>
              </a:ext>
            </a:extLst>
          </p:cNvPr>
          <p:cNvSpPr>
            <a:spLocks noGrp="1"/>
          </p:cNvSpPr>
          <p:nvPr>
            <p:ph type="title"/>
          </p:nvPr>
        </p:nvSpPr>
        <p:spPr/>
        <p:txBody>
          <a:bodyPr/>
          <a:lstStyle/>
          <a:p>
            <a:r>
              <a:rPr lang="en-US" altLang="zh-CN"/>
              <a:t>Presented By :</a:t>
            </a:r>
            <a:endParaRPr lang="en-US"/>
          </a:p>
        </p:txBody>
      </p:sp>
      <p:sp>
        <p:nvSpPr>
          <p:cNvPr id="3" name="Content Placeholder 2">
            <a:extLst>
              <a:ext uri="{FF2B5EF4-FFF2-40B4-BE49-F238E27FC236}">
                <a16:creationId xmlns:a16="http://schemas.microsoft.com/office/drawing/2014/main" id="{C351CAD1-F394-9D42-9078-3E15D2A9E092}"/>
              </a:ext>
            </a:extLst>
          </p:cNvPr>
          <p:cNvSpPr>
            <a:spLocks noGrp="1"/>
          </p:cNvSpPr>
          <p:nvPr>
            <p:ph idx="1"/>
          </p:nvPr>
        </p:nvSpPr>
        <p:spPr/>
        <p:txBody>
          <a:bodyPr/>
          <a:lstStyle/>
          <a:p>
            <a:pPr marL="0" indent="0">
              <a:buNone/>
            </a:pPr>
            <a:r>
              <a:rPr lang="zh-CN" altLang="en-US"/>
              <a:t>                                                                                   </a:t>
            </a:r>
            <a:r>
              <a:rPr lang="en-US" altLang="zh-CN"/>
              <a:t>Professor Versha </a:t>
            </a:r>
          </a:p>
          <a:p>
            <a:pPr marL="0" indent="0">
              <a:buNone/>
            </a:pPr>
            <a:r>
              <a:rPr lang="zh-CN" altLang="en-US"/>
              <a:t>                                                                                   </a:t>
            </a:r>
            <a:r>
              <a:rPr lang="en-US" altLang="zh-CN"/>
              <a:t>Department of English </a:t>
            </a:r>
            <a:endParaRPr lang="en-US"/>
          </a:p>
        </p:txBody>
      </p:sp>
    </p:spTree>
    <p:extLst>
      <p:ext uri="{BB962C8B-B14F-4D97-AF65-F5344CB8AC3E}">
        <p14:creationId xmlns:p14="http://schemas.microsoft.com/office/powerpoint/2010/main" val="1270778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D0500-C472-A34D-8973-FEE8B9498CBB}"/>
              </a:ext>
            </a:extLst>
          </p:cNvPr>
          <p:cNvSpPr>
            <a:spLocks noGrp="1"/>
          </p:cNvSpPr>
          <p:nvPr>
            <p:ph type="title"/>
          </p:nvPr>
        </p:nvSpPr>
        <p:spPr/>
        <p:txBody>
          <a:bodyPr/>
          <a:lstStyle/>
          <a:p>
            <a:r>
              <a:rPr lang="en-US" altLang="zh-CN"/>
              <a:t>“What causes bondage is not Karma but the wrong attitude with which it is performed.”</a:t>
            </a:r>
            <a:endParaRPr lang="en-US"/>
          </a:p>
        </p:txBody>
      </p:sp>
      <p:sp>
        <p:nvSpPr>
          <p:cNvPr id="3" name="Content Placeholder 2">
            <a:extLst>
              <a:ext uri="{FF2B5EF4-FFF2-40B4-BE49-F238E27FC236}">
                <a16:creationId xmlns:a16="http://schemas.microsoft.com/office/drawing/2014/main" id="{ED054E16-E628-E34A-A563-62E95548C699}"/>
              </a:ext>
            </a:extLst>
          </p:cNvPr>
          <p:cNvSpPr>
            <a:spLocks noGrp="1"/>
          </p:cNvSpPr>
          <p:nvPr>
            <p:ph idx="1"/>
          </p:nvPr>
        </p:nvSpPr>
        <p:spPr>
          <a:xfrm>
            <a:off x="838200" y="1825625"/>
            <a:ext cx="10515600" cy="4667250"/>
          </a:xfrm>
        </p:spPr>
        <p:txBody>
          <a:bodyPr>
            <a:normAutofit fontScale="92500" lnSpcReduction="10000"/>
          </a:bodyPr>
          <a:lstStyle/>
          <a:p>
            <a:r>
              <a:rPr lang="en-US" altLang="zh-CN"/>
              <a:t>The Financial Expert is a 1952</a:t>
            </a:r>
            <a:r>
              <a:rPr lang="zh-CN" altLang="en-US"/>
              <a:t> </a:t>
            </a:r>
            <a:r>
              <a:rPr lang="en-US" altLang="zh-CN"/>
              <a:t>novel by R. K. Narayan. It takes place, as do many</a:t>
            </a:r>
            <a:r>
              <a:rPr lang="zh-CN" altLang="en-US"/>
              <a:t> </a:t>
            </a:r>
            <a:r>
              <a:rPr lang="en-US" altLang="zh-CN"/>
              <a:t>other novels and short stories by this author, in the town of Malgudi. This study shows that Narayan had a very individual</a:t>
            </a:r>
            <a:r>
              <a:rPr lang="zh-CN" altLang="en-US"/>
              <a:t> </a:t>
            </a:r>
            <a:r>
              <a:rPr lang="en-US" altLang="zh-CN"/>
              <a:t>and independent fictive mind. He received all influences from life, from his surroundings. He targeted the types and forces of human relationships, activities, aspirations, in great details. His work was full of descriptions and sketches and he was absolutely certain about the psychology of the character</a:t>
            </a:r>
            <a:r>
              <a:rPr lang="zh-CN" altLang="en-US"/>
              <a:t> </a:t>
            </a:r>
            <a:r>
              <a:rPr lang="en-US" altLang="zh-CN"/>
              <a:t>he was writing about.</a:t>
            </a:r>
            <a:r>
              <a:rPr lang="zh-CN" altLang="en-US"/>
              <a:t> </a:t>
            </a:r>
            <a:endParaRPr lang="en-US" altLang="zh-CN"/>
          </a:p>
          <a:p>
            <a:endParaRPr lang="en-US" altLang="zh-CN"/>
          </a:p>
          <a:p>
            <a:pPr marL="0" indent="0">
              <a:buNone/>
            </a:pPr>
            <a:r>
              <a:rPr lang="zh-CN" altLang="en-US"/>
              <a:t>    </a:t>
            </a:r>
            <a:r>
              <a:rPr lang="en-US" altLang="zh-CN"/>
              <a:t>“</a:t>
            </a:r>
            <a:r>
              <a:rPr lang="zh-CN" altLang="en-US"/>
              <a:t> </a:t>
            </a:r>
            <a:r>
              <a:rPr lang="en-US" altLang="zh-CN"/>
              <a:t>People borrowed from him only under stress… Margayya was the one. </a:t>
            </a:r>
            <a:r>
              <a:rPr lang="zh-CN" altLang="en-US"/>
              <a:t>                </a:t>
            </a:r>
            <a:r>
              <a:rPr lang="en-US" altLang="zh-CN"/>
              <a:t>man who lent easily. He made the least fuss about the formalities but he charged intrest in so many subtle ways and compounded it so deftly that the moment a man signed his bonds, he was more or less finished.”</a:t>
            </a:r>
            <a:endParaRPr lang="en-US"/>
          </a:p>
        </p:txBody>
      </p:sp>
    </p:spTree>
    <p:extLst>
      <p:ext uri="{BB962C8B-B14F-4D97-AF65-F5344CB8AC3E}">
        <p14:creationId xmlns:p14="http://schemas.microsoft.com/office/powerpoint/2010/main" val="84675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A99D2-F743-7E4D-94BC-C41220F6E65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5F03B91-3613-0D46-8557-9717726CE77E}"/>
              </a:ext>
            </a:extLst>
          </p:cNvPr>
          <p:cNvSpPr>
            <a:spLocks noGrp="1"/>
          </p:cNvSpPr>
          <p:nvPr>
            <p:ph idx="1"/>
          </p:nvPr>
        </p:nvSpPr>
        <p:spPr>
          <a:xfrm>
            <a:off x="838200" y="1690687"/>
            <a:ext cx="10515600" cy="4486275"/>
          </a:xfrm>
        </p:spPr>
        <p:txBody>
          <a:bodyPr/>
          <a:lstStyle/>
          <a:p>
            <a:r>
              <a:rPr lang="en-US" altLang="zh-CN"/>
              <a:t>The irony of the narrative is that while Margayya</a:t>
            </a:r>
            <a:r>
              <a:rPr lang="zh-CN" altLang="en-US"/>
              <a:t> </a:t>
            </a:r>
            <a:r>
              <a:rPr lang="en-US" altLang="zh-CN"/>
              <a:t>amassed wealth, he lost his mental and physical health. His son Balu turns out to be a loafer. His one time friend,</a:t>
            </a:r>
            <a:r>
              <a:rPr lang="zh-CN" altLang="en-US"/>
              <a:t> </a:t>
            </a:r>
            <a:r>
              <a:rPr lang="en-US" altLang="zh-CN"/>
              <a:t>philosopher and guide Dr. Pal plays traitor in his later life by ruining his business as a means to avenge his injured pride. Once again Margayya stands penniless. One wonders at the way things turn out of Margayya</a:t>
            </a:r>
            <a:r>
              <a:rPr lang="zh-CN" altLang="en-US"/>
              <a:t> </a:t>
            </a:r>
            <a:r>
              <a:rPr lang="en-US" altLang="zh-CN"/>
              <a:t>despite the elaborate and painstaking Lakshmi</a:t>
            </a:r>
            <a:r>
              <a:rPr lang="zh-CN" altLang="en-US"/>
              <a:t> </a:t>
            </a:r>
            <a:r>
              <a:rPr lang="en-US" altLang="zh-CN"/>
              <a:t>Puja. Rajaji’s concluding remarks of his Ramayana optly describe Margayya’s predicament. </a:t>
            </a:r>
          </a:p>
          <a:p>
            <a:pPr marL="0" indent="0">
              <a:buNone/>
            </a:pPr>
            <a:r>
              <a:rPr lang="zh-CN" altLang="en-US"/>
              <a:t>            </a:t>
            </a:r>
            <a:r>
              <a:rPr lang="en-US" altLang="zh-CN"/>
              <a:t>He</a:t>
            </a:r>
            <a:r>
              <a:rPr lang="zh-CN" altLang="en-US"/>
              <a:t> </a:t>
            </a:r>
            <a:r>
              <a:rPr lang="en-US" altLang="zh-CN"/>
              <a:t>says, “</a:t>
            </a:r>
            <a:r>
              <a:rPr lang="zh-CN" altLang="en-US"/>
              <a:t> </a:t>
            </a:r>
            <a:r>
              <a:rPr lang="en-US" altLang="zh-CN"/>
              <a:t>any work done in good spirit is good work. It is not work that is tiring or degrading but the wrong attitude one brings to</a:t>
            </a:r>
            <a:r>
              <a:rPr lang="zh-CN" altLang="en-US"/>
              <a:t> </a:t>
            </a:r>
            <a:r>
              <a:rPr lang="en-US" altLang="zh-CN"/>
              <a:t>life”</a:t>
            </a:r>
            <a:endParaRPr lang="en-US"/>
          </a:p>
        </p:txBody>
      </p:sp>
    </p:spTree>
    <p:extLst>
      <p:ext uri="{BB962C8B-B14F-4D97-AF65-F5344CB8AC3E}">
        <p14:creationId xmlns:p14="http://schemas.microsoft.com/office/powerpoint/2010/main" val="57692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63A07-CD51-AD46-800A-C39C9816EB0E}"/>
              </a:ext>
            </a:extLst>
          </p:cNvPr>
          <p:cNvSpPr>
            <a:spLocks noGrp="1"/>
          </p:cNvSpPr>
          <p:nvPr>
            <p:ph type="title"/>
          </p:nvPr>
        </p:nvSpPr>
        <p:spPr/>
        <p:txBody>
          <a:bodyPr>
            <a:normAutofit fontScale="90000"/>
          </a:bodyPr>
          <a:lstStyle/>
          <a:p>
            <a:r>
              <a:rPr lang="en-US" altLang="zh-CN"/>
              <a:t>It is the individual who is ultimately responsible for his fate, as in the case of Margayya.This</a:t>
            </a:r>
            <a:r>
              <a:rPr lang="zh-CN" altLang="en-US"/>
              <a:t> </a:t>
            </a:r>
            <a:r>
              <a:rPr lang="en-US" altLang="zh-CN"/>
              <a:t>evidently proves the theory of karma as well-</a:t>
            </a:r>
            <a:endParaRPr lang="en-US"/>
          </a:p>
        </p:txBody>
      </p:sp>
      <p:sp>
        <p:nvSpPr>
          <p:cNvPr id="3" name="Content Placeholder 2">
            <a:extLst>
              <a:ext uri="{FF2B5EF4-FFF2-40B4-BE49-F238E27FC236}">
                <a16:creationId xmlns:a16="http://schemas.microsoft.com/office/drawing/2014/main" id="{6619A588-F8E2-FA45-9723-17DBF8AD7183}"/>
              </a:ext>
            </a:extLst>
          </p:cNvPr>
          <p:cNvSpPr>
            <a:spLocks noGrp="1"/>
          </p:cNvSpPr>
          <p:nvPr>
            <p:ph idx="1"/>
          </p:nvPr>
        </p:nvSpPr>
        <p:spPr/>
        <p:txBody>
          <a:bodyPr/>
          <a:lstStyle/>
          <a:p>
            <a:pPr marL="0" indent="0">
              <a:buNone/>
            </a:pPr>
            <a:endParaRPr lang="en-US"/>
          </a:p>
          <a:p>
            <a:pPr marL="0" indent="0">
              <a:buNone/>
            </a:pPr>
            <a:r>
              <a:rPr lang="zh-CN" altLang="en-US"/>
              <a:t>                                  </a:t>
            </a:r>
            <a:r>
              <a:rPr lang="en-US" altLang="zh-CN"/>
              <a:t>“What we sow, we will reap.”</a:t>
            </a:r>
          </a:p>
          <a:p>
            <a:pPr marL="0" indent="0">
              <a:buNone/>
            </a:pPr>
            <a:r>
              <a:rPr lang="en-US" altLang="zh-CN"/>
              <a:t>Each thought, each action has defintive consequences. We can never separate ourselves from the past. The law of karma is not a blind necessity or a mechanical rule beet simply the organic nature of life where each successive phase grows inevitably from what has gone before. The law of karma intensifies our sense of the tremendous significance of every decision we make for the right or the wrong. Every choice has an influence in our whole moral being not merely for this life but forever. </a:t>
            </a:r>
            <a:endParaRPr lang="en-US"/>
          </a:p>
        </p:txBody>
      </p:sp>
    </p:spTree>
    <p:extLst>
      <p:ext uri="{BB962C8B-B14F-4D97-AF65-F5344CB8AC3E}">
        <p14:creationId xmlns:p14="http://schemas.microsoft.com/office/powerpoint/2010/main" val="3821408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3231A-D1B9-A548-AFED-2ACD01C462BE}"/>
              </a:ext>
            </a:extLst>
          </p:cNvPr>
          <p:cNvSpPr>
            <a:spLocks noGrp="1"/>
          </p:cNvSpPr>
          <p:nvPr>
            <p:ph type="title"/>
          </p:nvPr>
        </p:nvSpPr>
        <p:spPr/>
        <p:txBody>
          <a:bodyPr/>
          <a:lstStyle/>
          <a:p>
            <a:r>
              <a:rPr lang="en-US" altLang="zh-CN"/>
              <a:t>“What a man wills, he does, what he does, even so he becomes.”</a:t>
            </a:r>
            <a:endParaRPr lang="en-US"/>
          </a:p>
        </p:txBody>
      </p:sp>
      <p:sp>
        <p:nvSpPr>
          <p:cNvPr id="3" name="Content Placeholder 2">
            <a:extLst>
              <a:ext uri="{FF2B5EF4-FFF2-40B4-BE49-F238E27FC236}">
                <a16:creationId xmlns:a16="http://schemas.microsoft.com/office/drawing/2014/main" id="{09742276-02D3-B44D-B163-8E15D16693F5}"/>
              </a:ext>
            </a:extLst>
          </p:cNvPr>
          <p:cNvSpPr>
            <a:spLocks noGrp="1"/>
          </p:cNvSpPr>
          <p:nvPr>
            <p:ph idx="1"/>
          </p:nvPr>
        </p:nvSpPr>
        <p:spPr/>
        <p:txBody>
          <a:bodyPr/>
          <a:lstStyle/>
          <a:p>
            <a:endParaRPr lang="en-US"/>
          </a:p>
          <a:p>
            <a:r>
              <a:rPr lang="en-US" altLang="zh-CN"/>
              <a:t>This study was aimed at presenting the attitudes and aspirations of the protagonists in R. K Narayan’s novel.</a:t>
            </a:r>
            <a:r>
              <a:rPr lang="zh-CN" altLang="en-US"/>
              <a:t> </a:t>
            </a:r>
            <a:r>
              <a:rPr lang="en-US" altLang="zh-CN"/>
              <a:t>The action of karma of the protagonists and their evolution as a result of their actions. </a:t>
            </a:r>
            <a:endParaRPr lang="en-US"/>
          </a:p>
        </p:txBody>
      </p:sp>
    </p:spTree>
    <p:extLst>
      <p:ext uri="{BB962C8B-B14F-4D97-AF65-F5344CB8AC3E}">
        <p14:creationId xmlns:p14="http://schemas.microsoft.com/office/powerpoint/2010/main" val="1596835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I.B.(P. G.) College, Panipat</vt:lpstr>
      <vt:lpstr>Presented By :</vt:lpstr>
      <vt:lpstr>“What causes bondage is not Karma but the wrong attitude with which it is performed.”</vt:lpstr>
      <vt:lpstr>PowerPoint Presentation</vt:lpstr>
      <vt:lpstr>It is the individual who is ultimately responsible for his fate, as in the case of Margayya.This evidently proves the theory of karma as well-</vt:lpstr>
      <vt:lpstr>“What a man wills, he does, what he does, even so he becomes.”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I.B.(P. G.) College, Panipat</dc:title>
  <dc:creator>Unknown User</dc:creator>
  <cp:lastModifiedBy>Unknown User</cp:lastModifiedBy>
  <cp:revision>2</cp:revision>
  <dcterms:created xsi:type="dcterms:W3CDTF">2020-04-10T16:07:21Z</dcterms:created>
  <dcterms:modified xsi:type="dcterms:W3CDTF">2020-04-10T16:48:42Z</dcterms:modified>
</cp:coreProperties>
</file>