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9" r:id="rId4"/>
    <p:sldId id="262" r:id="rId5"/>
    <p:sldId id="261" r:id="rId6"/>
    <p:sldId id="260" r:id="rId7"/>
    <p:sldId id="264" r:id="rId8"/>
    <p:sldId id="265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88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7D4B-151B-40BA-B100-FE966294DC1E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3260-2B01-473C-AF44-34588651C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7D4B-151B-40BA-B100-FE966294DC1E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3260-2B01-473C-AF44-34588651C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7D4B-151B-40BA-B100-FE966294DC1E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3260-2B01-473C-AF44-34588651C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7D4B-151B-40BA-B100-FE966294DC1E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3260-2B01-473C-AF44-34588651C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7D4B-151B-40BA-B100-FE966294DC1E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3260-2B01-473C-AF44-34588651C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7D4B-151B-40BA-B100-FE966294DC1E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3260-2B01-473C-AF44-34588651C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7D4B-151B-40BA-B100-FE966294DC1E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3260-2B01-473C-AF44-34588651C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7D4B-151B-40BA-B100-FE966294DC1E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3260-2B01-473C-AF44-34588651C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7D4B-151B-40BA-B100-FE966294DC1E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3260-2B01-473C-AF44-34588651C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7D4B-151B-40BA-B100-FE966294DC1E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3260-2B01-473C-AF44-34588651C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7D4B-151B-40BA-B100-FE966294DC1E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6DD3260-2B01-473C-AF44-34588651C6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457D4B-151B-40BA-B100-FE966294DC1E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DD3260-2B01-473C-AF44-34588651C6D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8382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4400" b="1" dirty="0" smtClean="0"/>
              <a:t>आई</a:t>
            </a:r>
            <a:r>
              <a:rPr lang="en-US" sz="4400" b="1" dirty="0" smtClean="0"/>
              <a:t>.</a:t>
            </a:r>
            <a:r>
              <a:rPr lang="hi-IN" sz="4400" b="1" dirty="0" smtClean="0"/>
              <a:t>बी</a:t>
            </a:r>
            <a:r>
              <a:rPr lang="en-US" sz="4400" b="1" dirty="0" smtClean="0"/>
              <a:t>.(</a:t>
            </a:r>
            <a:r>
              <a:rPr lang="hi-IN" sz="4400" b="1" dirty="0" smtClean="0"/>
              <a:t>पी</a:t>
            </a:r>
            <a:r>
              <a:rPr lang="en-US" sz="4400" b="1" dirty="0" smtClean="0"/>
              <a:t>.</a:t>
            </a:r>
            <a:r>
              <a:rPr lang="hi-IN" sz="4400" b="1" dirty="0" smtClean="0"/>
              <a:t>जी</a:t>
            </a:r>
            <a:r>
              <a:rPr lang="en-US" sz="4400" b="1" dirty="0" smtClean="0"/>
              <a:t>.)</a:t>
            </a:r>
            <a:r>
              <a:rPr lang="hi-IN" sz="4400" b="1" dirty="0" smtClean="0"/>
              <a:t> कॉलेज</a:t>
            </a:r>
            <a:r>
              <a:rPr lang="en-US" sz="4400" b="1" dirty="0" smtClean="0"/>
              <a:t>(</a:t>
            </a:r>
            <a:r>
              <a:rPr lang="hi-IN" sz="4400" b="1" dirty="0" smtClean="0"/>
              <a:t>पानीपत</a:t>
            </a:r>
            <a:r>
              <a:rPr lang="en-US" sz="4400" b="1" dirty="0" smtClean="0"/>
              <a:t>)</a:t>
            </a:r>
          </a:p>
          <a:p>
            <a:pPr algn="ctr"/>
            <a:endParaRPr lang="en-US" sz="4400" b="1" dirty="0" smtClean="0"/>
          </a:p>
          <a:p>
            <a:pPr algn="ctr"/>
            <a:r>
              <a:rPr lang="hi-IN" sz="4400" b="1" dirty="0" smtClean="0"/>
              <a:t>कक्षा</a:t>
            </a:r>
            <a:r>
              <a:rPr lang="en-US" sz="4400" b="1" dirty="0" smtClean="0"/>
              <a:t> – </a:t>
            </a:r>
            <a:r>
              <a:rPr lang="hi-IN" sz="4400" b="1" dirty="0" smtClean="0"/>
              <a:t>बी.ए. तृतीय वर्ष </a:t>
            </a:r>
            <a:endParaRPr lang="en-US" sz="4400" b="1" dirty="0" smtClean="0"/>
          </a:p>
          <a:p>
            <a:pPr algn="ctr"/>
            <a:endParaRPr lang="hi-IN" sz="4400" dirty="0" smtClean="0">
              <a:effectLst/>
            </a:endParaRPr>
          </a:p>
          <a:p>
            <a:pPr algn="ctr"/>
            <a:r>
              <a:rPr lang="en-US" sz="4400" b="1" dirty="0" smtClean="0"/>
              <a:t>           </a:t>
            </a:r>
            <a:r>
              <a:rPr lang="hi-IN" sz="4400" b="1" dirty="0" smtClean="0"/>
              <a:t>विषय </a:t>
            </a:r>
            <a:r>
              <a:rPr lang="en-US" sz="4400" b="1" dirty="0" smtClean="0"/>
              <a:t>- </a:t>
            </a:r>
            <a:r>
              <a:rPr lang="hi-IN" sz="4400" b="1" dirty="0" smtClean="0"/>
              <a:t> हिन्दी</a:t>
            </a:r>
            <a:r>
              <a:rPr lang="en-US" sz="4400" b="1" dirty="0" smtClean="0"/>
              <a:t> </a:t>
            </a:r>
            <a:endParaRPr lang="hi-IN" sz="4400" dirty="0" smtClean="0">
              <a:effectLst/>
            </a:endParaRPr>
          </a:p>
          <a:p>
            <a:pPr algn="ctr"/>
            <a:endParaRPr lang="hi-IN" sz="4400" dirty="0" smtClean="0">
              <a:effectLst/>
            </a:endParaRPr>
          </a:p>
          <a:p>
            <a:pPr algn="ctr"/>
            <a:endParaRPr lang="en-US" sz="4400" b="1" dirty="0" smtClean="0"/>
          </a:p>
          <a:p>
            <a:pPr algn="ctr"/>
            <a:r>
              <a:rPr lang="en-US" sz="4400" b="1" dirty="0" smtClean="0"/>
              <a:t> </a:t>
            </a:r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9594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8815" y="2667000"/>
            <a:ext cx="761458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i-IN" sz="7200" b="1" dirty="0" smtClean="0">
                <a:latin typeface="+mj-lt"/>
              </a:rPr>
              <a:t> हरियाणवी कविता 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5658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5998" y="595740"/>
            <a:ext cx="44454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4400" b="1" dirty="0" smtClean="0">
                <a:latin typeface="Kruti Dev 165" pitchFamily="2" charset="0"/>
              </a:rPr>
              <a:t>हरियाणवी कविता </a:t>
            </a:r>
            <a:endParaRPr lang="en-US" sz="4400" b="1" dirty="0">
              <a:latin typeface="Kruti Dev 165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417287"/>
            <a:ext cx="830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400" dirty="0" smtClean="0"/>
              <a:t>कविता साहित्य की प्राचीनतम एवं सरस रचना है | अतः सदा से ही साहित्यकारों ने इसकी रचना पर बल दिया है | हरियाणवी कविता का इतिहास भी हिंदी कविता के सामान ही आगे रहा है | हरियाणवी कविता की धारा गुरु गोरखनाथ के काव्य से लेकर आज तक निरंतर बहती आ रही है | कभी संत – काव्य एवं सूफी – काव्य के रूप में तो कभी राम काव्य, कृष्ण काव्य और कभी सुधारवादी काव्य के रूप में | आधुनिक काल में इसका राष्ट्रीय चेतना से परिपूर्ण रूप भी लुभावना रहा है | आधुनिक साहित्य में हरियाणवी कवियों का भी महत्वपूर्ण योगदान है | इस युग में केवल हरियाणवी, ओ० पी० हरियाणवी, देवीशंकर प्रभाकर, तारादत्त  विलक्षण, भारतभूषण सांधीवाल, रामफल चहल, जैमिनी हरियाणवी, जगदीश चन्द्र वत्स आदि की कविताएँ </a:t>
            </a:r>
            <a:r>
              <a:rPr lang="hi-IN" sz="2400" dirty="0" smtClean="0"/>
              <a:t>उल्लेखनीय                           </a:t>
            </a:r>
            <a:r>
              <a:rPr lang="hi-IN" sz="2400" dirty="0" smtClean="0"/>
              <a:t>है |</a:t>
            </a:r>
            <a:endParaRPr lang="en-US" sz="2400" dirty="0">
              <a:latin typeface="Kruti Dev 165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995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51557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400" b="1" dirty="0" smtClean="0"/>
              <a:t>हरियाणवी कविता की प्रवृत्तियाँ: </a:t>
            </a:r>
            <a:endParaRPr lang="en-IN" sz="2400" dirty="0" smtClean="0"/>
          </a:p>
          <a:p>
            <a:pPr algn="just"/>
            <a:r>
              <a:rPr lang="hi-IN" sz="2400" b="1" dirty="0" smtClean="0"/>
              <a:t>1. हरियाणवी का गुणगान</a:t>
            </a:r>
            <a:r>
              <a:rPr lang="hi-IN" sz="2400" dirty="0" smtClean="0"/>
              <a:t>: - आधुनिक हरियाणवी कविता में कवियों ने हरियाणा प्रदेश का गुणगान किया है | इन कवियों ने हरियाणा की उपजाऊ भूमि, यहाँ के दूध-दही  के खान – पान, यहाँ के रहन – सहन, यहाँ के मेहनती किसान एवं वीर सैनिको का खुलकर गुणगान किया है | देवीशंकर प्रभाकर ने अपनी कविता में हरियाणा की माटी की वंदना की है –</a:t>
            </a:r>
            <a:endParaRPr lang="en-IN" sz="2400" dirty="0" smtClean="0"/>
          </a:p>
          <a:p>
            <a:pPr algn="just"/>
            <a:r>
              <a:rPr lang="hi-IN" sz="2400" dirty="0" smtClean="0"/>
              <a:t>	“हरियाणा की पावन धरती, तेरा वंदन तेरा पूजन,</a:t>
            </a:r>
            <a:endParaRPr lang="en-IN" sz="2400" dirty="0" smtClean="0"/>
          </a:p>
          <a:p>
            <a:pPr algn="just"/>
            <a:r>
              <a:rPr lang="hi-IN" sz="2400" dirty="0" smtClean="0"/>
              <a:t>	 तेरी माटी शीश चढ़ाकर, हम कर लें तेरा अभिनन्दन</a:t>
            </a:r>
            <a:r>
              <a:rPr lang="hi-IN" sz="2400" dirty="0" smtClean="0"/>
              <a:t>|”</a:t>
            </a:r>
          </a:p>
          <a:p>
            <a:pPr algn="just"/>
            <a:endParaRPr lang="en-IN" sz="1100" dirty="0" smtClean="0"/>
          </a:p>
          <a:p>
            <a:pPr algn="just"/>
            <a:r>
              <a:rPr lang="hi-IN" sz="2400" b="1" dirty="0" smtClean="0"/>
              <a:t>2.	सामाजिक परोपकार</a:t>
            </a:r>
            <a:r>
              <a:rPr lang="hi-IN" sz="2400" dirty="0" smtClean="0"/>
              <a:t>:- आधुनिक हरियाणवी कविता में कवियों द्वारा छोटे – छोटे सामाजिक सरोकारों के प्रति सजकता दिखाई गई </a:t>
            </a:r>
            <a:r>
              <a:rPr lang="hi-IN" sz="2400" dirty="0" smtClean="0"/>
              <a:t>   है </a:t>
            </a:r>
            <a:r>
              <a:rPr lang="hi-IN" sz="2400" dirty="0" smtClean="0"/>
              <a:t>| कवियों ने अपनी कविताओं में समाज में बढ़ती बिखराव की  भावना, पारिवारिक कलेश, दहेज़ प्रथा, कन्या – भ्रूण हत्या, बेरोजगारी के कारण निराशा, महंगाई आदि बुराइयों का चरित्र चित्रण किया |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1950353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1000"/>
            <a:ext cx="87630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400" dirty="0" smtClean="0"/>
              <a:t>साथ ही इन बुराइयों के खिलाफ डट कर अपनी आवाज उठाई तथा अपनी कविताओं के माध्यम से समाज को जागृत करने का प्रयास किया | “भारतभूषण सांधीवाल’ अपनी कविता में कहते हैं:-</a:t>
            </a:r>
            <a:endParaRPr lang="en-IN" sz="2400" dirty="0" smtClean="0"/>
          </a:p>
          <a:p>
            <a:r>
              <a:rPr lang="hi-IN" sz="2400" dirty="0" smtClean="0"/>
              <a:t>	“</a:t>
            </a:r>
            <a:r>
              <a:rPr lang="hi-IN" sz="2400" dirty="0" smtClean="0"/>
              <a:t>जिस घर में एक्का नहीं, रोज़ रहै तकरार </a:t>
            </a:r>
            <a:endParaRPr lang="en-IN" sz="2400" dirty="0" smtClean="0"/>
          </a:p>
          <a:p>
            <a:r>
              <a:rPr lang="hi-IN" sz="2400" dirty="0" smtClean="0"/>
              <a:t>	नहीं </a:t>
            </a:r>
            <a:r>
              <a:rPr lang="hi-IN" sz="2400" dirty="0" smtClean="0"/>
              <a:t>कड़े भी हो सकै, उसका बेड़ा पार </a:t>
            </a:r>
            <a:endParaRPr lang="en-IN" sz="2400" dirty="0" smtClean="0"/>
          </a:p>
          <a:p>
            <a:r>
              <a:rPr lang="hi-IN" sz="2400" dirty="0" smtClean="0"/>
              <a:t>	उसका </a:t>
            </a:r>
            <a:r>
              <a:rPr lang="hi-IN" sz="2400" dirty="0" smtClean="0"/>
              <a:t>बेड़ा नहीं हो, दुःख हो मोटा </a:t>
            </a:r>
            <a:endParaRPr lang="en-IN" sz="2400" dirty="0" smtClean="0"/>
          </a:p>
          <a:p>
            <a:r>
              <a:rPr lang="hi-IN" sz="2400" dirty="0" smtClean="0"/>
              <a:t>	लिछमी </a:t>
            </a:r>
            <a:r>
              <a:rPr lang="hi-IN" sz="2400" dirty="0" smtClean="0"/>
              <a:t>भाज्जै दूर, क्रूद्ता फिरता टोटा </a:t>
            </a:r>
            <a:r>
              <a:rPr lang="hi-IN" sz="2400" dirty="0" smtClean="0"/>
              <a:t>|”</a:t>
            </a:r>
          </a:p>
          <a:p>
            <a:endParaRPr lang="en-IN" sz="1400" dirty="0" smtClean="0"/>
          </a:p>
          <a:p>
            <a:r>
              <a:rPr lang="hi-IN" sz="2400" b="1" dirty="0" smtClean="0"/>
              <a:t>3.	ईश - वंदना :-</a:t>
            </a:r>
            <a:r>
              <a:rPr lang="hi-IN" sz="2400" dirty="0" smtClean="0"/>
              <a:t> आधुनिक हरियाणवी कविता में ईश्वर वंदना </a:t>
            </a:r>
            <a:r>
              <a:rPr lang="hi-IN" sz="2400" dirty="0" smtClean="0"/>
              <a:t>	भी </a:t>
            </a:r>
            <a:r>
              <a:rPr lang="hi-IN" sz="2400" dirty="0" smtClean="0"/>
              <a:t>एक प्रमुख प्रवृत्ति है |विभिन्न कवियों ने अपनी – अपनी </a:t>
            </a:r>
            <a:r>
              <a:rPr lang="hi-IN" sz="2400" dirty="0" smtClean="0"/>
              <a:t>	कविताओं </a:t>
            </a:r>
            <a:r>
              <a:rPr lang="hi-IN" sz="2400" dirty="0" smtClean="0"/>
              <a:t>के माध्यम से शिव, गणेश, कृष्ण, राम, महात्मा </a:t>
            </a:r>
            <a:r>
              <a:rPr lang="hi-IN" sz="2400" dirty="0" smtClean="0"/>
              <a:t>	बुध </a:t>
            </a:r>
            <a:r>
              <a:rPr lang="hi-IN" sz="2400" dirty="0" smtClean="0"/>
              <a:t>आदि देवताओं की महिमा का गान किया है | “जगदीश </a:t>
            </a:r>
            <a:r>
              <a:rPr lang="hi-IN" sz="2400" dirty="0" smtClean="0"/>
              <a:t>	चन्द्र </a:t>
            </a:r>
            <a:r>
              <a:rPr lang="hi-IN" sz="2400" dirty="0" smtClean="0"/>
              <a:t>वत्स” अपनी एक कविता में भगवन कृष्ण की महिमा </a:t>
            </a:r>
            <a:r>
              <a:rPr lang="hi-IN" sz="2400" dirty="0" smtClean="0"/>
              <a:t>	का </a:t>
            </a:r>
            <a:r>
              <a:rPr lang="hi-IN" sz="2400" dirty="0" smtClean="0"/>
              <a:t>वर्णन करते हुए लिखते है :-</a:t>
            </a:r>
            <a:endParaRPr lang="en-IN" sz="2400" dirty="0" smtClean="0"/>
          </a:p>
          <a:p>
            <a:r>
              <a:rPr lang="hi-IN" sz="2400" dirty="0" smtClean="0"/>
              <a:t>		“</a:t>
            </a:r>
            <a:r>
              <a:rPr lang="hi-IN" sz="2400" dirty="0" smtClean="0"/>
              <a:t>दुर्योधन की मेवा त्यागी, साग विदुर घर खा लिया </a:t>
            </a:r>
            <a:endParaRPr lang="en-IN" sz="2400" dirty="0" smtClean="0"/>
          </a:p>
          <a:p>
            <a:r>
              <a:rPr lang="hi-IN" sz="2400" dirty="0" smtClean="0"/>
              <a:t>		दुखिया </a:t>
            </a:r>
            <a:r>
              <a:rPr lang="hi-IN" sz="2400" dirty="0" smtClean="0"/>
              <a:t>निर्धन विप्र सुदामा झट, छाती कै ला लिया |” 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39978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7693"/>
            <a:ext cx="8686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400" b="1" dirty="0" smtClean="0"/>
              <a:t>4. राष्ट्रीय एकता की भावना :-</a:t>
            </a:r>
            <a:r>
              <a:rPr lang="hi-IN" sz="2400" dirty="0" smtClean="0"/>
              <a:t> हरियाणवी कवियों ने स्पष्ट किया है </a:t>
            </a:r>
            <a:r>
              <a:rPr lang="hi-IN" sz="2400" dirty="0" smtClean="0"/>
              <a:t>	कि </a:t>
            </a:r>
            <a:r>
              <a:rPr lang="hi-IN" sz="2400" dirty="0" smtClean="0"/>
              <a:t>हर भारतवासी को देश एकता एवं अखंडता के लिए सदैव </a:t>
            </a:r>
            <a:r>
              <a:rPr lang="hi-IN" sz="2400" dirty="0" smtClean="0"/>
              <a:t>	तैयार </a:t>
            </a:r>
            <a:r>
              <a:rPr lang="hi-IN" sz="2400" dirty="0" smtClean="0"/>
              <a:t>रहने चाहिए | ‘तारादत्त विलक्षण’ अपनी एक कविता में </a:t>
            </a:r>
            <a:r>
              <a:rPr lang="hi-IN" sz="2400" dirty="0" smtClean="0"/>
              <a:t>	इसी </a:t>
            </a:r>
            <a:r>
              <a:rPr lang="hi-IN" sz="2400" dirty="0" smtClean="0"/>
              <a:t>प्रकार के विचार प्रकट करते हुए लिखते है :-</a:t>
            </a:r>
            <a:endParaRPr lang="en-IN" sz="2400" dirty="0" smtClean="0"/>
          </a:p>
          <a:p>
            <a:r>
              <a:rPr lang="hi-IN" sz="2400" b="1" dirty="0" smtClean="0"/>
              <a:t>	 </a:t>
            </a:r>
            <a:r>
              <a:rPr lang="hi-IN" sz="2400" b="1" dirty="0" smtClean="0"/>
              <a:t> “</a:t>
            </a:r>
            <a:r>
              <a:rPr lang="hi-IN" sz="2400" b="1" dirty="0" smtClean="0"/>
              <a:t>तेरी आन - शान की ओड़, जो हाथ उठेंगे तोड़ दूंगा मैं </a:t>
            </a:r>
            <a:endParaRPr lang="en-IN" sz="2400" dirty="0" smtClean="0"/>
          </a:p>
          <a:p>
            <a:r>
              <a:rPr lang="hi-IN" sz="2400" b="1" dirty="0" smtClean="0"/>
              <a:t>	</a:t>
            </a:r>
            <a:r>
              <a:rPr lang="hi-IN" sz="2400" b="1" dirty="0" smtClean="0"/>
              <a:t>   बुरी </a:t>
            </a:r>
            <a:r>
              <a:rPr lang="hi-IN" sz="2400" b="1" dirty="0" smtClean="0"/>
              <a:t>नज़र तै देखेगी जो आँख उसनै फोड़ द्यूंगा मैं |</a:t>
            </a:r>
            <a:endParaRPr lang="en-IN" sz="2400" dirty="0" smtClean="0"/>
          </a:p>
          <a:p>
            <a:r>
              <a:rPr lang="hi-IN" sz="2400" b="1" dirty="0" smtClean="0"/>
              <a:t>	</a:t>
            </a:r>
            <a:r>
              <a:rPr lang="hi-IN" sz="2400" b="1" dirty="0" smtClean="0"/>
              <a:t>   तेरी </a:t>
            </a:r>
            <a:r>
              <a:rPr lang="hi-IN" sz="2400" b="1" dirty="0" smtClean="0"/>
              <a:t>सौगंध खा कै कहता बैरी का मुहं मोड़ द्यूंगा मैं |</a:t>
            </a:r>
            <a:endParaRPr lang="en-IN" sz="2400" dirty="0" smtClean="0"/>
          </a:p>
          <a:p>
            <a:endParaRPr lang="hi-IN" sz="1600" b="1" dirty="0" smtClean="0"/>
          </a:p>
          <a:p>
            <a:r>
              <a:rPr lang="hi-IN" sz="2400" b="1" dirty="0" smtClean="0"/>
              <a:t>5</a:t>
            </a:r>
            <a:r>
              <a:rPr lang="hi-IN" sz="2400" b="1" dirty="0" smtClean="0"/>
              <a:t>.  शोषितों के प्रति सहानुभूति तथा शोषकों के प्रति घृणा :- </a:t>
            </a:r>
            <a:r>
              <a:rPr lang="hi-IN" sz="2400" dirty="0" smtClean="0"/>
              <a:t> </a:t>
            </a:r>
            <a:r>
              <a:rPr lang="hi-IN" sz="2400" dirty="0" smtClean="0"/>
              <a:t>	हरियाणवी </a:t>
            </a:r>
            <a:r>
              <a:rPr lang="hi-IN" sz="2400" dirty="0" smtClean="0"/>
              <a:t>कविता में जहाँ शोषितों के प्रति सहानुभूति की है, </a:t>
            </a:r>
            <a:r>
              <a:rPr lang="hi-IN" sz="2400" dirty="0" smtClean="0"/>
              <a:t>	वहीँ </a:t>
            </a:r>
            <a:r>
              <a:rPr lang="hi-IN" sz="2400" dirty="0" smtClean="0"/>
              <a:t>शोषक वर्ग कि कड़े शब्दों में निंदा की है | किसान व </a:t>
            </a:r>
            <a:r>
              <a:rPr lang="hi-IN" sz="2400" dirty="0" smtClean="0"/>
              <a:t>	मजदूर </a:t>
            </a:r>
            <a:r>
              <a:rPr lang="hi-IN" sz="2400" dirty="0" smtClean="0"/>
              <a:t>के शोषण को देखकर हरियाणवी कवियों का खून खौल </a:t>
            </a:r>
            <a:r>
              <a:rPr lang="hi-IN" sz="2400" dirty="0" smtClean="0"/>
              <a:t>	उठा </a:t>
            </a:r>
            <a:r>
              <a:rPr lang="hi-IN" sz="2400" dirty="0" smtClean="0"/>
              <a:t>है | किसान की गरीबी को देखकरकवि कह उठता है </a:t>
            </a:r>
            <a:r>
              <a:rPr lang="hi-IN" sz="2400" b="1" dirty="0" smtClean="0"/>
              <a:t>–</a:t>
            </a:r>
            <a:endParaRPr lang="en-IN" sz="2400" dirty="0" smtClean="0"/>
          </a:p>
          <a:p>
            <a:r>
              <a:rPr lang="hi-IN" sz="2400" b="1" dirty="0" smtClean="0"/>
              <a:t>		“</a:t>
            </a:r>
            <a:r>
              <a:rPr lang="hi-IN" sz="2400" b="1" dirty="0" smtClean="0"/>
              <a:t>देख रोंगटे खड़े होंगे या मेरी छाती धड़के </a:t>
            </a:r>
            <a:endParaRPr lang="en-IN" sz="2400" dirty="0" smtClean="0"/>
          </a:p>
          <a:p>
            <a:r>
              <a:rPr lang="hi-IN" sz="2400" b="1" dirty="0" smtClean="0"/>
              <a:t>	</a:t>
            </a:r>
            <a:r>
              <a:rPr lang="hi-IN" sz="2400" b="1" dirty="0" smtClean="0"/>
              <a:t>	गरीब </a:t>
            </a:r>
            <a:r>
              <a:rPr lang="hi-IN" sz="2400" b="1" dirty="0" smtClean="0"/>
              <a:t>किसान की जिंदगी क्युकर बितै मर पड़कै  |”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1085117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28685"/>
            <a:ext cx="8763000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400" b="1" dirty="0" smtClean="0"/>
              <a:t>6. हास्य व्यंग्य :-</a:t>
            </a:r>
            <a:r>
              <a:rPr lang="hi-IN" sz="2400" dirty="0" smtClean="0"/>
              <a:t> विभिन्न हरियाणवी कवियों ने जीवन की छोटी-छोटी बातों, मानवीय कमजोरियों, राजनितिक छल-कपटो आदि पर हास्य –व्यंग्य के माध्यम से पाठक का ध्यान आकर्षित किया है | ‘जैमिनी हरियाणवी’ अपनी एक कविता में लिखते है –</a:t>
            </a:r>
            <a:endParaRPr lang="en-IN" sz="2400" dirty="0" smtClean="0"/>
          </a:p>
          <a:p>
            <a:r>
              <a:rPr lang="hi-IN" sz="2400" b="1" dirty="0" smtClean="0"/>
              <a:t>	</a:t>
            </a:r>
            <a:r>
              <a:rPr lang="hi-IN" sz="2400" b="1" dirty="0" smtClean="0"/>
              <a:t>“ईब </a:t>
            </a:r>
            <a:r>
              <a:rPr lang="hi-IN" sz="2400" b="1" dirty="0" smtClean="0"/>
              <a:t>का इंसान </a:t>
            </a:r>
            <a:endParaRPr lang="en-IN" sz="2400" dirty="0" smtClean="0"/>
          </a:p>
          <a:p>
            <a:r>
              <a:rPr lang="hi-IN" sz="2400" b="1" dirty="0" smtClean="0"/>
              <a:t>	 </a:t>
            </a:r>
            <a:r>
              <a:rPr lang="hi-IN" sz="2400" b="1" dirty="0" smtClean="0"/>
              <a:t>भीतर तै कटपीस, ऊपर तै थान </a:t>
            </a:r>
            <a:endParaRPr lang="en-IN" sz="2400" dirty="0" smtClean="0"/>
          </a:p>
          <a:p>
            <a:r>
              <a:rPr lang="hi-IN" sz="2400" b="1" dirty="0" smtClean="0"/>
              <a:t>	 </a:t>
            </a:r>
            <a:r>
              <a:rPr lang="hi-IN" sz="2400" b="1" dirty="0" smtClean="0"/>
              <a:t>ईब </a:t>
            </a:r>
            <a:r>
              <a:rPr lang="hi-IN" sz="2400" b="1" dirty="0" smtClean="0"/>
              <a:t>की </a:t>
            </a:r>
            <a:r>
              <a:rPr lang="hi-IN" sz="2400" b="1" dirty="0" smtClean="0"/>
              <a:t>नारी ?</a:t>
            </a:r>
            <a:endParaRPr lang="en-IN" sz="2400" dirty="0" smtClean="0"/>
          </a:p>
          <a:p>
            <a:r>
              <a:rPr lang="hi-IN" sz="2400" b="1" dirty="0" smtClean="0"/>
              <a:t>	 </a:t>
            </a:r>
            <a:r>
              <a:rPr lang="hi-IN" sz="2400" b="1" dirty="0" smtClean="0"/>
              <a:t>ब्याह तै पहलम तलाक की तैयारी |</a:t>
            </a:r>
            <a:endParaRPr lang="en-IN" sz="2400" dirty="0" smtClean="0"/>
          </a:p>
          <a:p>
            <a:r>
              <a:rPr lang="hi-IN" sz="2400" b="1" dirty="0" smtClean="0"/>
              <a:t>	 ईब </a:t>
            </a:r>
            <a:r>
              <a:rPr lang="hi-IN" sz="2400" b="1" dirty="0" smtClean="0"/>
              <a:t>का नेता </a:t>
            </a:r>
            <a:endParaRPr lang="en-IN" sz="2400" dirty="0" smtClean="0"/>
          </a:p>
          <a:p>
            <a:r>
              <a:rPr lang="hi-IN" sz="2400" b="1" dirty="0" smtClean="0"/>
              <a:t>	 </a:t>
            </a:r>
            <a:r>
              <a:rPr lang="hi-IN" sz="2400" b="1" dirty="0" smtClean="0"/>
              <a:t>जनता में डबल रोल करण वाला अभिनेता </a:t>
            </a:r>
            <a:r>
              <a:rPr lang="hi-IN" sz="2400" b="1" dirty="0" smtClean="0"/>
              <a:t>|</a:t>
            </a:r>
          </a:p>
          <a:p>
            <a:endParaRPr lang="en-IN" sz="1100" dirty="0" smtClean="0"/>
          </a:p>
          <a:p>
            <a:pPr algn="just"/>
            <a:r>
              <a:rPr lang="hi-IN" sz="2400" b="1" dirty="0" smtClean="0"/>
              <a:t>7.  भ्रष्टाचार की समस्या का चित्रण - </a:t>
            </a:r>
            <a:r>
              <a:rPr lang="hi-IN" sz="2400" dirty="0" smtClean="0"/>
              <a:t> आधुनिक समाज में </a:t>
            </a:r>
            <a:r>
              <a:rPr lang="hi-IN" sz="2400" dirty="0" smtClean="0"/>
              <a:t>	भ्रष्टाचार</a:t>
            </a:r>
            <a:r>
              <a:rPr lang="hi-IN" sz="2400" dirty="0" smtClean="0"/>
              <a:t>, आंतकवाद, नशाखोरी जैसी अनेक भयानक </a:t>
            </a:r>
            <a:r>
              <a:rPr lang="hi-IN" sz="2400" dirty="0" smtClean="0"/>
              <a:t>	समस्याओं </a:t>
            </a:r>
            <a:r>
              <a:rPr lang="hi-IN" sz="2400" dirty="0" smtClean="0"/>
              <a:t>ने समाज को झकझोर दिया है | हरियाणवी भाषा </a:t>
            </a:r>
            <a:r>
              <a:rPr lang="hi-IN" sz="2400" dirty="0" smtClean="0"/>
              <a:t>	के </a:t>
            </a:r>
            <a:r>
              <a:rPr lang="hi-IN" sz="2400" dirty="0" smtClean="0"/>
              <a:t>विविध </a:t>
            </a:r>
            <a:r>
              <a:rPr lang="hi-IN" sz="2400" dirty="0" smtClean="0"/>
              <a:t>कवियों </a:t>
            </a:r>
            <a:r>
              <a:rPr lang="hi-IN" sz="2400" dirty="0" smtClean="0"/>
              <a:t>ने इन समस्याओं के प्रति आवाज़ उठाई </a:t>
            </a:r>
            <a:r>
              <a:rPr lang="hi-IN" sz="2400" dirty="0" smtClean="0"/>
              <a:t>                    	है | </a:t>
            </a:r>
            <a:r>
              <a:rPr lang="hi-IN" sz="2400" dirty="0" smtClean="0"/>
              <a:t>‘रामधारी खटकड</a:t>
            </a:r>
            <a:r>
              <a:rPr lang="hi-IN" sz="2400" dirty="0" smtClean="0"/>
              <a:t>’ भ्रष्टाचार </a:t>
            </a:r>
            <a:r>
              <a:rPr lang="hi-IN" sz="2400" dirty="0" smtClean="0"/>
              <a:t>पर कटु व्यंग करते हुए </a:t>
            </a:r>
            <a:r>
              <a:rPr lang="hi-IN" sz="2400" dirty="0" smtClean="0"/>
              <a:t>	कहता </a:t>
            </a:r>
            <a:r>
              <a:rPr lang="hi-IN" sz="2400" dirty="0" smtClean="0"/>
              <a:t>है -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101808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32557"/>
            <a:ext cx="86106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Kruti Dev 165" pitchFamily="2" charset="0"/>
              </a:rPr>
              <a:t>	</a:t>
            </a:r>
            <a:r>
              <a:rPr lang="hi-IN" sz="2400" b="1" dirty="0" smtClean="0"/>
              <a:t> “क्रांति बिना न मुक्ति ध्यावै, संकट बढ़ता जावै सै |</a:t>
            </a:r>
            <a:endParaRPr lang="en-IN" sz="2400" dirty="0" smtClean="0"/>
          </a:p>
          <a:p>
            <a:r>
              <a:rPr lang="hi-IN" sz="2400" b="1" dirty="0" smtClean="0"/>
              <a:t>	  म्हारी </a:t>
            </a:r>
            <a:r>
              <a:rPr lang="hi-IN" sz="2400" b="1" dirty="0" smtClean="0"/>
              <a:t>कमाई इस सिस्टम मैं</a:t>
            </a:r>
            <a:r>
              <a:rPr lang="hi-IN" sz="2400" b="1" dirty="0" smtClean="0"/>
              <a:t> </a:t>
            </a:r>
            <a:r>
              <a:rPr lang="hi-IN" sz="2400" b="1" dirty="0" smtClean="0"/>
              <a:t>कोण लूट कै खावै सै|</a:t>
            </a:r>
            <a:endParaRPr lang="en-IN" sz="2400" dirty="0" smtClean="0"/>
          </a:p>
          <a:p>
            <a:r>
              <a:rPr lang="hi-IN" sz="2400" b="1" dirty="0" smtClean="0"/>
              <a:t>	  मेहनत </a:t>
            </a:r>
            <a:r>
              <a:rPr lang="hi-IN" sz="2400" b="1" dirty="0" smtClean="0"/>
              <a:t>का क्यूं फल मिलता ना, ईब समझ मैं आवै सै </a:t>
            </a:r>
            <a:r>
              <a:rPr lang="hi-IN" sz="2400" b="1" dirty="0" smtClean="0"/>
              <a:t>|</a:t>
            </a:r>
          </a:p>
          <a:p>
            <a:endParaRPr lang="en-IN" sz="1600" dirty="0" smtClean="0"/>
          </a:p>
          <a:p>
            <a:pPr algn="just"/>
            <a:r>
              <a:rPr lang="hi-IN" sz="2400" b="1" dirty="0" smtClean="0"/>
              <a:t>8.  भाषा शैली :- </a:t>
            </a:r>
            <a:r>
              <a:rPr lang="hi-IN" sz="2400" dirty="0" smtClean="0"/>
              <a:t>हरियाणवी कविता में हरियाणा की लोक भाषा का </a:t>
            </a:r>
            <a:r>
              <a:rPr lang="hi-IN" sz="2400" dirty="0" smtClean="0"/>
              <a:t>	सफलतापूर्वक </a:t>
            </a:r>
            <a:r>
              <a:rPr lang="hi-IN" sz="2400" dirty="0" smtClean="0"/>
              <a:t>प्रयोग किया गया है | आधुनिक हरियाणवी </a:t>
            </a:r>
            <a:r>
              <a:rPr lang="hi-IN" sz="2400" dirty="0" smtClean="0"/>
              <a:t>	कविता </a:t>
            </a:r>
            <a:r>
              <a:rPr lang="hi-IN" sz="2400" dirty="0" smtClean="0"/>
              <a:t>में तत्सम एवं तद्भव शब्दावली के साथ – साथ </a:t>
            </a:r>
            <a:r>
              <a:rPr lang="hi-IN" sz="2400" dirty="0" smtClean="0"/>
              <a:t>	विदेशी </a:t>
            </a:r>
            <a:r>
              <a:rPr lang="hi-IN" sz="2400" dirty="0" smtClean="0"/>
              <a:t>शब्दों का भी प्रयोग हुआ है | हरियाणवी मुहावरों व </a:t>
            </a:r>
            <a:r>
              <a:rPr lang="hi-IN" sz="2400" dirty="0" smtClean="0"/>
              <a:t>	कहावतों </a:t>
            </a:r>
            <a:r>
              <a:rPr lang="hi-IN" sz="2400" dirty="0" smtClean="0"/>
              <a:t>के प्रयोग के कारण भाषा में हरियाणवी संस्कृति व </a:t>
            </a:r>
            <a:r>
              <a:rPr lang="hi-IN" sz="2400" dirty="0" smtClean="0"/>
              <a:t>	संस्कारों </a:t>
            </a:r>
            <a:r>
              <a:rPr lang="hi-IN" sz="2400" dirty="0" smtClean="0"/>
              <a:t>का स्पर्श देखा जा सकता है | भावानुकूल तीनो शब्द </a:t>
            </a:r>
            <a:r>
              <a:rPr lang="hi-IN" sz="2400" dirty="0" smtClean="0"/>
              <a:t>	– </a:t>
            </a:r>
            <a:r>
              <a:rPr lang="hi-IN" sz="2400" dirty="0" smtClean="0"/>
              <a:t>शक्तियों का  प्रयोग तथा विविध शैलियों का प्रयोग किया </a:t>
            </a:r>
            <a:r>
              <a:rPr lang="hi-IN" sz="2400" dirty="0" smtClean="0"/>
              <a:t>	है </a:t>
            </a:r>
            <a:r>
              <a:rPr lang="hi-IN" sz="2400" dirty="0" smtClean="0"/>
              <a:t>|</a:t>
            </a:r>
            <a:endParaRPr lang="en-IN" sz="2400" dirty="0" smtClean="0"/>
          </a:p>
          <a:p>
            <a:pPr algn="just"/>
            <a:r>
              <a:rPr lang="hi-IN" sz="2400" b="1" dirty="0" smtClean="0"/>
              <a:t>निष्कर्ष :-</a:t>
            </a:r>
            <a:endParaRPr lang="en-IN" sz="2400" dirty="0" smtClean="0"/>
          </a:p>
          <a:p>
            <a:pPr algn="just"/>
            <a:r>
              <a:rPr lang="hi-IN" sz="2400" dirty="0" smtClean="0"/>
              <a:t>	 </a:t>
            </a:r>
            <a:r>
              <a:rPr lang="hi-IN" sz="2400" dirty="0" smtClean="0"/>
              <a:t>   अतः </a:t>
            </a:r>
            <a:r>
              <a:rPr lang="hi-IN" sz="2400" dirty="0" smtClean="0"/>
              <a:t>स्पष्ट है कि आधुनिक हरियाणवी कविता भाव – </a:t>
            </a:r>
            <a:r>
              <a:rPr lang="hi-IN" sz="2400" dirty="0" smtClean="0"/>
              <a:t>	पक्ष एवं </a:t>
            </a:r>
            <a:r>
              <a:rPr lang="hi-IN" sz="2400" dirty="0" smtClean="0"/>
              <a:t>कला – पक्ष की दृष्टि से सफल विद्या है |</a:t>
            </a:r>
            <a:endParaRPr lang="en-IN" sz="2400" dirty="0" smtClean="0"/>
          </a:p>
          <a:p>
            <a:pPr algn="just"/>
            <a:endParaRPr lang="en-US" sz="2400" dirty="0">
              <a:latin typeface="Kruti Dev 165" pitchFamily="2" charset="0"/>
            </a:endParaRPr>
          </a:p>
          <a:p>
            <a:pPr algn="just"/>
            <a:r>
              <a:rPr lang="en-US" sz="2400" b="1" dirty="0">
                <a:latin typeface="Kruti Dev 165" pitchFamily="2" charset="0"/>
              </a:rPr>
              <a:t> </a:t>
            </a:r>
            <a:endParaRPr lang="en-US" sz="2400" dirty="0">
              <a:latin typeface="Kruti Dev 165" pitchFamily="2" charset="0"/>
            </a:endParaRPr>
          </a:p>
          <a:p>
            <a:pPr algn="just"/>
            <a:endParaRPr lang="en-US" sz="2400" dirty="0">
              <a:latin typeface="Kruti Dev 165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1928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636912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i-IN" sz="9600" b="1" dirty="0" smtClean="0"/>
              <a:t>धन्यवाद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02873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</TotalTime>
  <Words>335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mihir</cp:lastModifiedBy>
  <cp:revision>16</cp:revision>
  <dcterms:created xsi:type="dcterms:W3CDTF">2020-04-03T08:05:53Z</dcterms:created>
  <dcterms:modified xsi:type="dcterms:W3CDTF">2020-04-03T16:49:47Z</dcterms:modified>
</cp:coreProperties>
</file>