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0"/>
  </p:notesMasterIdLst>
  <p:sldIdLst>
    <p:sldId id="269" r:id="rId2"/>
    <p:sldId id="257" r:id="rId3"/>
    <p:sldId id="259" r:id="rId4"/>
    <p:sldId id="260" r:id="rId5"/>
    <p:sldId id="274" r:id="rId6"/>
    <p:sldId id="275" r:id="rId7"/>
    <p:sldId id="276" r:id="rId8"/>
    <p:sldId id="279" r:id="rId9"/>
    <p:sldId id="272" r:id="rId10"/>
    <p:sldId id="273" r:id="rId11"/>
    <p:sldId id="262" r:id="rId12"/>
    <p:sldId id="263" r:id="rId13"/>
    <p:sldId id="264" r:id="rId14"/>
    <p:sldId id="277" r:id="rId15"/>
    <p:sldId id="278" r:id="rId16"/>
    <p:sldId id="271" r:id="rId17"/>
    <p:sldId id="266"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27E3"/>
    <a:srgbClr val="C4F0B6"/>
    <a:srgbClr val="CD81DF"/>
    <a:srgbClr val="AE5AB0"/>
    <a:srgbClr val="C1E028"/>
    <a:srgbClr val="EE7287"/>
    <a:srgbClr val="9DA8C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29"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A6AFBD-E8E4-4DD0-BDAF-E925D2BFB57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IN"/>
        </a:p>
      </dgm:t>
    </dgm:pt>
    <dgm:pt modelId="{69AE7038-D4BB-4557-AAC5-EB5D9AD367C1}">
      <dgm:prSet phldrT="[Text]" custT="1"/>
      <dgm:spPr>
        <a:solidFill>
          <a:schemeClr val="accent6">
            <a:lumMod val="50000"/>
          </a:schemeClr>
        </a:solidFill>
      </dgm:spPr>
      <dgm:t>
        <a:bodyPr/>
        <a:lstStyle/>
        <a:p>
          <a:r>
            <a:rPr lang="en-US" sz="2400" b="1" dirty="0" smtClean="0">
              <a:latin typeface="Times New Roman" pitchFamily="18" charset="0"/>
              <a:cs typeface="Times New Roman" pitchFamily="18" charset="0"/>
            </a:rPr>
            <a:t>ESTABLISHING PERFORMANCE STANDARD</a:t>
          </a:r>
          <a:endParaRPr lang="en-IN" sz="2400" b="1" dirty="0">
            <a:latin typeface="Times New Roman" pitchFamily="18" charset="0"/>
            <a:cs typeface="Times New Roman" pitchFamily="18" charset="0"/>
          </a:endParaRPr>
        </a:p>
      </dgm:t>
    </dgm:pt>
    <dgm:pt modelId="{29EEB4F7-F15D-4015-99A2-A9EF196C709E}" type="parTrans" cxnId="{D0CC81BD-84FB-485D-A568-01C4F776E4EF}">
      <dgm:prSet/>
      <dgm:spPr/>
      <dgm:t>
        <a:bodyPr/>
        <a:lstStyle/>
        <a:p>
          <a:endParaRPr lang="en-IN"/>
        </a:p>
      </dgm:t>
    </dgm:pt>
    <dgm:pt modelId="{A4E8CCBD-EF6C-4C99-8930-6526F0780274}" type="sibTrans" cxnId="{D0CC81BD-84FB-485D-A568-01C4F776E4EF}">
      <dgm:prSet/>
      <dgm:spPr/>
      <dgm:t>
        <a:bodyPr/>
        <a:lstStyle/>
        <a:p>
          <a:endParaRPr lang="en-IN"/>
        </a:p>
      </dgm:t>
    </dgm:pt>
    <dgm:pt modelId="{1D08DC38-4519-4B61-A086-F6904CD9E5A6}">
      <dgm:prSet phldrT="[Text]" custT="1"/>
      <dgm:spPr>
        <a:solidFill>
          <a:schemeClr val="accent6">
            <a:lumMod val="50000"/>
          </a:schemeClr>
        </a:solidFill>
      </dgm:spPr>
      <dgm:t>
        <a:bodyPr/>
        <a:lstStyle/>
        <a:p>
          <a:r>
            <a:rPr lang="en-US" sz="2400" b="1" dirty="0" smtClean="0">
              <a:latin typeface="Times New Roman" pitchFamily="18" charset="0"/>
              <a:cs typeface="Times New Roman" pitchFamily="18" charset="0"/>
            </a:rPr>
            <a:t>COMMUNICATING THE STANDARD</a:t>
          </a:r>
          <a:endParaRPr lang="en-IN" sz="2400" b="1" dirty="0">
            <a:latin typeface="Times New Roman" pitchFamily="18" charset="0"/>
            <a:cs typeface="Times New Roman" pitchFamily="18" charset="0"/>
          </a:endParaRPr>
        </a:p>
      </dgm:t>
    </dgm:pt>
    <dgm:pt modelId="{D0D2ADFD-C830-43BA-9A7A-26408A9D29D3}" type="parTrans" cxnId="{34E7AC03-18E9-49A8-AB17-5BCA7B78AADB}">
      <dgm:prSet/>
      <dgm:spPr/>
      <dgm:t>
        <a:bodyPr/>
        <a:lstStyle/>
        <a:p>
          <a:endParaRPr lang="en-IN"/>
        </a:p>
      </dgm:t>
    </dgm:pt>
    <dgm:pt modelId="{9D6F0C4B-B750-4BDF-BBEF-F385E43306A8}" type="sibTrans" cxnId="{34E7AC03-18E9-49A8-AB17-5BCA7B78AADB}">
      <dgm:prSet/>
      <dgm:spPr/>
      <dgm:t>
        <a:bodyPr/>
        <a:lstStyle/>
        <a:p>
          <a:endParaRPr lang="en-IN"/>
        </a:p>
      </dgm:t>
    </dgm:pt>
    <dgm:pt modelId="{FF5F0989-724E-4AE8-9AEE-356F09E676F2}">
      <dgm:prSet phldrT="[Text]" custT="1"/>
      <dgm:spPr>
        <a:solidFill>
          <a:schemeClr val="accent6">
            <a:lumMod val="50000"/>
          </a:schemeClr>
        </a:solidFill>
      </dgm:spPr>
      <dgm:t>
        <a:bodyPr/>
        <a:lstStyle/>
        <a:p>
          <a:r>
            <a:rPr lang="en-US" sz="2400" b="1" dirty="0" smtClean="0">
              <a:latin typeface="Times New Roman" pitchFamily="18" charset="0"/>
              <a:cs typeface="Times New Roman" pitchFamily="18" charset="0"/>
            </a:rPr>
            <a:t>MEASURING ACTUAL PERFORMANCE</a:t>
          </a:r>
          <a:endParaRPr lang="en-IN" sz="2400" b="1" dirty="0">
            <a:latin typeface="Times New Roman" pitchFamily="18" charset="0"/>
            <a:cs typeface="Times New Roman" pitchFamily="18" charset="0"/>
          </a:endParaRPr>
        </a:p>
      </dgm:t>
    </dgm:pt>
    <dgm:pt modelId="{046C3BD3-E14F-44FB-8807-03B87E61CFA4}" type="parTrans" cxnId="{4977307E-2D3A-4062-8147-C737A0B1FEAB}">
      <dgm:prSet/>
      <dgm:spPr/>
      <dgm:t>
        <a:bodyPr/>
        <a:lstStyle/>
        <a:p>
          <a:endParaRPr lang="en-IN"/>
        </a:p>
      </dgm:t>
    </dgm:pt>
    <dgm:pt modelId="{9BC507EB-6438-4012-86EA-87DA11598392}" type="sibTrans" cxnId="{4977307E-2D3A-4062-8147-C737A0B1FEAB}">
      <dgm:prSet/>
      <dgm:spPr/>
      <dgm:t>
        <a:bodyPr/>
        <a:lstStyle/>
        <a:p>
          <a:endParaRPr lang="en-IN"/>
        </a:p>
      </dgm:t>
    </dgm:pt>
    <dgm:pt modelId="{6DB5FC9E-C817-4408-8FBA-B4DBD59F362D}">
      <dgm:prSet custT="1"/>
      <dgm:spPr>
        <a:solidFill>
          <a:schemeClr val="accent6">
            <a:lumMod val="50000"/>
          </a:schemeClr>
        </a:solidFill>
      </dgm:spPr>
      <dgm:t>
        <a:bodyPr/>
        <a:lstStyle/>
        <a:p>
          <a:r>
            <a:rPr lang="en-US" sz="2400" b="1" dirty="0" smtClean="0">
              <a:latin typeface="Times New Roman" pitchFamily="18" charset="0"/>
              <a:cs typeface="Times New Roman" pitchFamily="18" charset="0"/>
            </a:rPr>
            <a:t>COMPARING THE ACTUAL WITH DESIRED PERFORMANCE</a:t>
          </a:r>
          <a:endParaRPr lang="en-IN" sz="2400" b="1" dirty="0">
            <a:latin typeface="Times New Roman" pitchFamily="18" charset="0"/>
            <a:cs typeface="Times New Roman" pitchFamily="18" charset="0"/>
          </a:endParaRPr>
        </a:p>
      </dgm:t>
    </dgm:pt>
    <dgm:pt modelId="{644612B2-20AC-4496-8CB3-DFE97203D26E}" type="parTrans" cxnId="{4171EF2F-2025-40F0-9085-4D8EB680CC93}">
      <dgm:prSet/>
      <dgm:spPr/>
      <dgm:t>
        <a:bodyPr/>
        <a:lstStyle/>
        <a:p>
          <a:endParaRPr lang="en-IN"/>
        </a:p>
      </dgm:t>
    </dgm:pt>
    <dgm:pt modelId="{1B130382-EABF-4845-A18C-FA877A76F070}" type="sibTrans" cxnId="{4171EF2F-2025-40F0-9085-4D8EB680CC93}">
      <dgm:prSet/>
      <dgm:spPr/>
      <dgm:t>
        <a:bodyPr/>
        <a:lstStyle/>
        <a:p>
          <a:endParaRPr lang="en-IN"/>
        </a:p>
      </dgm:t>
    </dgm:pt>
    <dgm:pt modelId="{26F54015-188D-4F83-BE96-0D0AC0A4251B}">
      <dgm:prSet custT="1"/>
      <dgm:spPr>
        <a:solidFill>
          <a:schemeClr val="accent6">
            <a:lumMod val="50000"/>
          </a:schemeClr>
        </a:solidFill>
      </dgm:spPr>
      <dgm:t>
        <a:bodyPr/>
        <a:lstStyle/>
        <a:p>
          <a:r>
            <a:rPr lang="en-US" sz="2400" b="1" dirty="0" smtClean="0">
              <a:latin typeface="Times New Roman" pitchFamily="18" charset="0"/>
              <a:cs typeface="Times New Roman" pitchFamily="18" charset="0"/>
            </a:rPr>
            <a:t>DISCUSSING RESULTS</a:t>
          </a:r>
          <a:endParaRPr lang="en-IN" sz="2400" b="1" dirty="0">
            <a:latin typeface="Times New Roman" pitchFamily="18" charset="0"/>
            <a:cs typeface="Times New Roman" pitchFamily="18" charset="0"/>
          </a:endParaRPr>
        </a:p>
      </dgm:t>
    </dgm:pt>
    <dgm:pt modelId="{0CECAE5C-F4A5-419E-98B3-C4362A8C8DD8}" type="parTrans" cxnId="{A3BF2B07-AB7F-401A-A321-EED4709678BA}">
      <dgm:prSet/>
      <dgm:spPr/>
      <dgm:t>
        <a:bodyPr/>
        <a:lstStyle/>
        <a:p>
          <a:endParaRPr lang="en-IN"/>
        </a:p>
      </dgm:t>
    </dgm:pt>
    <dgm:pt modelId="{2C4D736D-F4C5-455A-B6E5-257696C37BF2}" type="sibTrans" cxnId="{A3BF2B07-AB7F-401A-A321-EED4709678BA}">
      <dgm:prSet/>
      <dgm:spPr/>
      <dgm:t>
        <a:bodyPr/>
        <a:lstStyle/>
        <a:p>
          <a:endParaRPr lang="en-IN"/>
        </a:p>
      </dgm:t>
    </dgm:pt>
    <dgm:pt modelId="{27BC8F33-B2D4-414A-9813-A897BE844C70}">
      <dgm:prSet custT="1"/>
      <dgm:spPr>
        <a:solidFill>
          <a:schemeClr val="accent6">
            <a:lumMod val="50000"/>
          </a:schemeClr>
        </a:solidFill>
      </dgm:spPr>
      <dgm:t>
        <a:bodyPr/>
        <a:lstStyle/>
        <a:p>
          <a:r>
            <a:rPr lang="en-US" sz="2400" b="1" dirty="0" smtClean="0">
              <a:latin typeface="Times New Roman" pitchFamily="18" charset="0"/>
              <a:cs typeface="Times New Roman" pitchFamily="18" charset="0"/>
            </a:rPr>
            <a:t>DECISION MAKING</a:t>
          </a:r>
          <a:endParaRPr lang="en-IN" sz="2400" b="1" dirty="0">
            <a:latin typeface="Times New Roman" pitchFamily="18" charset="0"/>
            <a:cs typeface="Times New Roman" pitchFamily="18" charset="0"/>
          </a:endParaRPr>
        </a:p>
      </dgm:t>
    </dgm:pt>
    <dgm:pt modelId="{37B1E14C-6CAB-4955-BA4C-5EE444EFC9C7}" type="parTrans" cxnId="{8402E2AA-3FF8-4D17-88B4-DFD864CEAC42}">
      <dgm:prSet/>
      <dgm:spPr/>
      <dgm:t>
        <a:bodyPr/>
        <a:lstStyle/>
        <a:p>
          <a:endParaRPr lang="en-IN"/>
        </a:p>
      </dgm:t>
    </dgm:pt>
    <dgm:pt modelId="{32A03A42-A4CF-4E3D-B1DB-68CFF69C4D55}" type="sibTrans" cxnId="{8402E2AA-3FF8-4D17-88B4-DFD864CEAC42}">
      <dgm:prSet/>
      <dgm:spPr/>
      <dgm:t>
        <a:bodyPr/>
        <a:lstStyle/>
        <a:p>
          <a:endParaRPr lang="en-IN"/>
        </a:p>
      </dgm:t>
    </dgm:pt>
    <dgm:pt modelId="{038351BD-9378-4524-A6DC-D883BFCCB58B}">
      <dgm:prSet custT="1"/>
      <dgm:spPr>
        <a:solidFill>
          <a:schemeClr val="accent6">
            <a:lumMod val="50000"/>
          </a:schemeClr>
        </a:solidFill>
      </dgm:spPr>
      <dgm:t>
        <a:bodyPr/>
        <a:lstStyle/>
        <a:p>
          <a:r>
            <a:rPr lang="en-US" sz="2400" b="1" dirty="0" smtClean="0">
              <a:latin typeface="Times New Roman" pitchFamily="18" charset="0"/>
              <a:cs typeface="Times New Roman" pitchFamily="18" charset="0"/>
            </a:rPr>
            <a:t>FOLLOW UP</a:t>
          </a:r>
          <a:endParaRPr lang="en-IN" sz="2400" b="1" dirty="0">
            <a:latin typeface="Times New Roman" pitchFamily="18" charset="0"/>
            <a:cs typeface="Times New Roman" pitchFamily="18" charset="0"/>
          </a:endParaRPr>
        </a:p>
      </dgm:t>
    </dgm:pt>
    <dgm:pt modelId="{5753BE1D-BD48-4DDD-8D08-227A803294F9}" type="parTrans" cxnId="{2F281AFC-1E2B-4FB3-94FB-E6428F8A56C5}">
      <dgm:prSet/>
      <dgm:spPr/>
      <dgm:t>
        <a:bodyPr/>
        <a:lstStyle/>
        <a:p>
          <a:endParaRPr lang="en-IN"/>
        </a:p>
      </dgm:t>
    </dgm:pt>
    <dgm:pt modelId="{A76D098E-2FD8-41F7-918A-290463E27679}" type="sibTrans" cxnId="{2F281AFC-1E2B-4FB3-94FB-E6428F8A56C5}">
      <dgm:prSet/>
      <dgm:spPr/>
      <dgm:t>
        <a:bodyPr/>
        <a:lstStyle/>
        <a:p>
          <a:endParaRPr lang="en-IN"/>
        </a:p>
      </dgm:t>
    </dgm:pt>
    <dgm:pt modelId="{CD58D49C-DF10-4351-90E9-787742ECCD2F}" type="pres">
      <dgm:prSet presAssocID="{F4A6AFBD-E8E4-4DD0-BDAF-E925D2BFB578}" presName="Name0" presStyleCnt="0">
        <dgm:presLayoutVars>
          <dgm:dir/>
          <dgm:animLvl val="lvl"/>
          <dgm:resizeHandles val="exact"/>
        </dgm:presLayoutVars>
      </dgm:prSet>
      <dgm:spPr/>
      <dgm:t>
        <a:bodyPr/>
        <a:lstStyle/>
        <a:p>
          <a:endParaRPr lang="en-IN"/>
        </a:p>
      </dgm:t>
    </dgm:pt>
    <dgm:pt modelId="{8E88BB46-6218-4653-A2E6-DFBF135E4DDB}" type="pres">
      <dgm:prSet presAssocID="{038351BD-9378-4524-A6DC-D883BFCCB58B}" presName="boxAndChildren" presStyleCnt="0"/>
      <dgm:spPr/>
    </dgm:pt>
    <dgm:pt modelId="{5CE8A116-35CB-4521-9C7B-6735776E5C12}" type="pres">
      <dgm:prSet presAssocID="{038351BD-9378-4524-A6DC-D883BFCCB58B}" presName="parentTextBox" presStyleLbl="node1" presStyleIdx="0" presStyleCnt="7"/>
      <dgm:spPr/>
      <dgm:t>
        <a:bodyPr/>
        <a:lstStyle/>
        <a:p>
          <a:endParaRPr lang="en-IN"/>
        </a:p>
      </dgm:t>
    </dgm:pt>
    <dgm:pt modelId="{6FDCAB1F-CA04-4F4B-8031-9A3642EECC2C}" type="pres">
      <dgm:prSet presAssocID="{32A03A42-A4CF-4E3D-B1DB-68CFF69C4D55}" presName="sp" presStyleCnt="0"/>
      <dgm:spPr/>
    </dgm:pt>
    <dgm:pt modelId="{EE4FA0D2-7952-479B-B6AC-07265CFBDFA4}" type="pres">
      <dgm:prSet presAssocID="{27BC8F33-B2D4-414A-9813-A897BE844C70}" presName="arrowAndChildren" presStyleCnt="0"/>
      <dgm:spPr/>
    </dgm:pt>
    <dgm:pt modelId="{906D0A0D-CECF-44B8-8C02-BD19FA256743}" type="pres">
      <dgm:prSet presAssocID="{27BC8F33-B2D4-414A-9813-A897BE844C70}" presName="parentTextArrow" presStyleLbl="node1" presStyleIdx="1" presStyleCnt="7"/>
      <dgm:spPr/>
      <dgm:t>
        <a:bodyPr/>
        <a:lstStyle/>
        <a:p>
          <a:endParaRPr lang="en-IN"/>
        </a:p>
      </dgm:t>
    </dgm:pt>
    <dgm:pt modelId="{C6DADED0-86CD-4F06-A435-DED5DB56E4F7}" type="pres">
      <dgm:prSet presAssocID="{2C4D736D-F4C5-455A-B6E5-257696C37BF2}" presName="sp" presStyleCnt="0"/>
      <dgm:spPr/>
    </dgm:pt>
    <dgm:pt modelId="{2A564E5C-9E99-43CF-8890-828999350C05}" type="pres">
      <dgm:prSet presAssocID="{26F54015-188D-4F83-BE96-0D0AC0A4251B}" presName="arrowAndChildren" presStyleCnt="0"/>
      <dgm:spPr/>
    </dgm:pt>
    <dgm:pt modelId="{7BD4F42F-AF4D-4E6B-9EB2-5F6C60AB08F2}" type="pres">
      <dgm:prSet presAssocID="{26F54015-188D-4F83-BE96-0D0AC0A4251B}" presName="parentTextArrow" presStyleLbl="node1" presStyleIdx="2" presStyleCnt="7"/>
      <dgm:spPr/>
      <dgm:t>
        <a:bodyPr/>
        <a:lstStyle/>
        <a:p>
          <a:endParaRPr lang="en-IN"/>
        </a:p>
      </dgm:t>
    </dgm:pt>
    <dgm:pt modelId="{F0EA466E-8298-4169-9A54-31D80D6FD4F5}" type="pres">
      <dgm:prSet presAssocID="{1B130382-EABF-4845-A18C-FA877A76F070}" presName="sp" presStyleCnt="0"/>
      <dgm:spPr/>
    </dgm:pt>
    <dgm:pt modelId="{F09D1BD2-927E-4D2E-BD91-7C9ED6E5D65A}" type="pres">
      <dgm:prSet presAssocID="{6DB5FC9E-C817-4408-8FBA-B4DBD59F362D}" presName="arrowAndChildren" presStyleCnt="0"/>
      <dgm:spPr/>
    </dgm:pt>
    <dgm:pt modelId="{DC108F4C-3FA3-4993-9476-B75E9F823E14}" type="pres">
      <dgm:prSet presAssocID="{6DB5FC9E-C817-4408-8FBA-B4DBD59F362D}" presName="parentTextArrow" presStyleLbl="node1" presStyleIdx="3" presStyleCnt="7"/>
      <dgm:spPr/>
      <dgm:t>
        <a:bodyPr/>
        <a:lstStyle/>
        <a:p>
          <a:endParaRPr lang="en-IN"/>
        </a:p>
      </dgm:t>
    </dgm:pt>
    <dgm:pt modelId="{00B19209-4793-4545-82B0-094F634BA140}" type="pres">
      <dgm:prSet presAssocID="{9BC507EB-6438-4012-86EA-87DA11598392}" presName="sp" presStyleCnt="0"/>
      <dgm:spPr/>
    </dgm:pt>
    <dgm:pt modelId="{FC3EC690-FE97-4369-8EAD-97470CD673BE}" type="pres">
      <dgm:prSet presAssocID="{FF5F0989-724E-4AE8-9AEE-356F09E676F2}" presName="arrowAndChildren" presStyleCnt="0"/>
      <dgm:spPr/>
    </dgm:pt>
    <dgm:pt modelId="{82CB6C11-11EE-44A8-BC38-04CD16CAA3C3}" type="pres">
      <dgm:prSet presAssocID="{FF5F0989-724E-4AE8-9AEE-356F09E676F2}" presName="parentTextArrow" presStyleLbl="node1" presStyleIdx="4" presStyleCnt="7"/>
      <dgm:spPr/>
      <dgm:t>
        <a:bodyPr/>
        <a:lstStyle/>
        <a:p>
          <a:endParaRPr lang="en-IN"/>
        </a:p>
      </dgm:t>
    </dgm:pt>
    <dgm:pt modelId="{A9BED214-4430-4F42-B2FE-31060EB9440B}" type="pres">
      <dgm:prSet presAssocID="{9D6F0C4B-B750-4BDF-BBEF-F385E43306A8}" presName="sp" presStyleCnt="0"/>
      <dgm:spPr/>
    </dgm:pt>
    <dgm:pt modelId="{E5583D55-B70D-4FC3-9089-9E489C5152B9}" type="pres">
      <dgm:prSet presAssocID="{1D08DC38-4519-4B61-A086-F6904CD9E5A6}" presName="arrowAndChildren" presStyleCnt="0"/>
      <dgm:spPr/>
    </dgm:pt>
    <dgm:pt modelId="{EEDA4612-467A-42E1-96A8-227CC84E3AA4}" type="pres">
      <dgm:prSet presAssocID="{1D08DC38-4519-4B61-A086-F6904CD9E5A6}" presName="parentTextArrow" presStyleLbl="node1" presStyleIdx="5" presStyleCnt="7"/>
      <dgm:spPr/>
      <dgm:t>
        <a:bodyPr/>
        <a:lstStyle/>
        <a:p>
          <a:endParaRPr lang="en-IN"/>
        </a:p>
      </dgm:t>
    </dgm:pt>
    <dgm:pt modelId="{0D3CE745-AEB4-4B22-A1E0-7ED7545396E6}" type="pres">
      <dgm:prSet presAssocID="{A4E8CCBD-EF6C-4C99-8930-6526F0780274}" presName="sp" presStyleCnt="0"/>
      <dgm:spPr/>
    </dgm:pt>
    <dgm:pt modelId="{D651127F-1FC3-45A4-836D-82E27334C92A}" type="pres">
      <dgm:prSet presAssocID="{69AE7038-D4BB-4557-AAC5-EB5D9AD367C1}" presName="arrowAndChildren" presStyleCnt="0"/>
      <dgm:spPr/>
    </dgm:pt>
    <dgm:pt modelId="{54839CB9-B054-423D-890B-4A2FD38F7E9A}" type="pres">
      <dgm:prSet presAssocID="{69AE7038-D4BB-4557-AAC5-EB5D9AD367C1}" presName="parentTextArrow" presStyleLbl="node1" presStyleIdx="6" presStyleCnt="7"/>
      <dgm:spPr/>
      <dgm:t>
        <a:bodyPr/>
        <a:lstStyle/>
        <a:p>
          <a:endParaRPr lang="en-IN"/>
        </a:p>
      </dgm:t>
    </dgm:pt>
  </dgm:ptLst>
  <dgm:cxnLst>
    <dgm:cxn modelId="{C8B03EE6-30EF-4CCB-B489-94C71F727766}" type="presOf" srcId="{038351BD-9378-4524-A6DC-D883BFCCB58B}" destId="{5CE8A116-35CB-4521-9C7B-6735776E5C12}" srcOrd="0" destOrd="0" presId="urn:microsoft.com/office/officeart/2005/8/layout/process4"/>
    <dgm:cxn modelId="{A3BF2B07-AB7F-401A-A321-EED4709678BA}" srcId="{F4A6AFBD-E8E4-4DD0-BDAF-E925D2BFB578}" destId="{26F54015-188D-4F83-BE96-0D0AC0A4251B}" srcOrd="4" destOrd="0" parTransId="{0CECAE5C-F4A5-419E-98B3-C4362A8C8DD8}" sibTransId="{2C4D736D-F4C5-455A-B6E5-257696C37BF2}"/>
    <dgm:cxn modelId="{2DB451F0-73A5-4A37-AB50-9461F6DE26FC}" type="presOf" srcId="{1D08DC38-4519-4B61-A086-F6904CD9E5A6}" destId="{EEDA4612-467A-42E1-96A8-227CC84E3AA4}" srcOrd="0" destOrd="0" presId="urn:microsoft.com/office/officeart/2005/8/layout/process4"/>
    <dgm:cxn modelId="{2F281AFC-1E2B-4FB3-94FB-E6428F8A56C5}" srcId="{F4A6AFBD-E8E4-4DD0-BDAF-E925D2BFB578}" destId="{038351BD-9378-4524-A6DC-D883BFCCB58B}" srcOrd="6" destOrd="0" parTransId="{5753BE1D-BD48-4DDD-8D08-227A803294F9}" sibTransId="{A76D098E-2FD8-41F7-918A-290463E27679}"/>
    <dgm:cxn modelId="{4171EF2F-2025-40F0-9085-4D8EB680CC93}" srcId="{F4A6AFBD-E8E4-4DD0-BDAF-E925D2BFB578}" destId="{6DB5FC9E-C817-4408-8FBA-B4DBD59F362D}" srcOrd="3" destOrd="0" parTransId="{644612B2-20AC-4496-8CB3-DFE97203D26E}" sibTransId="{1B130382-EABF-4845-A18C-FA877A76F070}"/>
    <dgm:cxn modelId="{3877C27C-2A4F-433B-A098-644E4F741918}" type="presOf" srcId="{27BC8F33-B2D4-414A-9813-A897BE844C70}" destId="{906D0A0D-CECF-44B8-8C02-BD19FA256743}" srcOrd="0" destOrd="0" presId="urn:microsoft.com/office/officeart/2005/8/layout/process4"/>
    <dgm:cxn modelId="{4977307E-2D3A-4062-8147-C737A0B1FEAB}" srcId="{F4A6AFBD-E8E4-4DD0-BDAF-E925D2BFB578}" destId="{FF5F0989-724E-4AE8-9AEE-356F09E676F2}" srcOrd="2" destOrd="0" parTransId="{046C3BD3-E14F-44FB-8807-03B87E61CFA4}" sibTransId="{9BC507EB-6438-4012-86EA-87DA11598392}"/>
    <dgm:cxn modelId="{34ED024A-F4B7-4520-9F51-8B69B1AA890A}" type="presOf" srcId="{69AE7038-D4BB-4557-AAC5-EB5D9AD367C1}" destId="{54839CB9-B054-423D-890B-4A2FD38F7E9A}" srcOrd="0" destOrd="0" presId="urn:microsoft.com/office/officeart/2005/8/layout/process4"/>
    <dgm:cxn modelId="{8402E2AA-3FF8-4D17-88B4-DFD864CEAC42}" srcId="{F4A6AFBD-E8E4-4DD0-BDAF-E925D2BFB578}" destId="{27BC8F33-B2D4-414A-9813-A897BE844C70}" srcOrd="5" destOrd="0" parTransId="{37B1E14C-6CAB-4955-BA4C-5EE444EFC9C7}" sibTransId="{32A03A42-A4CF-4E3D-B1DB-68CFF69C4D55}"/>
    <dgm:cxn modelId="{34E7AC03-18E9-49A8-AB17-5BCA7B78AADB}" srcId="{F4A6AFBD-E8E4-4DD0-BDAF-E925D2BFB578}" destId="{1D08DC38-4519-4B61-A086-F6904CD9E5A6}" srcOrd="1" destOrd="0" parTransId="{D0D2ADFD-C830-43BA-9A7A-26408A9D29D3}" sibTransId="{9D6F0C4B-B750-4BDF-BBEF-F385E43306A8}"/>
    <dgm:cxn modelId="{D0CC81BD-84FB-485D-A568-01C4F776E4EF}" srcId="{F4A6AFBD-E8E4-4DD0-BDAF-E925D2BFB578}" destId="{69AE7038-D4BB-4557-AAC5-EB5D9AD367C1}" srcOrd="0" destOrd="0" parTransId="{29EEB4F7-F15D-4015-99A2-A9EF196C709E}" sibTransId="{A4E8CCBD-EF6C-4C99-8930-6526F0780274}"/>
    <dgm:cxn modelId="{7221580F-451C-42F4-BC8F-F4C551E19DD5}" type="presOf" srcId="{6DB5FC9E-C817-4408-8FBA-B4DBD59F362D}" destId="{DC108F4C-3FA3-4993-9476-B75E9F823E14}" srcOrd="0" destOrd="0" presId="urn:microsoft.com/office/officeart/2005/8/layout/process4"/>
    <dgm:cxn modelId="{D2E1F22C-B708-48EB-B3CD-2EB95FBD7C7A}" type="presOf" srcId="{F4A6AFBD-E8E4-4DD0-BDAF-E925D2BFB578}" destId="{CD58D49C-DF10-4351-90E9-787742ECCD2F}" srcOrd="0" destOrd="0" presId="urn:microsoft.com/office/officeart/2005/8/layout/process4"/>
    <dgm:cxn modelId="{879360D6-20DB-422E-A306-9D0E9851E7CC}" type="presOf" srcId="{FF5F0989-724E-4AE8-9AEE-356F09E676F2}" destId="{82CB6C11-11EE-44A8-BC38-04CD16CAA3C3}" srcOrd="0" destOrd="0" presId="urn:microsoft.com/office/officeart/2005/8/layout/process4"/>
    <dgm:cxn modelId="{D20CC546-46DA-4039-8210-92A29E71B8C0}" type="presOf" srcId="{26F54015-188D-4F83-BE96-0D0AC0A4251B}" destId="{7BD4F42F-AF4D-4E6B-9EB2-5F6C60AB08F2}" srcOrd="0" destOrd="0" presId="urn:microsoft.com/office/officeart/2005/8/layout/process4"/>
    <dgm:cxn modelId="{2DE72A9B-E9AF-4F3C-B09E-118644E353BC}" type="presParOf" srcId="{CD58D49C-DF10-4351-90E9-787742ECCD2F}" destId="{8E88BB46-6218-4653-A2E6-DFBF135E4DDB}" srcOrd="0" destOrd="0" presId="urn:microsoft.com/office/officeart/2005/8/layout/process4"/>
    <dgm:cxn modelId="{DA35D6D5-019B-4EDF-A4F7-95C730169506}" type="presParOf" srcId="{8E88BB46-6218-4653-A2E6-DFBF135E4DDB}" destId="{5CE8A116-35CB-4521-9C7B-6735776E5C12}" srcOrd="0" destOrd="0" presId="urn:microsoft.com/office/officeart/2005/8/layout/process4"/>
    <dgm:cxn modelId="{CA23CBA0-822E-4144-9A1B-C34965A0D8CE}" type="presParOf" srcId="{CD58D49C-DF10-4351-90E9-787742ECCD2F}" destId="{6FDCAB1F-CA04-4F4B-8031-9A3642EECC2C}" srcOrd="1" destOrd="0" presId="urn:microsoft.com/office/officeart/2005/8/layout/process4"/>
    <dgm:cxn modelId="{D4E4F5EB-5E3B-43CA-8FF5-58E80299B319}" type="presParOf" srcId="{CD58D49C-DF10-4351-90E9-787742ECCD2F}" destId="{EE4FA0D2-7952-479B-B6AC-07265CFBDFA4}" srcOrd="2" destOrd="0" presId="urn:microsoft.com/office/officeart/2005/8/layout/process4"/>
    <dgm:cxn modelId="{7F7F592B-FA68-4F3F-AA1D-FAF277AC0B9E}" type="presParOf" srcId="{EE4FA0D2-7952-479B-B6AC-07265CFBDFA4}" destId="{906D0A0D-CECF-44B8-8C02-BD19FA256743}" srcOrd="0" destOrd="0" presId="urn:microsoft.com/office/officeart/2005/8/layout/process4"/>
    <dgm:cxn modelId="{6955F765-13C1-47B5-918C-66B8746F9AD8}" type="presParOf" srcId="{CD58D49C-DF10-4351-90E9-787742ECCD2F}" destId="{C6DADED0-86CD-4F06-A435-DED5DB56E4F7}" srcOrd="3" destOrd="0" presId="urn:microsoft.com/office/officeart/2005/8/layout/process4"/>
    <dgm:cxn modelId="{7227D6CB-DD16-4690-B788-43306DB60E72}" type="presParOf" srcId="{CD58D49C-DF10-4351-90E9-787742ECCD2F}" destId="{2A564E5C-9E99-43CF-8890-828999350C05}" srcOrd="4" destOrd="0" presId="urn:microsoft.com/office/officeart/2005/8/layout/process4"/>
    <dgm:cxn modelId="{ABF4E968-EB68-485F-B592-DDDA72BD633E}" type="presParOf" srcId="{2A564E5C-9E99-43CF-8890-828999350C05}" destId="{7BD4F42F-AF4D-4E6B-9EB2-5F6C60AB08F2}" srcOrd="0" destOrd="0" presId="urn:microsoft.com/office/officeart/2005/8/layout/process4"/>
    <dgm:cxn modelId="{2F648DCE-407B-418F-A58E-827FE26BD780}" type="presParOf" srcId="{CD58D49C-DF10-4351-90E9-787742ECCD2F}" destId="{F0EA466E-8298-4169-9A54-31D80D6FD4F5}" srcOrd="5" destOrd="0" presId="urn:microsoft.com/office/officeart/2005/8/layout/process4"/>
    <dgm:cxn modelId="{BD031105-CB35-43CF-9CAC-20944153E0EE}" type="presParOf" srcId="{CD58D49C-DF10-4351-90E9-787742ECCD2F}" destId="{F09D1BD2-927E-4D2E-BD91-7C9ED6E5D65A}" srcOrd="6" destOrd="0" presId="urn:microsoft.com/office/officeart/2005/8/layout/process4"/>
    <dgm:cxn modelId="{8158FE59-9067-48CA-858F-36740C2C9E0E}" type="presParOf" srcId="{F09D1BD2-927E-4D2E-BD91-7C9ED6E5D65A}" destId="{DC108F4C-3FA3-4993-9476-B75E9F823E14}" srcOrd="0" destOrd="0" presId="urn:microsoft.com/office/officeart/2005/8/layout/process4"/>
    <dgm:cxn modelId="{779B416E-81D3-4431-8C9D-EFA6C7BFE245}" type="presParOf" srcId="{CD58D49C-DF10-4351-90E9-787742ECCD2F}" destId="{00B19209-4793-4545-82B0-094F634BA140}" srcOrd="7" destOrd="0" presId="urn:microsoft.com/office/officeart/2005/8/layout/process4"/>
    <dgm:cxn modelId="{490176A5-BB4E-4A33-9DDD-A49B08BE7796}" type="presParOf" srcId="{CD58D49C-DF10-4351-90E9-787742ECCD2F}" destId="{FC3EC690-FE97-4369-8EAD-97470CD673BE}" srcOrd="8" destOrd="0" presId="urn:microsoft.com/office/officeart/2005/8/layout/process4"/>
    <dgm:cxn modelId="{F8BAEBED-FA82-47F8-84C0-8DAFCED9A0F2}" type="presParOf" srcId="{FC3EC690-FE97-4369-8EAD-97470CD673BE}" destId="{82CB6C11-11EE-44A8-BC38-04CD16CAA3C3}" srcOrd="0" destOrd="0" presId="urn:microsoft.com/office/officeart/2005/8/layout/process4"/>
    <dgm:cxn modelId="{774F98FB-ED65-450D-A16F-29EBFA2CC391}" type="presParOf" srcId="{CD58D49C-DF10-4351-90E9-787742ECCD2F}" destId="{A9BED214-4430-4F42-B2FE-31060EB9440B}" srcOrd="9" destOrd="0" presId="urn:microsoft.com/office/officeart/2005/8/layout/process4"/>
    <dgm:cxn modelId="{4137BB8B-8665-4E5D-89DE-E41FE2C6E905}" type="presParOf" srcId="{CD58D49C-DF10-4351-90E9-787742ECCD2F}" destId="{E5583D55-B70D-4FC3-9089-9E489C5152B9}" srcOrd="10" destOrd="0" presId="urn:microsoft.com/office/officeart/2005/8/layout/process4"/>
    <dgm:cxn modelId="{C4D76E57-39DC-4B0B-A75A-56310C156FA4}" type="presParOf" srcId="{E5583D55-B70D-4FC3-9089-9E489C5152B9}" destId="{EEDA4612-467A-42E1-96A8-227CC84E3AA4}" srcOrd="0" destOrd="0" presId="urn:microsoft.com/office/officeart/2005/8/layout/process4"/>
    <dgm:cxn modelId="{E1C5180D-F99C-459E-B267-5DF4C91BE3A6}" type="presParOf" srcId="{CD58D49C-DF10-4351-90E9-787742ECCD2F}" destId="{0D3CE745-AEB4-4B22-A1E0-7ED7545396E6}" srcOrd="11" destOrd="0" presId="urn:microsoft.com/office/officeart/2005/8/layout/process4"/>
    <dgm:cxn modelId="{187026EC-5A95-422C-BCC3-F4A1F9CC2294}" type="presParOf" srcId="{CD58D49C-DF10-4351-90E9-787742ECCD2F}" destId="{D651127F-1FC3-45A4-836D-82E27334C92A}" srcOrd="12" destOrd="0" presId="urn:microsoft.com/office/officeart/2005/8/layout/process4"/>
    <dgm:cxn modelId="{5DA3CD1D-F891-4FF4-8CD1-4B4C3604CB4C}" type="presParOf" srcId="{D651127F-1FC3-45A4-836D-82E27334C92A}" destId="{54839CB9-B054-423D-890B-4A2FD38F7E9A}" srcOrd="0"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4B54DC24-89CD-4BCF-AC7E-9547892A38F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03696216-0E9C-4005-8DBB-97D8EFF4002C}">
      <dgm:prSet phldrT="[Text]" custT="1"/>
      <dgm:spPr/>
      <dgm:t>
        <a:bodyPr/>
        <a:lstStyle/>
        <a:p>
          <a:r>
            <a:rPr lang="en-US" sz="2400" b="1" dirty="0" smtClean="0">
              <a:latin typeface="Times New Roman" pitchFamily="18" charset="0"/>
              <a:cs typeface="Times New Roman" pitchFamily="18" charset="0"/>
            </a:rPr>
            <a:t>PERFORMANCE</a:t>
          </a:r>
          <a:r>
            <a:rPr lang="en-US" sz="32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FEEDBACK</a:t>
          </a:r>
          <a:endParaRPr lang="en-IN" sz="3200" b="1" dirty="0">
            <a:latin typeface="Times New Roman" pitchFamily="18" charset="0"/>
            <a:cs typeface="Times New Roman" pitchFamily="18" charset="0"/>
          </a:endParaRPr>
        </a:p>
      </dgm:t>
    </dgm:pt>
    <dgm:pt modelId="{1BEC9864-E3B4-4754-AF39-63AC35670DFD}" type="parTrans" cxnId="{96A1ACAE-A54C-4FEC-9B91-F7C72F7D2568}">
      <dgm:prSet/>
      <dgm:spPr/>
      <dgm:t>
        <a:bodyPr/>
        <a:lstStyle/>
        <a:p>
          <a:endParaRPr lang="en-IN"/>
        </a:p>
      </dgm:t>
    </dgm:pt>
    <dgm:pt modelId="{7248AB23-ADF3-4F7F-A80C-93C5325A37DA}" type="sibTrans" cxnId="{96A1ACAE-A54C-4FEC-9B91-F7C72F7D2568}">
      <dgm:prSet/>
      <dgm:spPr/>
      <dgm:t>
        <a:bodyPr/>
        <a:lstStyle/>
        <a:p>
          <a:endParaRPr lang="en-IN"/>
        </a:p>
      </dgm:t>
    </dgm:pt>
    <dgm:pt modelId="{47531B60-FCC5-40CA-B317-CE7A6A27B492}">
      <dgm:prSet phldrT="[Text]" custT="1"/>
      <dgm:spPr/>
      <dgm:t>
        <a:bodyPr/>
        <a:lstStyle/>
        <a:p>
          <a:r>
            <a:rPr lang="en-US" sz="2400" b="1" dirty="0" smtClean="0">
              <a:latin typeface="Times New Roman" pitchFamily="18" charset="0"/>
              <a:cs typeface="Times New Roman" pitchFamily="18" charset="0"/>
            </a:rPr>
            <a:t>CAREER DEVELOPMENT</a:t>
          </a:r>
          <a:endParaRPr lang="en-IN" sz="2400" b="1" dirty="0">
            <a:latin typeface="Times New Roman" pitchFamily="18" charset="0"/>
            <a:cs typeface="Times New Roman" pitchFamily="18" charset="0"/>
          </a:endParaRPr>
        </a:p>
      </dgm:t>
    </dgm:pt>
    <dgm:pt modelId="{449BF0A8-535E-4E34-A730-2FFC716CBF66}" type="parTrans" cxnId="{A45C4623-D23B-4EC0-BE3C-627012798C53}">
      <dgm:prSet/>
      <dgm:spPr/>
      <dgm:t>
        <a:bodyPr/>
        <a:lstStyle/>
        <a:p>
          <a:endParaRPr lang="en-IN"/>
        </a:p>
      </dgm:t>
    </dgm:pt>
    <dgm:pt modelId="{C38374B1-0914-446B-BA53-B4A59B6C7184}" type="sibTrans" cxnId="{A45C4623-D23B-4EC0-BE3C-627012798C53}">
      <dgm:prSet/>
      <dgm:spPr/>
      <dgm:t>
        <a:bodyPr/>
        <a:lstStyle/>
        <a:p>
          <a:endParaRPr lang="en-IN"/>
        </a:p>
      </dgm:t>
    </dgm:pt>
    <dgm:pt modelId="{00547F90-D26E-4AFE-8176-3A88FC89B8B9}">
      <dgm:prSet/>
      <dgm:spPr/>
      <dgm:t>
        <a:bodyPr/>
        <a:lstStyle/>
        <a:p>
          <a:r>
            <a:rPr lang="en-US" dirty="0" smtClean="0"/>
            <a:t>2</a:t>
          </a:r>
          <a:endParaRPr lang="en-IN" dirty="0"/>
        </a:p>
      </dgm:t>
    </dgm:pt>
    <dgm:pt modelId="{33ACF78C-C556-416D-836F-9DB08444D9B2}" type="parTrans" cxnId="{374A5382-4EDD-484C-847A-47A30818377D}">
      <dgm:prSet/>
      <dgm:spPr/>
    </dgm:pt>
    <dgm:pt modelId="{C89DAEF2-D103-4361-B990-BB78E891C13B}" type="sibTrans" cxnId="{374A5382-4EDD-484C-847A-47A30818377D}">
      <dgm:prSet/>
      <dgm:spPr/>
    </dgm:pt>
    <dgm:pt modelId="{9A61BD8D-B45D-4B21-9CF9-F2F53DCD18BD}">
      <dgm:prSet/>
      <dgm:spPr/>
      <dgm:t>
        <a:bodyPr/>
        <a:lstStyle/>
        <a:p>
          <a:r>
            <a:rPr lang="en-US" dirty="0" smtClean="0"/>
            <a:t>3</a:t>
          </a:r>
          <a:endParaRPr lang="en-IN" dirty="0"/>
        </a:p>
      </dgm:t>
    </dgm:pt>
    <dgm:pt modelId="{36986767-9119-48C2-83A2-0B4BB5BFCC23}" type="parTrans" cxnId="{39D9016D-A133-4F2D-8E6C-DA560C1968C6}">
      <dgm:prSet/>
      <dgm:spPr/>
    </dgm:pt>
    <dgm:pt modelId="{4481B7B4-A157-41D9-A5D0-D0E4282B3E5A}" type="sibTrans" cxnId="{39D9016D-A133-4F2D-8E6C-DA560C1968C6}">
      <dgm:prSet/>
      <dgm:spPr/>
    </dgm:pt>
    <dgm:pt modelId="{D5B469D2-2CD7-4EFB-AA56-08D179CAD50F}">
      <dgm:prSet/>
      <dgm:spPr/>
      <dgm:t>
        <a:bodyPr/>
        <a:lstStyle/>
        <a:p>
          <a:r>
            <a:rPr lang="en-US" dirty="0" smtClean="0"/>
            <a:t>4</a:t>
          </a:r>
          <a:endParaRPr lang="en-IN" dirty="0"/>
        </a:p>
      </dgm:t>
    </dgm:pt>
    <dgm:pt modelId="{D3458952-8A3D-424D-B540-7C529D5BB295}" type="parTrans" cxnId="{29982196-237D-4605-A114-18074A1A94C0}">
      <dgm:prSet/>
      <dgm:spPr/>
    </dgm:pt>
    <dgm:pt modelId="{45BF1F5C-FE45-47CF-B4EE-119B3A8604C4}" type="sibTrans" cxnId="{29982196-237D-4605-A114-18074A1A94C0}">
      <dgm:prSet/>
      <dgm:spPr/>
    </dgm:pt>
    <dgm:pt modelId="{E7FE647A-56E2-440F-B9C1-593BF725FE5C}">
      <dgm:prSet phldrT="[Text]"/>
      <dgm:spPr/>
      <dgm:t>
        <a:bodyPr/>
        <a:lstStyle/>
        <a:p>
          <a:r>
            <a:rPr lang="en-US" dirty="0" smtClean="0"/>
            <a:t>1</a:t>
          </a:r>
          <a:endParaRPr lang="en-IN" dirty="0"/>
        </a:p>
      </dgm:t>
    </dgm:pt>
    <dgm:pt modelId="{28F526E3-41E3-46EA-9893-92AB9C832249}" type="sibTrans" cxnId="{8E0C89E1-1BD2-4473-9BC8-524490B04A55}">
      <dgm:prSet/>
      <dgm:spPr/>
      <dgm:t>
        <a:bodyPr/>
        <a:lstStyle/>
        <a:p>
          <a:endParaRPr lang="en-IN"/>
        </a:p>
      </dgm:t>
    </dgm:pt>
    <dgm:pt modelId="{EE58FB35-347A-4566-8D1A-84756F4098AF}" type="parTrans" cxnId="{8E0C89E1-1BD2-4473-9BC8-524490B04A55}">
      <dgm:prSet/>
      <dgm:spPr/>
      <dgm:t>
        <a:bodyPr/>
        <a:lstStyle/>
        <a:p>
          <a:endParaRPr lang="en-IN"/>
        </a:p>
      </dgm:t>
    </dgm:pt>
    <dgm:pt modelId="{9079FFAB-F3F4-4F53-A8A8-3843F6654A4E}">
      <dgm:prSet custT="1"/>
      <dgm:spPr/>
      <dgm:t>
        <a:bodyPr/>
        <a:lstStyle/>
        <a:p>
          <a:r>
            <a:rPr lang="en-US" sz="2400" b="1" dirty="0" smtClean="0">
              <a:latin typeface="Times New Roman" pitchFamily="18" charset="0"/>
              <a:cs typeface="Times New Roman" pitchFamily="18" charset="0"/>
            </a:rPr>
            <a:t>EMPLOYEE TRAINING AND DEVELOPMENT DECISIONS</a:t>
          </a:r>
          <a:endParaRPr lang="en-IN" sz="2400" b="1" dirty="0">
            <a:latin typeface="Times New Roman" pitchFamily="18" charset="0"/>
            <a:cs typeface="Times New Roman" pitchFamily="18" charset="0"/>
          </a:endParaRPr>
        </a:p>
      </dgm:t>
    </dgm:pt>
    <dgm:pt modelId="{0268B885-7EA1-4F8C-8E8E-3F2E69D4F893}" type="parTrans" cxnId="{7FEDC015-7B1B-498A-B13F-B724CC42CBE5}">
      <dgm:prSet/>
      <dgm:spPr/>
    </dgm:pt>
    <dgm:pt modelId="{4A80402C-E6C9-4E2F-B79A-CB5409CA1879}" type="sibTrans" cxnId="{7FEDC015-7B1B-498A-B13F-B724CC42CBE5}">
      <dgm:prSet/>
      <dgm:spPr/>
    </dgm:pt>
    <dgm:pt modelId="{02ABCB4E-CD59-4C81-B67F-44C67455F2A0}">
      <dgm:prSet custT="1"/>
      <dgm:spPr/>
      <dgm:t>
        <a:bodyPr/>
        <a:lstStyle/>
        <a:p>
          <a:r>
            <a:rPr lang="en-US" sz="2400" b="1" dirty="0" smtClean="0">
              <a:latin typeface="Times New Roman" pitchFamily="18" charset="0"/>
              <a:cs typeface="Times New Roman" pitchFamily="18" charset="0"/>
            </a:rPr>
            <a:t>VALIDATION OF SELECTION PROCESS</a:t>
          </a:r>
          <a:endParaRPr lang="en-IN" sz="2400" b="1" dirty="0">
            <a:latin typeface="Times New Roman" pitchFamily="18" charset="0"/>
            <a:cs typeface="Times New Roman" pitchFamily="18" charset="0"/>
          </a:endParaRPr>
        </a:p>
      </dgm:t>
    </dgm:pt>
    <dgm:pt modelId="{D3473FE8-2E1D-42FC-A406-FD29CA8BFDCF}" type="parTrans" cxnId="{EECCC7C3-154B-4715-99AE-907684D500D9}">
      <dgm:prSet/>
      <dgm:spPr/>
    </dgm:pt>
    <dgm:pt modelId="{9838CAE3-7421-4533-9BAF-90FBFE561080}" type="sibTrans" cxnId="{EECCC7C3-154B-4715-99AE-907684D500D9}">
      <dgm:prSet/>
      <dgm:spPr/>
    </dgm:pt>
    <dgm:pt modelId="{795B0413-3880-4DDE-938A-D9825A7944DB}">
      <dgm:prSet custT="1"/>
      <dgm:spPr/>
      <dgm:t>
        <a:bodyPr/>
        <a:lstStyle/>
        <a:p>
          <a:r>
            <a:rPr lang="en-US" sz="2400" b="1" dirty="0" smtClean="0">
              <a:latin typeface="Times New Roman" pitchFamily="18" charset="0"/>
              <a:cs typeface="Times New Roman" pitchFamily="18" charset="0"/>
            </a:rPr>
            <a:t>LAYOFF DECISIONS</a:t>
          </a:r>
          <a:endParaRPr lang="en-IN" sz="2400" b="1" dirty="0">
            <a:latin typeface="Times New Roman" pitchFamily="18" charset="0"/>
            <a:cs typeface="Times New Roman" pitchFamily="18" charset="0"/>
          </a:endParaRPr>
        </a:p>
      </dgm:t>
    </dgm:pt>
    <dgm:pt modelId="{742524BE-1C5B-49F8-ADDA-F484EDC7DA42}" type="parTrans" cxnId="{1E056839-F3FF-435A-9A1F-EF6CA4A9E441}">
      <dgm:prSet/>
      <dgm:spPr/>
    </dgm:pt>
    <dgm:pt modelId="{1A782D36-ACFF-44ED-83CC-FCA49D58EB66}" type="sibTrans" cxnId="{1E056839-F3FF-435A-9A1F-EF6CA4A9E441}">
      <dgm:prSet/>
      <dgm:spPr/>
    </dgm:pt>
    <dgm:pt modelId="{F6977DF1-FA58-48DD-91B5-F2DFF45D098E}">
      <dgm:prSet phldrT="[Text]"/>
      <dgm:spPr/>
      <dgm:t>
        <a:bodyPr/>
        <a:lstStyle/>
        <a:p>
          <a:r>
            <a:rPr lang="en-US" dirty="0" smtClean="0"/>
            <a:t>5</a:t>
          </a:r>
          <a:endParaRPr lang="en-IN" dirty="0"/>
        </a:p>
      </dgm:t>
    </dgm:pt>
    <dgm:pt modelId="{E3990F32-C0CB-4FBD-940E-D78C39AC9EAE}" type="sibTrans" cxnId="{BC0E1EE6-5304-4446-8CD1-365168C60DCE}">
      <dgm:prSet/>
      <dgm:spPr/>
      <dgm:t>
        <a:bodyPr/>
        <a:lstStyle/>
        <a:p>
          <a:endParaRPr lang="en-IN"/>
        </a:p>
      </dgm:t>
    </dgm:pt>
    <dgm:pt modelId="{13237A2D-19B0-41A6-893D-EDAB201810A1}" type="parTrans" cxnId="{BC0E1EE6-5304-4446-8CD1-365168C60DCE}">
      <dgm:prSet/>
      <dgm:spPr/>
      <dgm:t>
        <a:bodyPr/>
        <a:lstStyle/>
        <a:p>
          <a:endParaRPr lang="en-IN"/>
        </a:p>
      </dgm:t>
    </dgm:pt>
    <dgm:pt modelId="{57CC8632-5BCC-4A5E-ABE9-4A01C24671F1}" type="pres">
      <dgm:prSet presAssocID="{4B54DC24-89CD-4BCF-AC7E-9547892A38FD}" presName="linearFlow" presStyleCnt="0">
        <dgm:presLayoutVars>
          <dgm:dir/>
          <dgm:animLvl val="lvl"/>
          <dgm:resizeHandles val="exact"/>
        </dgm:presLayoutVars>
      </dgm:prSet>
      <dgm:spPr/>
      <dgm:t>
        <a:bodyPr/>
        <a:lstStyle/>
        <a:p>
          <a:endParaRPr lang="en-IN"/>
        </a:p>
      </dgm:t>
    </dgm:pt>
    <dgm:pt modelId="{D385B96C-7C51-4F51-A5DC-B2FE4AC3FD47}" type="pres">
      <dgm:prSet presAssocID="{E7FE647A-56E2-440F-B9C1-593BF725FE5C}" presName="composite" presStyleCnt="0"/>
      <dgm:spPr/>
    </dgm:pt>
    <dgm:pt modelId="{E2BCCC54-FAB0-4BC9-8F51-0FCB1054DDD9}" type="pres">
      <dgm:prSet presAssocID="{E7FE647A-56E2-440F-B9C1-593BF725FE5C}" presName="parentText" presStyleLbl="alignNode1" presStyleIdx="0" presStyleCnt="5">
        <dgm:presLayoutVars>
          <dgm:chMax val="1"/>
          <dgm:bulletEnabled val="1"/>
        </dgm:presLayoutVars>
      </dgm:prSet>
      <dgm:spPr/>
      <dgm:t>
        <a:bodyPr/>
        <a:lstStyle/>
        <a:p>
          <a:endParaRPr lang="en-IN"/>
        </a:p>
      </dgm:t>
    </dgm:pt>
    <dgm:pt modelId="{106CE342-06A0-4490-AFB7-83F099328AB6}" type="pres">
      <dgm:prSet presAssocID="{E7FE647A-56E2-440F-B9C1-593BF725FE5C}" presName="descendantText" presStyleLbl="alignAcc1" presStyleIdx="0" presStyleCnt="5">
        <dgm:presLayoutVars>
          <dgm:bulletEnabled val="1"/>
        </dgm:presLayoutVars>
      </dgm:prSet>
      <dgm:spPr/>
      <dgm:t>
        <a:bodyPr/>
        <a:lstStyle/>
        <a:p>
          <a:endParaRPr lang="en-IN"/>
        </a:p>
      </dgm:t>
    </dgm:pt>
    <dgm:pt modelId="{84C6F145-B233-4C80-9179-DA99D071CDF4}" type="pres">
      <dgm:prSet presAssocID="{28F526E3-41E3-46EA-9893-92AB9C832249}" presName="sp" presStyleCnt="0"/>
      <dgm:spPr/>
    </dgm:pt>
    <dgm:pt modelId="{A17E8874-6C99-47FE-8280-28C58034D026}" type="pres">
      <dgm:prSet presAssocID="{00547F90-D26E-4AFE-8176-3A88FC89B8B9}" presName="composite" presStyleCnt="0"/>
      <dgm:spPr/>
    </dgm:pt>
    <dgm:pt modelId="{C1AEBED3-937E-46AA-ADA4-C53B857D71EF}" type="pres">
      <dgm:prSet presAssocID="{00547F90-D26E-4AFE-8176-3A88FC89B8B9}" presName="parentText" presStyleLbl="alignNode1" presStyleIdx="1" presStyleCnt="5">
        <dgm:presLayoutVars>
          <dgm:chMax val="1"/>
          <dgm:bulletEnabled val="1"/>
        </dgm:presLayoutVars>
      </dgm:prSet>
      <dgm:spPr/>
      <dgm:t>
        <a:bodyPr/>
        <a:lstStyle/>
        <a:p>
          <a:endParaRPr lang="en-IN"/>
        </a:p>
      </dgm:t>
    </dgm:pt>
    <dgm:pt modelId="{AF871198-B5D2-435B-980E-029CAC89536B}" type="pres">
      <dgm:prSet presAssocID="{00547F90-D26E-4AFE-8176-3A88FC89B8B9}" presName="descendantText" presStyleLbl="alignAcc1" presStyleIdx="1" presStyleCnt="5">
        <dgm:presLayoutVars>
          <dgm:bulletEnabled val="1"/>
        </dgm:presLayoutVars>
      </dgm:prSet>
      <dgm:spPr/>
      <dgm:t>
        <a:bodyPr/>
        <a:lstStyle/>
        <a:p>
          <a:endParaRPr lang="en-IN"/>
        </a:p>
      </dgm:t>
    </dgm:pt>
    <dgm:pt modelId="{5550907A-6500-40EB-882A-633B1698B189}" type="pres">
      <dgm:prSet presAssocID="{C89DAEF2-D103-4361-B990-BB78E891C13B}" presName="sp" presStyleCnt="0"/>
      <dgm:spPr/>
    </dgm:pt>
    <dgm:pt modelId="{76CC6D70-D37C-47D3-9FC5-9191C34D749C}" type="pres">
      <dgm:prSet presAssocID="{9A61BD8D-B45D-4B21-9CF9-F2F53DCD18BD}" presName="composite" presStyleCnt="0"/>
      <dgm:spPr/>
    </dgm:pt>
    <dgm:pt modelId="{384BBC5F-5C6A-4D0A-81A4-CA3FE66EAB88}" type="pres">
      <dgm:prSet presAssocID="{9A61BD8D-B45D-4B21-9CF9-F2F53DCD18BD}" presName="parentText" presStyleLbl="alignNode1" presStyleIdx="2" presStyleCnt="5">
        <dgm:presLayoutVars>
          <dgm:chMax val="1"/>
          <dgm:bulletEnabled val="1"/>
        </dgm:presLayoutVars>
      </dgm:prSet>
      <dgm:spPr/>
      <dgm:t>
        <a:bodyPr/>
        <a:lstStyle/>
        <a:p>
          <a:endParaRPr lang="en-IN"/>
        </a:p>
      </dgm:t>
    </dgm:pt>
    <dgm:pt modelId="{1B96C470-41FA-4799-9B90-3A1B36347A85}" type="pres">
      <dgm:prSet presAssocID="{9A61BD8D-B45D-4B21-9CF9-F2F53DCD18BD}" presName="descendantText" presStyleLbl="alignAcc1" presStyleIdx="2" presStyleCnt="5">
        <dgm:presLayoutVars>
          <dgm:bulletEnabled val="1"/>
        </dgm:presLayoutVars>
      </dgm:prSet>
      <dgm:spPr/>
      <dgm:t>
        <a:bodyPr/>
        <a:lstStyle/>
        <a:p>
          <a:endParaRPr lang="en-IN"/>
        </a:p>
      </dgm:t>
    </dgm:pt>
    <dgm:pt modelId="{79FE094D-E443-428D-8737-0B9122BA0239}" type="pres">
      <dgm:prSet presAssocID="{4481B7B4-A157-41D9-A5D0-D0E4282B3E5A}" presName="sp" presStyleCnt="0"/>
      <dgm:spPr/>
    </dgm:pt>
    <dgm:pt modelId="{551EC87C-2E7D-49F3-B376-5B3E2D319164}" type="pres">
      <dgm:prSet presAssocID="{D5B469D2-2CD7-4EFB-AA56-08D179CAD50F}" presName="composite" presStyleCnt="0"/>
      <dgm:spPr/>
    </dgm:pt>
    <dgm:pt modelId="{78A0F42A-01D4-476F-BD98-7273CBA07FCB}" type="pres">
      <dgm:prSet presAssocID="{D5B469D2-2CD7-4EFB-AA56-08D179CAD50F}" presName="parentText" presStyleLbl="alignNode1" presStyleIdx="3" presStyleCnt="5">
        <dgm:presLayoutVars>
          <dgm:chMax val="1"/>
          <dgm:bulletEnabled val="1"/>
        </dgm:presLayoutVars>
      </dgm:prSet>
      <dgm:spPr/>
      <dgm:t>
        <a:bodyPr/>
        <a:lstStyle/>
        <a:p>
          <a:endParaRPr lang="en-IN"/>
        </a:p>
      </dgm:t>
    </dgm:pt>
    <dgm:pt modelId="{94CDBD8E-4B77-4EB7-87CB-9C2A0C48C8FB}" type="pres">
      <dgm:prSet presAssocID="{D5B469D2-2CD7-4EFB-AA56-08D179CAD50F}" presName="descendantText" presStyleLbl="alignAcc1" presStyleIdx="3" presStyleCnt="5">
        <dgm:presLayoutVars>
          <dgm:bulletEnabled val="1"/>
        </dgm:presLayoutVars>
      </dgm:prSet>
      <dgm:spPr/>
      <dgm:t>
        <a:bodyPr/>
        <a:lstStyle/>
        <a:p>
          <a:endParaRPr lang="en-IN"/>
        </a:p>
      </dgm:t>
    </dgm:pt>
    <dgm:pt modelId="{40913C9C-0B6B-42C3-81BF-2DD7B9CFB505}" type="pres">
      <dgm:prSet presAssocID="{45BF1F5C-FE45-47CF-B4EE-119B3A8604C4}" presName="sp" presStyleCnt="0"/>
      <dgm:spPr/>
    </dgm:pt>
    <dgm:pt modelId="{B3AC8A1E-9126-4790-9E78-383D9F615FD9}" type="pres">
      <dgm:prSet presAssocID="{F6977DF1-FA58-48DD-91B5-F2DFF45D098E}" presName="composite" presStyleCnt="0"/>
      <dgm:spPr/>
    </dgm:pt>
    <dgm:pt modelId="{5FFE1C82-CF4B-42A7-B42A-07C7F37E0FD3}" type="pres">
      <dgm:prSet presAssocID="{F6977DF1-FA58-48DD-91B5-F2DFF45D098E}" presName="parentText" presStyleLbl="alignNode1" presStyleIdx="4" presStyleCnt="5">
        <dgm:presLayoutVars>
          <dgm:chMax val="1"/>
          <dgm:bulletEnabled val="1"/>
        </dgm:presLayoutVars>
      </dgm:prSet>
      <dgm:spPr/>
      <dgm:t>
        <a:bodyPr/>
        <a:lstStyle/>
        <a:p>
          <a:endParaRPr lang="en-IN"/>
        </a:p>
      </dgm:t>
    </dgm:pt>
    <dgm:pt modelId="{75D1D4B2-24FD-4010-9646-C16A33362DD0}" type="pres">
      <dgm:prSet presAssocID="{F6977DF1-FA58-48DD-91B5-F2DFF45D098E}" presName="descendantText" presStyleLbl="alignAcc1" presStyleIdx="4" presStyleCnt="5">
        <dgm:presLayoutVars>
          <dgm:bulletEnabled val="1"/>
        </dgm:presLayoutVars>
      </dgm:prSet>
      <dgm:spPr/>
      <dgm:t>
        <a:bodyPr/>
        <a:lstStyle/>
        <a:p>
          <a:endParaRPr lang="en-IN"/>
        </a:p>
      </dgm:t>
    </dgm:pt>
  </dgm:ptLst>
  <dgm:cxnLst>
    <dgm:cxn modelId="{046FEA1D-3887-4ABB-A293-66097953C2F9}" type="presOf" srcId="{02ABCB4E-CD59-4C81-B67F-44C67455F2A0}" destId="{1B96C470-41FA-4799-9B90-3A1B36347A85}" srcOrd="0" destOrd="0" presId="urn:microsoft.com/office/officeart/2005/8/layout/chevron2"/>
    <dgm:cxn modelId="{0FEABBF3-859F-4DFD-B6A2-79914C7CFBDF}" type="presOf" srcId="{00547F90-D26E-4AFE-8176-3A88FC89B8B9}" destId="{C1AEBED3-937E-46AA-ADA4-C53B857D71EF}" srcOrd="0" destOrd="0" presId="urn:microsoft.com/office/officeart/2005/8/layout/chevron2"/>
    <dgm:cxn modelId="{D93B7274-596C-4297-891B-0E248F2BAA05}" type="presOf" srcId="{E7FE647A-56E2-440F-B9C1-593BF725FE5C}" destId="{E2BCCC54-FAB0-4BC9-8F51-0FCB1054DDD9}" srcOrd="0" destOrd="0" presId="urn:microsoft.com/office/officeart/2005/8/layout/chevron2"/>
    <dgm:cxn modelId="{A45C4623-D23B-4EC0-BE3C-627012798C53}" srcId="{F6977DF1-FA58-48DD-91B5-F2DFF45D098E}" destId="{47531B60-FCC5-40CA-B317-CE7A6A27B492}" srcOrd="0" destOrd="0" parTransId="{449BF0A8-535E-4E34-A730-2FFC716CBF66}" sibTransId="{C38374B1-0914-446B-BA53-B4A59B6C7184}"/>
    <dgm:cxn modelId="{843CF5EA-DD1B-4156-BF3B-174493CD9075}" type="presOf" srcId="{4B54DC24-89CD-4BCF-AC7E-9547892A38FD}" destId="{57CC8632-5BCC-4A5E-ABE9-4A01C24671F1}" srcOrd="0" destOrd="0" presId="urn:microsoft.com/office/officeart/2005/8/layout/chevron2"/>
    <dgm:cxn modelId="{374A5382-4EDD-484C-847A-47A30818377D}" srcId="{4B54DC24-89CD-4BCF-AC7E-9547892A38FD}" destId="{00547F90-D26E-4AFE-8176-3A88FC89B8B9}" srcOrd="1" destOrd="0" parTransId="{33ACF78C-C556-416D-836F-9DB08444D9B2}" sibTransId="{C89DAEF2-D103-4361-B990-BB78E891C13B}"/>
    <dgm:cxn modelId="{96A1ACAE-A54C-4FEC-9B91-F7C72F7D2568}" srcId="{E7FE647A-56E2-440F-B9C1-593BF725FE5C}" destId="{03696216-0E9C-4005-8DBB-97D8EFF4002C}" srcOrd="0" destOrd="0" parTransId="{1BEC9864-E3B4-4754-AF39-63AC35670DFD}" sibTransId="{7248AB23-ADF3-4F7F-A80C-93C5325A37DA}"/>
    <dgm:cxn modelId="{39D9016D-A133-4F2D-8E6C-DA560C1968C6}" srcId="{4B54DC24-89CD-4BCF-AC7E-9547892A38FD}" destId="{9A61BD8D-B45D-4B21-9CF9-F2F53DCD18BD}" srcOrd="2" destOrd="0" parTransId="{36986767-9119-48C2-83A2-0B4BB5BFCC23}" sibTransId="{4481B7B4-A157-41D9-A5D0-D0E4282B3E5A}"/>
    <dgm:cxn modelId="{BC0E1EE6-5304-4446-8CD1-365168C60DCE}" srcId="{4B54DC24-89CD-4BCF-AC7E-9547892A38FD}" destId="{F6977DF1-FA58-48DD-91B5-F2DFF45D098E}" srcOrd="4" destOrd="0" parTransId="{13237A2D-19B0-41A6-893D-EDAB201810A1}" sibTransId="{E3990F32-C0CB-4FBD-940E-D78C39AC9EAE}"/>
    <dgm:cxn modelId="{29982196-237D-4605-A114-18074A1A94C0}" srcId="{4B54DC24-89CD-4BCF-AC7E-9547892A38FD}" destId="{D5B469D2-2CD7-4EFB-AA56-08D179CAD50F}" srcOrd="3" destOrd="0" parTransId="{D3458952-8A3D-424D-B540-7C529D5BB295}" sibTransId="{45BF1F5C-FE45-47CF-B4EE-119B3A8604C4}"/>
    <dgm:cxn modelId="{4906C6F9-774B-4F14-8AFF-1262358F13CE}" type="presOf" srcId="{795B0413-3880-4DDE-938A-D9825A7944DB}" destId="{94CDBD8E-4B77-4EB7-87CB-9C2A0C48C8FB}" srcOrd="0" destOrd="0" presId="urn:microsoft.com/office/officeart/2005/8/layout/chevron2"/>
    <dgm:cxn modelId="{8E0C89E1-1BD2-4473-9BC8-524490B04A55}" srcId="{4B54DC24-89CD-4BCF-AC7E-9547892A38FD}" destId="{E7FE647A-56E2-440F-B9C1-593BF725FE5C}" srcOrd="0" destOrd="0" parTransId="{EE58FB35-347A-4566-8D1A-84756F4098AF}" sibTransId="{28F526E3-41E3-46EA-9893-92AB9C832249}"/>
    <dgm:cxn modelId="{37D5A58C-6E22-4735-B526-E8725D628129}" type="presOf" srcId="{F6977DF1-FA58-48DD-91B5-F2DFF45D098E}" destId="{5FFE1C82-CF4B-42A7-B42A-07C7F37E0FD3}" srcOrd="0" destOrd="0" presId="urn:microsoft.com/office/officeart/2005/8/layout/chevron2"/>
    <dgm:cxn modelId="{1E056839-F3FF-435A-9A1F-EF6CA4A9E441}" srcId="{D5B469D2-2CD7-4EFB-AA56-08D179CAD50F}" destId="{795B0413-3880-4DDE-938A-D9825A7944DB}" srcOrd="0" destOrd="0" parTransId="{742524BE-1C5B-49F8-ADDA-F484EDC7DA42}" sibTransId="{1A782D36-ACFF-44ED-83CC-FCA49D58EB66}"/>
    <dgm:cxn modelId="{ADB6EAD5-6A75-467B-99AD-80556D4FEE40}" type="presOf" srcId="{9079FFAB-F3F4-4F53-A8A8-3843F6654A4E}" destId="{AF871198-B5D2-435B-980E-029CAC89536B}" srcOrd="0" destOrd="0" presId="urn:microsoft.com/office/officeart/2005/8/layout/chevron2"/>
    <dgm:cxn modelId="{5B5FFD9A-DADA-43DA-AEAC-6E584CEB62DB}" type="presOf" srcId="{9A61BD8D-B45D-4B21-9CF9-F2F53DCD18BD}" destId="{384BBC5F-5C6A-4D0A-81A4-CA3FE66EAB88}" srcOrd="0" destOrd="0" presId="urn:microsoft.com/office/officeart/2005/8/layout/chevron2"/>
    <dgm:cxn modelId="{2D8FAE26-46F7-4086-B7BA-4970B02EA818}" type="presOf" srcId="{47531B60-FCC5-40CA-B317-CE7A6A27B492}" destId="{75D1D4B2-24FD-4010-9646-C16A33362DD0}" srcOrd="0" destOrd="0" presId="urn:microsoft.com/office/officeart/2005/8/layout/chevron2"/>
    <dgm:cxn modelId="{EECCC7C3-154B-4715-99AE-907684D500D9}" srcId="{9A61BD8D-B45D-4B21-9CF9-F2F53DCD18BD}" destId="{02ABCB4E-CD59-4C81-B67F-44C67455F2A0}" srcOrd="0" destOrd="0" parTransId="{D3473FE8-2E1D-42FC-A406-FD29CA8BFDCF}" sibTransId="{9838CAE3-7421-4533-9BAF-90FBFE561080}"/>
    <dgm:cxn modelId="{BE450C12-45A2-4B2F-B32E-EEEA082F3B7D}" type="presOf" srcId="{D5B469D2-2CD7-4EFB-AA56-08D179CAD50F}" destId="{78A0F42A-01D4-476F-BD98-7273CBA07FCB}" srcOrd="0" destOrd="0" presId="urn:microsoft.com/office/officeart/2005/8/layout/chevron2"/>
    <dgm:cxn modelId="{5BE1FFB7-1879-4341-A346-374B61CE1168}" type="presOf" srcId="{03696216-0E9C-4005-8DBB-97D8EFF4002C}" destId="{106CE342-06A0-4490-AFB7-83F099328AB6}" srcOrd="0" destOrd="0" presId="urn:microsoft.com/office/officeart/2005/8/layout/chevron2"/>
    <dgm:cxn modelId="{7FEDC015-7B1B-498A-B13F-B724CC42CBE5}" srcId="{00547F90-D26E-4AFE-8176-3A88FC89B8B9}" destId="{9079FFAB-F3F4-4F53-A8A8-3843F6654A4E}" srcOrd="0" destOrd="0" parTransId="{0268B885-7EA1-4F8C-8E8E-3F2E69D4F893}" sibTransId="{4A80402C-E6C9-4E2F-B79A-CB5409CA1879}"/>
    <dgm:cxn modelId="{226B3253-238C-4126-BC2D-40C3846A9849}" type="presParOf" srcId="{57CC8632-5BCC-4A5E-ABE9-4A01C24671F1}" destId="{D385B96C-7C51-4F51-A5DC-B2FE4AC3FD47}" srcOrd="0" destOrd="0" presId="urn:microsoft.com/office/officeart/2005/8/layout/chevron2"/>
    <dgm:cxn modelId="{585A38F8-7303-4262-A1BB-A68F6D86E0E3}" type="presParOf" srcId="{D385B96C-7C51-4F51-A5DC-B2FE4AC3FD47}" destId="{E2BCCC54-FAB0-4BC9-8F51-0FCB1054DDD9}" srcOrd="0" destOrd="0" presId="urn:microsoft.com/office/officeart/2005/8/layout/chevron2"/>
    <dgm:cxn modelId="{B317C8E8-8B52-40FE-83B5-891E123A210D}" type="presParOf" srcId="{D385B96C-7C51-4F51-A5DC-B2FE4AC3FD47}" destId="{106CE342-06A0-4490-AFB7-83F099328AB6}" srcOrd="1" destOrd="0" presId="urn:microsoft.com/office/officeart/2005/8/layout/chevron2"/>
    <dgm:cxn modelId="{3DA5CBF1-F895-4009-928B-21EA307F6C5C}" type="presParOf" srcId="{57CC8632-5BCC-4A5E-ABE9-4A01C24671F1}" destId="{84C6F145-B233-4C80-9179-DA99D071CDF4}" srcOrd="1" destOrd="0" presId="urn:microsoft.com/office/officeart/2005/8/layout/chevron2"/>
    <dgm:cxn modelId="{40585F02-3B83-4748-AD99-60A761C3B869}" type="presParOf" srcId="{57CC8632-5BCC-4A5E-ABE9-4A01C24671F1}" destId="{A17E8874-6C99-47FE-8280-28C58034D026}" srcOrd="2" destOrd="0" presId="urn:microsoft.com/office/officeart/2005/8/layout/chevron2"/>
    <dgm:cxn modelId="{2F5BCEF7-F7E6-4CDD-9388-F52B82AA3DE3}" type="presParOf" srcId="{A17E8874-6C99-47FE-8280-28C58034D026}" destId="{C1AEBED3-937E-46AA-ADA4-C53B857D71EF}" srcOrd="0" destOrd="0" presId="urn:microsoft.com/office/officeart/2005/8/layout/chevron2"/>
    <dgm:cxn modelId="{21AFA445-79AA-4F3E-AEDA-7AFDBDDD0AB0}" type="presParOf" srcId="{A17E8874-6C99-47FE-8280-28C58034D026}" destId="{AF871198-B5D2-435B-980E-029CAC89536B}" srcOrd="1" destOrd="0" presId="urn:microsoft.com/office/officeart/2005/8/layout/chevron2"/>
    <dgm:cxn modelId="{CA2F0FB7-85B6-464A-A5C2-BD8AB9386E53}" type="presParOf" srcId="{57CC8632-5BCC-4A5E-ABE9-4A01C24671F1}" destId="{5550907A-6500-40EB-882A-633B1698B189}" srcOrd="3" destOrd="0" presId="urn:microsoft.com/office/officeart/2005/8/layout/chevron2"/>
    <dgm:cxn modelId="{F88E488D-21AF-41C2-AAEC-E3E7604456FF}" type="presParOf" srcId="{57CC8632-5BCC-4A5E-ABE9-4A01C24671F1}" destId="{76CC6D70-D37C-47D3-9FC5-9191C34D749C}" srcOrd="4" destOrd="0" presId="urn:microsoft.com/office/officeart/2005/8/layout/chevron2"/>
    <dgm:cxn modelId="{CFB3411C-4661-4B38-8E4F-21D6CDC44446}" type="presParOf" srcId="{76CC6D70-D37C-47D3-9FC5-9191C34D749C}" destId="{384BBC5F-5C6A-4D0A-81A4-CA3FE66EAB88}" srcOrd="0" destOrd="0" presId="urn:microsoft.com/office/officeart/2005/8/layout/chevron2"/>
    <dgm:cxn modelId="{45646D9F-9183-4E3E-B60B-55E8A13131EC}" type="presParOf" srcId="{76CC6D70-D37C-47D3-9FC5-9191C34D749C}" destId="{1B96C470-41FA-4799-9B90-3A1B36347A85}" srcOrd="1" destOrd="0" presId="urn:microsoft.com/office/officeart/2005/8/layout/chevron2"/>
    <dgm:cxn modelId="{BEB009C8-DC14-4344-BFA9-B31A6A322A0B}" type="presParOf" srcId="{57CC8632-5BCC-4A5E-ABE9-4A01C24671F1}" destId="{79FE094D-E443-428D-8737-0B9122BA0239}" srcOrd="5" destOrd="0" presId="urn:microsoft.com/office/officeart/2005/8/layout/chevron2"/>
    <dgm:cxn modelId="{49A2AECE-9AF3-4793-B226-B3AC53C09050}" type="presParOf" srcId="{57CC8632-5BCC-4A5E-ABE9-4A01C24671F1}" destId="{551EC87C-2E7D-49F3-B376-5B3E2D319164}" srcOrd="6" destOrd="0" presId="urn:microsoft.com/office/officeart/2005/8/layout/chevron2"/>
    <dgm:cxn modelId="{3EA7E410-D4AB-40E5-A80E-4200CAB9B7C3}" type="presParOf" srcId="{551EC87C-2E7D-49F3-B376-5B3E2D319164}" destId="{78A0F42A-01D4-476F-BD98-7273CBA07FCB}" srcOrd="0" destOrd="0" presId="urn:microsoft.com/office/officeart/2005/8/layout/chevron2"/>
    <dgm:cxn modelId="{0DCBECBF-E722-4A22-B4D0-6C0B5586DB5C}" type="presParOf" srcId="{551EC87C-2E7D-49F3-B376-5B3E2D319164}" destId="{94CDBD8E-4B77-4EB7-87CB-9C2A0C48C8FB}" srcOrd="1" destOrd="0" presId="urn:microsoft.com/office/officeart/2005/8/layout/chevron2"/>
    <dgm:cxn modelId="{F5FF9848-2BF6-4B8D-957B-60B4CA76B92F}" type="presParOf" srcId="{57CC8632-5BCC-4A5E-ABE9-4A01C24671F1}" destId="{40913C9C-0B6B-42C3-81BF-2DD7B9CFB505}" srcOrd="7" destOrd="0" presId="urn:microsoft.com/office/officeart/2005/8/layout/chevron2"/>
    <dgm:cxn modelId="{6D52FDB2-4BAD-40B7-90BA-32FC0BB61815}" type="presParOf" srcId="{57CC8632-5BCC-4A5E-ABE9-4A01C24671F1}" destId="{B3AC8A1E-9126-4790-9E78-383D9F615FD9}" srcOrd="8" destOrd="0" presId="urn:microsoft.com/office/officeart/2005/8/layout/chevron2"/>
    <dgm:cxn modelId="{38ABA51B-C1C0-4E26-AA4F-180EB1D5B556}" type="presParOf" srcId="{B3AC8A1E-9126-4790-9E78-383D9F615FD9}" destId="{5FFE1C82-CF4B-42A7-B42A-07C7F37E0FD3}" srcOrd="0" destOrd="0" presId="urn:microsoft.com/office/officeart/2005/8/layout/chevron2"/>
    <dgm:cxn modelId="{9BFE1533-7713-490A-9079-90C042AEDD97}" type="presParOf" srcId="{B3AC8A1E-9126-4790-9E78-383D9F615FD9}" destId="{75D1D4B2-24FD-4010-9646-C16A33362DD0}"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17" name="Footer Placeholder 16"/>
          <p:cNvSpPr>
            <a:spLocks noGrp="1"/>
          </p:cNvSpPr>
          <p:nvPr>
            <p:ph type="ftr" sz="quarter" idx="11"/>
          </p:nvPr>
        </p:nvSpPr>
        <p:spPr/>
        <p:txBody>
          <a:bodyPr/>
          <a:lstStyle>
            <a:extLst/>
          </a:lstStyle>
          <a:p>
            <a:endParaRPr lang="en-IN"/>
          </a:p>
        </p:txBody>
      </p:sp>
      <p:sp>
        <p:nvSpPr>
          <p:cNvPr id="29" name="Slide Number Placeholder 28"/>
          <p:cNvSpPr>
            <a:spLocks noGrp="1"/>
          </p:cNvSpPr>
          <p:nvPr>
            <p:ph type="sldNum" sz="quarter" idx="12"/>
          </p:nvPr>
        </p:nvSpPr>
        <p:spPr/>
        <p:txBody>
          <a:bodyPr/>
          <a:lstStyle>
            <a:extLst/>
          </a:lstStyle>
          <a:p>
            <a:fld id="{3A8C79D3-6252-4A92-91B2-2D33DA632AAD}" type="slidenum">
              <a:rPr lang="en-IN" smtClean="0"/>
              <a:pPr/>
              <a:t>‹#›</a:t>
            </a:fld>
            <a:endParaRPr lang="en-IN"/>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812800" y="274640"/>
            <a:ext cx="78232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A8C79D3-6252-4A92-91B2-2D33DA632AAD}" type="slidenum">
              <a:rPr lang="en-IN" smtClean="0"/>
              <a:pPr/>
              <a:t>‹#›</a:t>
            </a:fld>
            <a:endParaRPr lang="en-IN"/>
          </a:p>
        </p:txBody>
      </p:sp>
      <p:sp>
        <p:nvSpPr>
          <p:cNvPr id="7" name="Rectangle 6"/>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3A8C79D3-6252-4A92-91B2-2D33DA632AAD}" type="slidenum">
              <a:rPr lang="en-IN" smtClean="0"/>
              <a:pPr/>
              <a:t>‹#›</a:t>
            </a:fld>
            <a:endParaRPr lang="en-IN"/>
          </a:p>
        </p:txBody>
      </p:sp>
      <p:sp>
        <p:nvSpPr>
          <p:cNvPr id="16" name="Rectangle 15"/>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A5FB3E-95BC-45CD-9AD9-CC66DA2D77DF}" type="datetimeFigureOut">
              <a:rPr lang="en-IN" smtClean="0"/>
              <a:pPr/>
              <a:t>02-04-2020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A8C79D3-6252-4A92-91B2-2D33DA632AA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extLst/>
          </a:lstStyle>
          <a:p>
            <a:fld id="{1BA5FB3E-95BC-45CD-9AD9-CC66DA2D77DF}" type="datetimeFigureOut">
              <a:rPr lang="en-IN" smtClean="0"/>
              <a:pPr/>
              <a:t>02-04-2020</a:t>
            </a:fld>
            <a:endParaRPr lang="en-IN"/>
          </a:p>
        </p:txBody>
      </p:sp>
      <p:sp>
        <p:nvSpPr>
          <p:cNvPr id="6" name="Footer Placeholder 5"/>
          <p:cNvSpPr>
            <a:spLocks noGrp="1"/>
          </p:cNvSpPr>
          <p:nvPr>
            <p:ph type="ftr" sz="quarter" idx="11"/>
          </p:nvPr>
        </p:nvSpPr>
        <p:spPr>
          <a:xfrm>
            <a:off x="1219200" y="55499"/>
            <a:ext cx="7416800" cy="365125"/>
          </a:xfrm>
        </p:spPr>
        <p:txBody>
          <a:bodyPr/>
          <a:lstStyle>
            <a:extLst/>
          </a:lstStyle>
          <a:p>
            <a:endParaRPr lang="en-IN"/>
          </a:p>
        </p:txBody>
      </p:sp>
      <p:sp>
        <p:nvSpPr>
          <p:cNvPr id="7" name="Slide Number Placeholder 6"/>
          <p:cNvSpPr>
            <a:spLocks noGrp="1"/>
          </p:cNvSpPr>
          <p:nvPr>
            <p:ph type="sldNum" sz="quarter" idx="12"/>
          </p:nvPr>
        </p:nvSpPr>
        <p:spPr>
          <a:xfrm>
            <a:off x="11480800" y="55499"/>
            <a:ext cx="609600" cy="365125"/>
          </a:xfrm>
        </p:spPr>
        <p:txBody>
          <a:bodyPr/>
          <a:lstStyle>
            <a:extLst/>
          </a:lstStyle>
          <a:p>
            <a:fld id="{3A8C79D3-6252-4A92-91B2-2D33DA632AA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1BA5FB3E-95BC-45CD-9AD9-CC66DA2D77DF}" type="datetimeFigureOut">
              <a:rPr lang="en-IN" smtClean="0"/>
              <a:pPr/>
              <a:t>02-04-2020</a:t>
            </a:fld>
            <a:endParaRPr lang="en-IN"/>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3A8C79D3-6252-4A92-91B2-2D33DA632AAD}"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1676" y="2103119"/>
            <a:ext cx="8285101" cy="1862048"/>
          </a:xfrm>
          <a:prstGeom prst="rect">
            <a:avLst/>
          </a:prstGeom>
          <a:noFill/>
        </p:spPr>
        <p:txBody>
          <a:bodyPr wrap="square" lIns="91440" tIns="45720" rIns="91440" bIns="45720">
            <a:spAutoFit/>
          </a:bodyPr>
          <a:lstStyle/>
          <a:p>
            <a:pPr algn="ctr"/>
            <a:r>
              <a:rPr lang="en-US" sz="115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WELCOME</a:t>
            </a:r>
            <a:endParaRPr lang="en-US" sz="11500"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378823"/>
            <a:ext cx="10833463" cy="6035040"/>
          </a:xfrm>
        </p:spPr>
        <p:txBody>
          <a:bodyPr>
            <a:normAutofit/>
          </a:bodyPr>
          <a:lstStyle/>
          <a:p>
            <a:pPr marL="550926" indent="-514350" algn="ctr">
              <a:buNone/>
            </a:pPr>
            <a:r>
              <a:rPr lang="en-US" sz="3600" b="1" dirty="0" smtClean="0">
                <a:solidFill>
                  <a:schemeClr val="tx2">
                    <a:lumMod val="90000"/>
                  </a:schemeClr>
                </a:solidFill>
                <a:latin typeface="Times New Roman" pitchFamily="18" charset="0"/>
                <a:cs typeface="Times New Roman" pitchFamily="18" charset="0"/>
              </a:rPr>
              <a:t>TRADITIONAL METHODS</a:t>
            </a:r>
          </a:p>
          <a:p>
            <a:pPr marL="550926" indent="-514350" algn="just">
              <a:buNone/>
            </a:pPr>
            <a:endParaRPr lang="en-US" sz="3200" dirty="0" smtClean="0">
              <a:latin typeface="Times New Roman" pitchFamily="18" charset="0"/>
              <a:cs typeface="Times New Roman" pitchFamily="18" charset="0"/>
            </a:endParaRPr>
          </a:p>
          <a:p>
            <a:pPr marL="493776" indent="-457200"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Confidential</a:t>
            </a:r>
            <a:r>
              <a:rPr lang="en-US" sz="2400" dirty="0" smtClean="0">
                <a:solidFill>
                  <a:schemeClr val="tx2">
                    <a:lumMod val="90000"/>
                  </a:schemeClr>
                </a:solidFill>
                <a:latin typeface="Times New Roman" pitchFamily="18" charset="0"/>
                <a:cs typeface="Times New Roman" pitchFamily="18" charset="0"/>
              </a:rPr>
              <a:t> </a:t>
            </a:r>
            <a:r>
              <a:rPr lang="en-US" sz="2400" b="1" dirty="0" smtClean="0">
                <a:solidFill>
                  <a:schemeClr val="tx2">
                    <a:lumMod val="90000"/>
                  </a:schemeClr>
                </a:solidFill>
                <a:latin typeface="Times New Roman" pitchFamily="18" charset="0"/>
                <a:cs typeface="Times New Roman" pitchFamily="18" charset="0"/>
              </a:rPr>
              <a:t>Report:</a:t>
            </a:r>
            <a:r>
              <a:rPr lang="en-US" sz="2400" dirty="0" smtClean="0">
                <a:solidFill>
                  <a:schemeClr val="tx2">
                    <a:lumMod val="90000"/>
                  </a:schemeClr>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In most of the govt. departments and public enterprises , performance appraisal is done through annual confidential reports . These reports differ from department to department and from level to level . The confidential report is written for a unit of one year and relates to the performance , ability and character of the employee during the year . </a:t>
            </a:r>
          </a:p>
          <a:p>
            <a:pPr marL="493776" indent="-457200"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Graphic</a:t>
            </a:r>
            <a:r>
              <a:rPr lang="en-US" sz="2400" dirty="0" smtClean="0">
                <a:solidFill>
                  <a:schemeClr val="tx2">
                    <a:lumMod val="90000"/>
                  </a:schemeClr>
                </a:solidFill>
                <a:latin typeface="Times New Roman" pitchFamily="18" charset="0"/>
                <a:cs typeface="Times New Roman" pitchFamily="18" charset="0"/>
              </a:rPr>
              <a:t> </a:t>
            </a:r>
            <a:r>
              <a:rPr lang="en-US" sz="2400" b="1" dirty="0" smtClean="0">
                <a:solidFill>
                  <a:schemeClr val="tx2">
                    <a:lumMod val="90000"/>
                  </a:schemeClr>
                </a:solidFill>
                <a:latin typeface="Times New Roman" pitchFamily="18" charset="0"/>
                <a:cs typeface="Times New Roman" pitchFamily="18" charset="0"/>
              </a:rPr>
              <a:t>Scale</a:t>
            </a:r>
            <a:r>
              <a:rPr lang="en-US" sz="2400" dirty="0" smtClean="0">
                <a:solidFill>
                  <a:schemeClr val="tx2">
                    <a:lumMod val="90000"/>
                  </a:schemeClr>
                </a:solidFill>
                <a:latin typeface="Times New Roman" pitchFamily="18" charset="0"/>
                <a:cs typeface="Times New Roman" pitchFamily="18" charset="0"/>
              </a:rPr>
              <a:t> </a:t>
            </a:r>
            <a:r>
              <a:rPr lang="en-US" sz="2400" b="1" dirty="0" smtClean="0">
                <a:solidFill>
                  <a:schemeClr val="tx2">
                    <a:lumMod val="90000"/>
                  </a:schemeClr>
                </a:solidFill>
                <a:latin typeface="Times New Roman" pitchFamily="18" charset="0"/>
                <a:cs typeface="Times New Roman" pitchFamily="18" charset="0"/>
              </a:rPr>
              <a:t>Method:</a:t>
            </a:r>
            <a:r>
              <a:rPr lang="en-US" sz="2400" dirty="0" smtClean="0">
                <a:solidFill>
                  <a:schemeClr val="tx2">
                    <a:lumMod val="90000"/>
                  </a:schemeClr>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The graphic scale is the simplest and the most popular method for appraising performance . A rating scale lists traits and a range of performance values of each trait . </a:t>
            </a:r>
          </a:p>
          <a:p>
            <a:pPr>
              <a:buFont typeface="Wingdings" pitchFamily="2" charset="2"/>
              <a:buChar char="Ø"/>
            </a:pPr>
            <a:endParaRPr lang="en-US" sz="9600" dirty="0" smtClean="0">
              <a:latin typeface="Times New Roman" pitchFamily="18" charset="0"/>
              <a:cs typeface="Times New Roman" pitchFamily="18" charset="0"/>
            </a:endParaRPr>
          </a:p>
          <a:p>
            <a:pPr>
              <a:buNone/>
            </a:pPr>
            <a:endParaRPr lang="en-US" sz="9600" dirty="0" smtClean="0">
              <a:latin typeface="Times New Roman" pitchFamily="18" charset="0"/>
              <a:cs typeface="Times New Roman" pitchFamily="18" charset="0"/>
            </a:endParaRPr>
          </a:p>
          <a:p>
            <a:pPr>
              <a:buFont typeface="Wingdings" pitchFamily="2" charset="2"/>
              <a:buChar char="Ø"/>
            </a:pPr>
            <a:endParaRPr lang="en-IN" sz="9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99" y="378823"/>
            <a:ext cx="10624457" cy="6178731"/>
          </a:xfrm>
        </p:spPr>
        <p:txBody>
          <a:bodyPr>
            <a:normAutofit/>
          </a:bodyPr>
          <a:lstStyle/>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Straight Ranking Method: </a:t>
            </a:r>
            <a:r>
              <a:rPr lang="en-US" sz="2400" dirty="0" smtClean="0">
                <a:latin typeface="Times New Roman" pitchFamily="18" charset="0"/>
                <a:cs typeface="Times New Roman" pitchFamily="18" charset="0"/>
              </a:rPr>
              <a:t>Every employee is judged as a whole without distinguishing the rates from his performance . A list is then prepared for ranking the workers in order of their performance on the job so that an excellent employee is at the top and the poor at the bottom . It permits comparison of all the employees in any single rating group regardless of the types of the work .</a:t>
            </a:r>
          </a:p>
          <a:p>
            <a:pPr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Paired Comparisons Method: </a:t>
            </a:r>
            <a:r>
              <a:rPr lang="en-US" sz="2400" dirty="0" smtClean="0">
                <a:latin typeface="Times New Roman" pitchFamily="18" charset="0"/>
                <a:cs typeface="Times New Roman" pitchFamily="18" charset="0"/>
              </a:rPr>
              <a:t>In this method every person is compared trait-wise , with other persons , one at a time , the number of times one person is compared with others is tallied on a piece of the paper . These numbers help in yielding rank orders of the employees.</a:t>
            </a:r>
          </a:p>
          <a:p>
            <a:pPr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Grading System: </a:t>
            </a:r>
            <a:r>
              <a:rPr lang="en-US" sz="2400" dirty="0" smtClean="0">
                <a:latin typeface="Times New Roman" pitchFamily="18" charset="0"/>
                <a:cs typeface="Times New Roman" pitchFamily="18" charset="0"/>
              </a:rPr>
              <a:t>Under this system features like analytical ability , co-operatives , dependability , job-knowledge , etc. are selected for evaluation . The employees are given grades according to the judgment of the rater</a:t>
            </a: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99" y="561703"/>
            <a:ext cx="10650583" cy="5564461"/>
          </a:xfrm>
        </p:spPr>
        <p:txBody>
          <a:bodyPr>
            <a:normAutofit/>
          </a:bodyPr>
          <a:lstStyle/>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Forced Distribution Method: </a:t>
            </a:r>
            <a:r>
              <a:rPr lang="en-US" sz="2400" b="1"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ome raters suffer from a constant error i.e. they rate of employees as only good , average as poor . They thus do not evaluate the employees properly . This system minimizes rather’s bias so that all employees are not similarly rated. This system is based on the presumption that all employees can be divided into the categories outstanding , above average , average , below average and poor . the rater is asked to place 10 percent persons in outstanding group , 20 percent in above average , 40 percent in average , 20 percent below average and 10 percent in poor category . </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Check List Method: </a:t>
            </a:r>
            <a:r>
              <a:rPr lang="en-US" sz="2400" dirty="0" smtClean="0">
                <a:latin typeface="Times New Roman" pitchFamily="18" charset="0"/>
                <a:cs typeface="Times New Roman" pitchFamily="18" charset="0"/>
              </a:rPr>
              <a:t>A check list is a list of statements that describes the characteristics and performance of the employees on the job. The rater checks to indicate whether the behavior of an employee is positive or negative to each statement .</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74321"/>
            <a:ext cx="10676709" cy="6204856"/>
          </a:xfrm>
        </p:spPr>
        <p:txBody>
          <a:bodyPr>
            <a:normAutofit lnSpcReduction="10000"/>
          </a:bodyPr>
          <a:lstStyle/>
          <a:p>
            <a:pPr marL="493776" indent="-457200" algn="ctr">
              <a:buNone/>
            </a:pPr>
            <a:r>
              <a:rPr lang="en-US" sz="2800" b="1" dirty="0" smtClean="0">
                <a:latin typeface="Times New Roman" pitchFamily="18" charset="0"/>
                <a:cs typeface="Times New Roman" pitchFamily="18" charset="0"/>
              </a:rPr>
              <a:t> </a:t>
            </a:r>
            <a:r>
              <a:rPr lang="en-US" sz="3200" b="1" dirty="0" smtClean="0">
                <a:solidFill>
                  <a:schemeClr val="tx2">
                    <a:lumMod val="90000"/>
                  </a:schemeClr>
                </a:solidFill>
                <a:latin typeface="Times New Roman" pitchFamily="18" charset="0"/>
                <a:cs typeface="Times New Roman" pitchFamily="18" charset="0"/>
              </a:rPr>
              <a:t>MODERN</a:t>
            </a:r>
            <a:r>
              <a:rPr lang="en-US" sz="3600" dirty="0" smtClean="0">
                <a:solidFill>
                  <a:schemeClr val="tx2">
                    <a:lumMod val="90000"/>
                  </a:schemeClr>
                </a:solidFill>
                <a:latin typeface="Times New Roman" pitchFamily="18" charset="0"/>
                <a:cs typeface="Times New Roman" pitchFamily="18" charset="0"/>
              </a:rPr>
              <a:t> </a:t>
            </a:r>
            <a:r>
              <a:rPr lang="en-US" sz="3200" b="1" dirty="0" smtClean="0">
                <a:solidFill>
                  <a:schemeClr val="tx2">
                    <a:lumMod val="90000"/>
                  </a:schemeClr>
                </a:solidFill>
                <a:latin typeface="Times New Roman" pitchFamily="18" charset="0"/>
                <a:cs typeface="Times New Roman" pitchFamily="18" charset="0"/>
              </a:rPr>
              <a:t>METHODS</a:t>
            </a:r>
            <a:endParaRPr lang="en-US" sz="2400" b="1" dirty="0" smtClean="0">
              <a:solidFill>
                <a:schemeClr val="tx2">
                  <a:lumMod val="90000"/>
                </a:schemeClr>
              </a:solidFill>
              <a:latin typeface="Times New Roman" pitchFamily="18" charset="0"/>
              <a:cs typeface="Times New Roman" pitchFamily="18" charset="0"/>
            </a:endParaRPr>
          </a:p>
          <a:p>
            <a:pPr marL="493776" indent="-457200" algn="just">
              <a:buNone/>
            </a:pPr>
            <a:endParaRPr lang="en-US" sz="2400" b="1" dirty="0" smtClean="0">
              <a:latin typeface="Times New Roman" pitchFamily="18" charset="0"/>
              <a:cs typeface="Times New Roman" pitchFamily="18" charset="0"/>
            </a:endParaRPr>
          </a:p>
          <a:p>
            <a:pPr marL="493776" indent="-457200"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ASSESSMENT</a:t>
            </a:r>
            <a:r>
              <a:rPr lang="en-US" sz="2400" dirty="0" smtClean="0">
                <a:solidFill>
                  <a:schemeClr val="tx2">
                    <a:lumMod val="90000"/>
                  </a:schemeClr>
                </a:solidFill>
                <a:latin typeface="Times New Roman" pitchFamily="18" charset="0"/>
                <a:cs typeface="Times New Roman" pitchFamily="18" charset="0"/>
              </a:rPr>
              <a:t> </a:t>
            </a:r>
            <a:r>
              <a:rPr lang="en-US" sz="2400" b="1" dirty="0" smtClean="0">
                <a:solidFill>
                  <a:schemeClr val="tx2">
                    <a:lumMod val="90000"/>
                  </a:schemeClr>
                </a:solidFill>
                <a:latin typeface="Times New Roman" pitchFamily="18" charset="0"/>
                <a:cs typeface="Times New Roman" pitchFamily="18" charset="0"/>
              </a:rPr>
              <a:t>CENTRE</a:t>
            </a:r>
            <a:r>
              <a:rPr lang="en-US" sz="2400" dirty="0" smtClean="0">
                <a:solidFill>
                  <a:schemeClr val="tx2">
                    <a:lumMod val="90000"/>
                  </a:schemeClr>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An assessment centre generally measures interpersonal skills , communication skills , ability to plan and organise , self confidence , resistance to stress , mental alertness etc. assessment centre is a time consuming and expensive method . the ratings of this method are said to be strongly influenced by the participant interpersonal skills . judges tend to evaluate the quality of the individual social skills rather than quality of the decisions themselves . </a:t>
            </a:r>
          </a:p>
          <a:p>
            <a:pPr algn="just">
              <a:buFont typeface="Wingdings" pitchFamily="2" charset="2"/>
              <a:buChar char="Ø"/>
            </a:pPr>
            <a:r>
              <a:rPr lang="en-US" sz="2400" b="1" dirty="0" smtClean="0">
                <a:latin typeface="Times New Roman" pitchFamily="18" charset="0"/>
                <a:cs typeface="Times New Roman" pitchFamily="18" charset="0"/>
              </a:rPr>
              <a:t> </a:t>
            </a:r>
            <a:r>
              <a:rPr lang="en-US" sz="2400" b="1" dirty="0" smtClean="0">
                <a:solidFill>
                  <a:schemeClr val="tx2">
                    <a:lumMod val="90000"/>
                  </a:schemeClr>
                </a:solidFill>
                <a:latin typeface="Times New Roman" pitchFamily="18" charset="0"/>
                <a:cs typeface="Times New Roman" pitchFamily="18" charset="0"/>
              </a:rPr>
              <a:t>Human Resource Accounting : </a:t>
            </a:r>
            <a:r>
              <a:rPr lang="en-US" sz="2400" dirty="0" smtClean="0">
                <a:latin typeface="Times New Roman" pitchFamily="18" charset="0"/>
                <a:cs typeface="Times New Roman" pitchFamily="18" charset="0"/>
              </a:rPr>
              <a:t>Human resource are a valuable asset of any organization . this asset can be valued in the terms of money. Human resource accounting method attaches money value to the value of a firm ‘s internal human resources and its external customer goodwill .when competent and well trained employees leave an organization the human asset is decreased and vice –versa . under this method , performance is judges in terms of costs and contributions of the employees . </a:t>
            </a:r>
          </a:p>
          <a:p>
            <a:pPr marL="493776" indent="-457200">
              <a:buFont typeface="Wingdings" pitchFamily="2" charset="2"/>
              <a:buChar char="Ø"/>
            </a:pPr>
            <a:endParaRPr lang="en-US" sz="2400" dirty="0" smtClean="0">
              <a:latin typeface="Times New Roman" pitchFamily="18" charset="0"/>
              <a:cs typeface="Times New Roman" pitchFamily="18" charset="0"/>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378823"/>
            <a:ext cx="10781211" cy="6191794"/>
          </a:xfrm>
        </p:spPr>
        <p:txBody>
          <a:bodyPr>
            <a:normAutofit/>
          </a:bodyPr>
          <a:lstStyle/>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Behaviourally Anchored Rating Scale (BARS): </a:t>
            </a:r>
            <a:r>
              <a:rPr lang="en-US" sz="2400" b="1"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behaviourally anchored rating scale combines the benefits of critical incidents and graphing rating scales by anchoring a scales with specific behavioural examples of good or poor performance. However , BARS is very time consuming and expensive method . Secondly, behaviours used are more activity oriented then result oriented . Several appraisal forms are required to accommodate different types of jobs in an organization . Despite its initial appeal , this method is not necessarily superior to the traditional methods of the appraisal . </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Management by Objectives (MBO): </a:t>
            </a:r>
            <a:r>
              <a:rPr lang="en-US" sz="2400" dirty="0" smtClean="0">
                <a:latin typeface="Times New Roman" pitchFamily="18" charset="0"/>
                <a:cs typeface="Times New Roman" pitchFamily="18" charset="0"/>
              </a:rPr>
              <a:t>In its basic form , management by objectives requires the managers to set specific measurable goals with each employee and then to periodically discuss his progress towards his goals . The process of MBO is as follows:     </a:t>
            </a:r>
          </a:p>
          <a:p>
            <a:pPr algn="just">
              <a:buNone/>
            </a:pPr>
            <a:r>
              <a:rPr lang="en-US" sz="2400" dirty="0" smtClean="0">
                <a:latin typeface="Times New Roman" pitchFamily="18" charset="0"/>
                <a:cs typeface="Times New Roman" pitchFamily="18" charset="0"/>
              </a:rPr>
              <a:t>     • Set the organization’s goals </a:t>
            </a:r>
          </a:p>
          <a:p>
            <a:pPr algn="just">
              <a:buNone/>
            </a:pPr>
            <a:r>
              <a:rPr lang="en-US" sz="2400" dirty="0" smtClean="0">
                <a:latin typeface="Times New Roman" pitchFamily="18" charset="0"/>
                <a:cs typeface="Times New Roman" pitchFamily="18" charset="0"/>
              </a:rPr>
              <a:t>     • Set departmental goals  </a:t>
            </a: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483327"/>
            <a:ext cx="10924903" cy="5642838"/>
          </a:xfrm>
        </p:spPr>
        <p:txBody>
          <a:bodyPr>
            <a:normAutofit/>
          </a:bodyPr>
          <a:lstStyle/>
          <a:p>
            <a:pPr>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 Discuss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departmental</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goals</a:t>
            </a:r>
            <a:r>
              <a:rPr lang="en-US" sz="2400" b="1"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 Define expected results </a:t>
            </a:r>
          </a:p>
          <a:p>
            <a:pPr algn="just">
              <a:buNone/>
            </a:pPr>
            <a:r>
              <a:rPr lang="en-US" sz="2400" dirty="0" smtClean="0">
                <a:latin typeface="Times New Roman" pitchFamily="18" charset="0"/>
                <a:cs typeface="Times New Roman" pitchFamily="18" charset="0"/>
              </a:rPr>
              <a:t>     • Performance reviews </a:t>
            </a:r>
          </a:p>
          <a:p>
            <a:pPr algn="just">
              <a:buNone/>
            </a:pPr>
            <a:r>
              <a:rPr lang="en-US" sz="2400" dirty="0" smtClean="0">
                <a:latin typeface="Times New Roman" pitchFamily="18" charset="0"/>
                <a:cs typeface="Times New Roman" pitchFamily="18" charset="0"/>
              </a:rPr>
              <a:t>     • Provide feedback </a:t>
            </a:r>
          </a:p>
          <a:p>
            <a:pPr algn="just">
              <a:buNone/>
            </a:pPr>
            <a:endParaRPr lang="en-US" sz="2400" b="1" dirty="0" smtClean="0">
              <a:latin typeface="Times New Roman" pitchFamily="18" charset="0"/>
              <a:cs typeface="Times New Roman" pitchFamily="18" charset="0"/>
            </a:endParaRPr>
          </a:p>
          <a:p>
            <a:pPr algn="just">
              <a:buFont typeface="Wingdings" pitchFamily="2" charset="2"/>
              <a:buChar char="Ø"/>
            </a:pPr>
            <a:r>
              <a:rPr lang="en-US" sz="2400" b="1" dirty="0" smtClean="0">
                <a:solidFill>
                  <a:schemeClr val="tx2">
                    <a:lumMod val="90000"/>
                  </a:schemeClr>
                </a:solidFill>
                <a:latin typeface="Times New Roman" pitchFamily="18" charset="0"/>
                <a:cs typeface="Times New Roman" pitchFamily="18" charset="0"/>
              </a:rPr>
              <a:t>360 Degree Performance Appraisal : </a:t>
            </a:r>
            <a:r>
              <a:rPr lang="en-US" sz="2400" b="1" dirty="0"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t is understood as systematic collection of performance data on an individual or group , derived from a number of stake holders – the stake holders being the immediate supervisors. Team members , customers , peers and self . The appraiser should be capable of determining what is more important and what is relatively less important . He should assess the performance without bias . </a:t>
            </a:r>
          </a:p>
          <a:p>
            <a:pPr>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Times New Roman" pitchFamily="18" charset="0"/>
                <a:cs typeface="Times New Roman" pitchFamily="18" charset="0"/>
              </a:rPr>
              <a:t>IMPORTANCE   OF   PERFORMANCE   </a:t>
            </a:r>
            <a:r>
              <a:rPr lang="en-US" sz="3200" b="1" dirty="0" smtClean="0">
                <a:latin typeface="Times New Roman" pitchFamily="18" charset="0"/>
                <a:cs typeface="Times New Roman" pitchFamily="18" charset="0"/>
              </a:rPr>
              <a:t>APPRAISAL</a:t>
            </a:r>
            <a:endParaRPr lang="en-IN" sz="2800" b="1"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nvPr>
        </p:nvGraphicFramePr>
        <p:xfrm>
          <a:off x="1219200" y="1784350"/>
          <a:ext cx="10363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4"/>
          <p:cNvSpPr>
            <a:spLocks noGrp="1"/>
          </p:cNvSpPr>
          <p:nvPr>
            <p:ph idx="1"/>
          </p:nvPr>
        </p:nvSpPr>
        <p:spPr>
          <a:xfrm>
            <a:off x="509451" y="1"/>
            <a:ext cx="11325498" cy="6701245"/>
          </a:xfrm>
        </p:spPr>
        <p:txBody>
          <a:bodyPr>
            <a:normAutofit fontScale="96429"/>
          </a:bodyPr>
          <a:lstStyle/>
          <a:p>
            <a:pPr marL="550926" indent="-514350" algn="just">
              <a:buFont typeface="+mj-lt"/>
              <a:buAutoNum type="arabicPeriod"/>
            </a:pPr>
            <a:r>
              <a:rPr lang="en-US" sz="2500" b="1" dirty="0" smtClean="0">
                <a:solidFill>
                  <a:schemeClr val="accent2">
                    <a:lumMod val="40000"/>
                    <a:lumOff val="60000"/>
                  </a:schemeClr>
                </a:solidFill>
                <a:latin typeface="Times New Roman" pitchFamily="18" charset="0"/>
                <a:cs typeface="Times New Roman" pitchFamily="18" charset="0"/>
              </a:rPr>
              <a:t>Performance</a:t>
            </a:r>
            <a:r>
              <a:rPr lang="en-US" sz="2500" b="1" dirty="0" smtClean="0">
                <a:solidFill>
                  <a:schemeClr val="accent2">
                    <a:lumMod val="75000"/>
                  </a:schemeClr>
                </a:solidFill>
                <a:latin typeface="Times New Roman" pitchFamily="18" charset="0"/>
                <a:cs typeface="Times New Roman" pitchFamily="18" charset="0"/>
              </a:rPr>
              <a:t> </a:t>
            </a:r>
            <a:r>
              <a:rPr lang="en-US" sz="2500" b="1" dirty="0" smtClean="0">
                <a:solidFill>
                  <a:schemeClr val="accent2">
                    <a:lumMod val="40000"/>
                    <a:lumOff val="60000"/>
                  </a:schemeClr>
                </a:solidFill>
                <a:latin typeface="Times New Roman" pitchFamily="18" charset="0"/>
                <a:cs typeface="Times New Roman" pitchFamily="18" charset="0"/>
              </a:rPr>
              <a:t>Feedback:</a:t>
            </a:r>
            <a:r>
              <a:rPr lang="en-US" sz="2500" dirty="0" smtClean="0">
                <a:latin typeface="Times New Roman" pitchFamily="18" charset="0"/>
                <a:cs typeface="Times New Roman" pitchFamily="18" charset="0"/>
              </a:rPr>
              <a:t> Most </a:t>
            </a:r>
            <a:r>
              <a:rPr lang="en-US" sz="2500" dirty="0">
                <a:latin typeface="Times New Roman" pitchFamily="18" charset="0"/>
                <a:cs typeface="Times New Roman" pitchFamily="18" charset="0"/>
              </a:rPr>
              <a:t>employees are very interested in knowing how well they are doing at present and how they can do better in a </a:t>
            </a:r>
            <a:r>
              <a:rPr lang="en-US" sz="2500" dirty="0" smtClean="0">
                <a:latin typeface="Times New Roman" pitchFamily="18" charset="0"/>
                <a:cs typeface="Times New Roman" pitchFamily="18" charset="0"/>
              </a:rPr>
              <a:t>future.</a:t>
            </a:r>
          </a:p>
          <a:p>
            <a:pPr marL="550926" indent="-514350" algn="just">
              <a:buFont typeface="+mj-lt"/>
              <a:buAutoNum type="arabicPeriod"/>
            </a:pPr>
            <a:endParaRPr lang="en-US" sz="2500" b="1" dirty="0" smtClean="0">
              <a:solidFill>
                <a:schemeClr val="accent2">
                  <a:lumMod val="40000"/>
                  <a:lumOff val="60000"/>
                </a:schemeClr>
              </a:solidFill>
              <a:latin typeface="Times New Roman" pitchFamily="18" charset="0"/>
              <a:cs typeface="Times New Roman" pitchFamily="18" charset="0"/>
            </a:endParaRPr>
          </a:p>
          <a:p>
            <a:pPr marL="550926" indent="-514350" algn="just">
              <a:buFont typeface="+mj-lt"/>
              <a:buAutoNum type="arabicPeriod"/>
            </a:pPr>
            <a:r>
              <a:rPr lang="en-US" sz="2500" b="1" dirty="0" smtClean="0">
                <a:solidFill>
                  <a:schemeClr val="accent2">
                    <a:lumMod val="40000"/>
                    <a:lumOff val="60000"/>
                  </a:schemeClr>
                </a:solidFill>
                <a:latin typeface="Times New Roman" pitchFamily="18" charset="0"/>
                <a:cs typeface="Times New Roman" pitchFamily="18" charset="0"/>
              </a:rPr>
              <a:t>Employee</a:t>
            </a:r>
            <a:r>
              <a:rPr lang="en-US" sz="2500" b="1" dirty="0" smtClean="0">
                <a:solidFill>
                  <a:srgbClr val="7030A0"/>
                </a:solidFill>
                <a:latin typeface="Times New Roman" pitchFamily="18" charset="0"/>
                <a:cs typeface="Times New Roman" pitchFamily="18" charset="0"/>
              </a:rPr>
              <a:t> </a:t>
            </a:r>
            <a:r>
              <a:rPr lang="en-US" sz="2500" b="1" dirty="0">
                <a:solidFill>
                  <a:schemeClr val="accent2">
                    <a:lumMod val="40000"/>
                    <a:lumOff val="60000"/>
                  </a:schemeClr>
                </a:solidFill>
                <a:latin typeface="Times New Roman" pitchFamily="18" charset="0"/>
                <a:cs typeface="Times New Roman" pitchFamily="18" charset="0"/>
              </a:rPr>
              <a:t>Training</a:t>
            </a:r>
            <a:r>
              <a:rPr lang="en-US" sz="2500" b="1" dirty="0">
                <a:solidFill>
                  <a:srgbClr val="7030A0"/>
                </a:solidFill>
                <a:latin typeface="Times New Roman" pitchFamily="18" charset="0"/>
                <a:cs typeface="Times New Roman" pitchFamily="18" charset="0"/>
              </a:rPr>
              <a:t> </a:t>
            </a:r>
            <a:r>
              <a:rPr lang="en-US" sz="2500" b="1" dirty="0">
                <a:solidFill>
                  <a:schemeClr val="accent2">
                    <a:lumMod val="40000"/>
                    <a:lumOff val="60000"/>
                  </a:schemeClr>
                </a:solidFill>
                <a:latin typeface="Times New Roman" pitchFamily="18" charset="0"/>
                <a:cs typeface="Times New Roman" pitchFamily="18" charset="0"/>
              </a:rPr>
              <a:t>and</a:t>
            </a:r>
            <a:r>
              <a:rPr lang="en-US" sz="2500" b="1" dirty="0">
                <a:solidFill>
                  <a:srgbClr val="7030A0"/>
                </a:solidFill>
                <a:latin typeface="Times New Roman" pitchFamily="18" charset="0"/>
                <a:cs typeface="Times New Roman" pitchFamily="18" charset="0"/>
              </a:rPr>
              <a:t> </a:t>
            </a:r>
            <a:r>
              <a:rPr lang="en-US" sz="2500" b="1" dirty="0">
                <a:solidFill>
                  <a:schemeClr val="accent2">
                    <a:lumMod val="40000"/>
                    <a:lumOff val="60000"/>
                  </a:schemeClr>
                </a:solidFill>
                <a:latin typeface="Times New Roman" pitchFamily="18" charset="0"/>
                <a:cs typeface="Times New Roman" pitchFamily="18" charset="0"/>
              </a:rPr>
              <a:t>Development</a:t>
            </a:r>
            <a:r>
              <a:rPr lang="en-US" sz="2500" b="1" dirty="0">
                <a:solidFill>
                  <a:srgbClr val="7030A0"/>
                </a:solidFill>
                <a:latin typeface="Times New Roman" pitchFamily="18" charset="0"/>
                <a:cs typeface="Times New Roman" pitchFamily="18" charset="0"/>
              </a:rPr>
              <a:t> </a:t>
            </a:r>
            <a:r>
              <a:rPr lang="en-US" sz="2500" b="1" dirty="0" smtClean="0">
                <a:solidFill>
                  <a:schemeClr val="accent2">
                    <a:lumMod val="40000"/>
                    <a:lumOff val="60000"/>
                  </a:schemeClr>
                </a:solidFill>
                <a:latin typeface="Times New Roman" pitchFamily="18" charset="0"/>
                <a:cs typeface="Times New Roman" pitchFamily="18" charset="0"/>
              </a:rPr>
              <a:t>Decisions:</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Performance </a:t>
            </a:r>
            <a:r>
              <a:rPr lang="en-US" sz="2500" dirty="0">
                <a:latin typeface="Times New Roman" pitchFamily="18" charset="0"/>
                <a:cs typeface="Times New Roman" pitchFamily="18" charset="0"/>
              </a:rPr>
              <a:t>Appraisal information is used to find out whether an employee requires additional training and development.</a:t>
            </a:r>
          </a:p>
          <a:p>
            <a:pPr marL="493776" indent="-457200" algn="just">
              <a:buFont typeface="+mj-lt"/>
              <a:buAutoNum type="arabicPeriod"/>
            </a:pPr>
            <a:endParaRPr lang="en-US" sz="2500" b="1" dirty="0" smtClean="0">
              <a:latin typeface="Times New Roman" pitchFamily="18" charset="0"/>
              <a:cs typeface="Times New Roman" pitchFamily="18" charset="0"/>
            </a:endParaRPr>
          </a:p>
          <a:p>
            <a:pPr marL="493776" indent="-457200" algn="just">
              <a:buFont typeface="+mj-lt"/>
              <a:buAutoNum type="arabicPeriod"/>
            </a:pPr>
            <a:r>
              <a:rPr lang="en-US" sz="2500" b="1" dirty="0" smtClean="0">
                <a:solidFill>
                  <a:schemeClr val="accent2">
                    <a:lumMod val="40000"/>
                    <a:lumOff val="60000"/>
                  </a:schemeClr>
                </a:solidFill>
                <a:latin typeface="Times New Roman" pitchFamily="18" charset="0"/>
                <a:cs typeface="Times New Roman" pitchFamily="18" charset="0"/>
              </a:rPr>
              <a:t>Validation </a:t>
            </a:r>
            <a:r>
              <a:rPr lang="en-US" sz="2500" b="1" dirty="0">
                <a:solidFill>
                  <a:schemeClr val="accent2">
                    <a:lumMod val="40000"/>
                    <a:lumOff val="60000"/>
                  </a:schemeClr>
                </a:solidFill>
                <a:latin typeface="Times New Roman" pitchFamily="18" charset="0"/>
                <a:cs typeface="Times New Roman" pitchFamily="18" charset="0"/>
              </a:rPr>
              <a:t>of Selection </a:t>
            </a:r>
            <a:r>
              <a:rPr lang="en-US" sz="2500" b="1" dirty="0" smtClean="0">
                <a:solidFill>
                  <a:schemeClr val="accent2">
                    <a:lumMod val="40000"/>
                    <a:lumOff val="60000"/>
                  </a:schemeClr>
                </a:solidFill>
                <a:latin typeface="Times New Roman" pitchFamily="18" charset="0"/>
                <a:cs typeface="Times New Roman" pitchFamily="18" charset="0"/>
              </a:rPr>
              <a:t>Process:</a:t>
            </a:r>
            <a:r>
              <a:rPr lang="en-US" sz="2500" b="1"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Organisations</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spend a lot of time and money for recruiting and selecting employees. Various tools used in the selection process are application blanks, interviews, etc</a:t>
            </a:r>
            <a:r>
              <a:rPr lang="en-US" sz="2500" dirty="0" smtClean="0">
                <a:latin typeface="Times New Roman" pitchFamily="18" charset="0"/>
                <a:cs typeface="Times New Roman" pitchFamily="18" charset="0"/>
              </a:rPr>
              <a:t>.</a:t>
            </a:r>
            <a:endParaRPr lang="en-US" sz="2500" dirty="0">
              <a:latin typeface="Times New Roman" pitchFamily="18" charset="0"/>
              <a:cs typeface="Times New Roman" pitchFamily="18" charset="0"/>
            </a:endParaRPr>
          </a:p>
          <a:p>
            <a:pPr marL="493776" indent="-457200" algn="just">
              <a:buFont typeface="+mj-lt"/>
              <a:buAutoNum type="arabicPeriod"/>
            </a:pPr>
            <a:endParaRPr lang="en-US" sz="2500" b="1" dirty="0" smtClean="0">
              <a:latin typeface="Times New Roman" pitchFamily="18" charset="0"/>
              <a:cs typeface="Times New Roman" pitchFamily="18" charset="0"/>
            </a:endParaRPr>
          </a:p>
          <a:p>
            <a:pPr marL="493776" indent="-457200" algn="just">
              <a:buFont typeface="+mj-lt"/>
              <a:buAutoNum type="arabicPeriod"/>
            </a:pPr>
            <a:r>
              <a:rPr lang="en-US" sz="2500" b="1" dirty="0" smtClean="0">
                <a:solidFill>
                  <a:schemeClr val="accent2">
                    <a:lumMod val="40000"/>
                    <a:lumOff val="60000"/>
                  </a:schemeClr>
                </a:solidFill>
                <a:latin typeface="Times New Roman" pitchFamily="18" charset="0"/>
                <a:cs typeface="Times New Roman" pitchFamily="18" charset="0"/>
              </a:rPr>
              <a:t>Layoff</a:t>
            </a:r>
            <a:r>
              <a:rPr lang="en-US" sz="2500" b="1" dirty="0" smtClean="0">
                <a:solidFill>
                  <a:schemeClr val="accent2"/>
                </a:solidFill>
                <a:latin typeface="Times New Roman" pitchFamily="18" charset="0"/>
                <a:cs typeface="Times New Roman" pitchFamily="18" charset="0"/>
              </a:rPr>
              <a:t> </a:t>
            </a:r>
            <a:r>
              <a:rPr lang="en-US" sz="2500" b="1" dirty="0" smtClean="0">
                <a:solidFill>
                  <a:schemeClr val="accent2">
                    <a:lumMod val="40000"/>
                    <a:lumOff val="60000"/>
                  </a:schemeClr>
                </a:solidFill>
                <a:latin typeface="Times New Roman" pitchFamily="18" charset="0"/>
                <a:cs typeface="Times New Roman" pitchFamily="18" charset="0"/>
              </a:rPr>
              <a:t>Decisions:</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Performance </a:t>
            </a:r>
            <a:r>
              <a:rPr lang="en-US" sz="2500" dirty="0">
                <a:latin typeface="Times New Roman" pitchFamily="18" charset="0"/>
                <a:cs typeface="Times New Roman" pitchFamily="18" charset="0"/>
              </a:rPr>
              <a:t>appraisal is a good way of taking layoff decisions. Employees may be asked to lay off, if the need arises.</a:t>
            </a:r>
          </a:p>
          <a:p>
            <a:pPr marL="493776" indent="-457200" algn="just">
              <a:buFont typeface="+mj-lt"/>
              <a:buAutoNum type="arabicPeriod"/>
            </a:pPr>
            <a:endParaRPr lang="en-US" sz="2500" b="1" dirty="0" smtClean="0">
              <a:solidFill>
                <a:schemeClr val="accent2">
                  <a:lumMod val="40000"/>
                  <a:lumOff val="60000"/>
                </a:schemeClr>
              </a:solidFill>
              <a:latin typeface="Times New Roman" pitchFamily="18" charset="0"/>
              <a:cs typeface="Times New Roman" pitchFamily="18" charset="0"/>
            </a:endParaRPr>
          </a:p>
          <a:p>
            <a:pPr marL="493776" indent="-457200" algn="just">
              <a:buFont typeface="+mj-lt"/>
              <a:buAutoNum type="arabicPeriod"/>
            </a:pPr>
            <a:r>
              <a:rPr lang="en-US" sz="2500" b="1" dirty="0" smtClean="0">
                <a:solidFill>
                  <a:schemeClr val="accent2">
                    <a:lumMod val="40000"/>
                    <a:lumOff val="60000"/>
                  </a:schemeClr>
                </a:solidFill>
                <a:latin typeface="Times New Roman" pitchFamily="18" charset="0"/>
                <a:cs typeface="Times New Roman" pitchFamily="18" charset="0"/>
              </a:rPr>
              <a:t>Career</a:t>
            </a:r>
            <a:r>
              <a:rPr lang="en-US" sz="2500" b="1" dirty="0" smtClean="0">
                <a:solidFill>
                  <a:srgbClr val="9B27E3"/>
                </a:solidFill>
                <a:latin typeface="Times New Roman" pitchFamily="18" charset="0"/>
                <a:cs typeface="Times New Roman" pitchFamily="18" charset="0"/>
              </a:rPr>
              <a:t> </a:t>
            </a:r>
            <a:r>
              <a:rPr lang="en-US" sz="2500" b="1" dirty="0" smtClean="0">
                <a:solidFill>
                  <a:schemeClr val="accent2">
                    <a:lumMod val="40000"/>
                    <a:lumOff val="60000"/>
                  </a:schemeClr>
                </a:solidFill>
                <a:latin typeface="Times New Roman" pitchFamily="18" charset="0"/>
                <a:cs typeface="Times New Roman" pitchFamily="18" charset="0"/>
              </a:rPr>
              <a:t>Development:</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Performance </a:t>
            </a:r>
            <a:r>
              <a:rPr lang="en-US" sz="2500" dirty="0">
                <a:latin typeface="Times New Roman" pitchFamily="18" charset="0"/>
                <a:cs typeface="Times New Roman" pitchFamily="18" charset="0"/>
              </a:rPr>
              <a:t>appraisal also enables managers to coach and counsel employees in their career development.</a:t>
            </a:r>
          </a:p>
          <a:p>
            <a:pPr>
              <a:buNone/>
            </a:pPr>
            <a:endParaRPr lang="en-US" dirty="0"/>
          </a:p>
          <a:p>
            <a:endParaRPr lang="en-US" dirty="0"/>
          </a:p>
          <a:p>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74766" y="2965268"/>
            <a:ext cx="9457508" cy="1862048"/>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115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THANKYOU</a:t>
            </a:r>
            <a:endParaRPr lang="en-US" sz="115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Subtitle 2"/>
          <p:cNvSpPr>
            <a:spLocks noGrp="1"/>
          </p:cNvSpPr>
          <p:nvPr>
            <p:ph type="subTitle" idx="1"/>
          </p:nvPr>
        </p:nvSpPr>
        <p:spPr>
          <a:xfrm>
            <a:off x="875211" y="300446"/>
            <a:ext cx="10384972" cy="6152605"/>
          </a:xfrm>
        </p:spPr>
        <p:txBody>
          <a:bodyPr anchor="t">
            <a:normAutofit/>
          </a:bodyPr>
          <a:lstStyle/>
          <a:p>
            <a:pPr marL="514350" indent="-514350" algn="ctr"/>
            <a:r>
              <a:rPr lang="en-US" sz="3200" b="1" dirty="0" smtClean="0">
                <a:latin typeface="Times New Roman" pitchFamily="18" charset="0"/>
                <a:cs typeface="Times New Roman" pitchFamily="18" charset="0"/>
              </a:rPr>
              <a:t>CLASS </a:t>
            </a:r>
            <a:r>
              <a:rPr lang="en-US" sz="3200" b="1" dirty="0" smtClean="0">
                <a:latin typeface="Times New Roman" pitchFamily="18" charset="0"/>
                <a:cs typeface="Times New Roman" pitchFamily="18" charset="0"/>
              </a:rPr>
              <a:t>: M.COM. (P) </a:t>
            </a:r>
            <a:r>
              <a:rPr lang="en-US" sz="3200" b="1" dirty="0" err="1" smtClean="0">
                <a:latin typeface="Times New Roman" pitchFamily="18" charset="0"/>
                <a:cs typeface="Times New Roman" pitchFamily="18" charset="0"/>
              </a:rPr>
              <a:t>IInd</a:t>
            </a:r>
            <a:r>
              <a:rPr lang="en-US" sz="3200" b="1" dirty="0" smtClean="0">
                <a:latin typeface="Times New Roman" pitchFamily="18" charset="0"/>
                <a:cs typeface="Times New Roman" pitchFamily="18" charset="0"/>
              </a:rPr>
              <a:t> SEM.</a:t>
            </a:r>
          </a:p>
          <a:p>
            <a:pPr marL="514350" indent="-514350" algn="ctr"/>
            <a:endParaRPr lang="en-US" sz="3200" b="1" dirty="0" smtClean="0">
              <a:latin typeface="Times New Roman" pitchFamily="18" charset="0"/>
              <a:cs typeface="Times New Roman" pitchFamily="18" charset="0"/>
            </a:endParaRPr>
          </a:p>
          <a:p>
            <a:pPr marL="514350" indent="-514350" algn="ctr"/>
            <a:r>
              <a:rPr lang="en-US" sz="3200" b="1" dirty="0" smtClean="0">
                <a:latin typeface="Times New Roman" pitchFamily="18" charset="0"/>
                <a:cs typeface="Times New Roman" pitchFamily="18" charset="0"/>
              </a:rPr>
              <a:t>PRODUCED BY: PROF. SONIA DHINGRA</a:t>
            </a:r>
            <a:r>
              <a:rPr lang="en-US" sz="3200" b="1" dirty="0" smtClean="0">
                <a:latin typeface="Times New Roman" pitchFamily="18" charset="0"/>
                <a:cs typeface="Times New Roman" pitchFamily="18" charset="0"/>
              </a:rPr>
              <a:t> </a:t>
            </a:r>
          </a:p>
          <a:p>
            <a:pPr marL="514350" indent="-514350" algn="ctr"/>
            <a:endParaRPr lang="en-US" sz="3200" b="1" dirty="0" smtClean="0">
              <a:latin typeface="Times New Roman" pitchFamily="18" charset="0"/>
              <a:cs typeface="Times New Roman" pitchFamily="18" charset="0"/>
            </a:endParaRPr>
          </a:p>
          <a:p>
            <a:pPr marL="514350" indent="-514350" algn="ctr"/>
            <a:r>
              <a:rPr lang="en-US" sz="3200" b="1" dirty="0" smtClean="0">
                <a:latin typeface="Times New Roman" pitchFamily="18" charset="0"/>
                <a:cs typeface="Times New Roman" pitchFamily="18" charset="0"/>
              </a:rPr>
              <a:t>SUBJECT </a:t>
            </a:r>
            <a:r>
              <a:rPr lang="en-US" sz="3200" b="1" dirty="0" smtClean="0">
                <a:latin typeface="Times New Roman" pitchFamily="18" charset="0"/>
                <a:cs typeface="Times New Roman" pitchFamily="18" charset="0"/>
              </a:rPr>
              <a:t>: HUMAN RESOURCE MANAGEMENT</a:t>
            </a:r>
          </a:p>
          <a:p>
            <a:pPr marL="514350" indent="-514350" algn="ctr"/>
            <a:endParaRPr lang="en-US" sz="3200" b="1" dirty="0" smtClean="0">
              <a:latin typeface="Times New Roman" pitchFamily="18" charset="0"/>
              <a:cs typeface="Times New Roman" pitchFamily="18" charset="0"/>
            </a:endParaRPr>
          </a:p>
          <a:p>
            <a:pPr marL="514350" indent="-514350" algn="ctr"/>
            <a:r>
              <a:rPr lang="en-US" sz="3200" b="1" dirty="0" smtClean="0">
                <a:latin typeface="Times New Roman" pitchFamily="18" charset="0"/>
                <a:cs typeface="Times New Roman" pitchFamily="18" charset="0"/>
              </a:rPr>
              <a:t>TOPIC </a:t>
            </a:r>
            <a:r>
              <a:rPr lang="en-US" sz="3200" b="1" dirty="0" smtClean="0">
                <a:latin typeface="Times New Roman" pitchFamily="18" charset="0"/>
                <a:cs typeface="Times New Roman" pitchFamily="18" charset="0"/>
              </a:rPr>
              <a:t>: PERFORMANCE APPRAISAL</a:t>
            </a:r>
          </a:p>
          <a:p>
            <a:pPr marL="514350" indent="-514350" algn="ctr"/>
            <a:endParaRPr lang="en-US" sz="3200" b="1" dirty="0" smtClean="0">
              <a:latin typeface="Times New Roman" pitchFamily="18" charset="0"/>
              <a:cs typeface="Times New Roman" pitchFamily="18" charset="0"/>
            </a:endParaRPr>
          </a:p>
          <a:p>
            <a:pPr marL="514350" indent="-514350" algn="ctr"/>
            <a:r>
              <a:rPr lang="en-US" sz="4400" b="1" dirty="0" smtClean="0">
                <a:latin typeface="Times New Roman" pitchFamily="18" charset="0"/>
                <a:cs typeface="Times New Roman" pitchFamily="18" charset="0"/>
              </a:rPr>
              <a:t>I. B. (PG) COLLEGE, PANIPAT</a:t>
            </a:r>
          </a:p>
          <a:p>
            <a:pPr marL="514350" indent="-514350" algn="ctr"/>
            <a:r>
              <a:rPr lang="en-US" sz="3200" b="1" dirty="0" smtClean="0">
                <a:latin typeface="Times New Roman" pitchFamily="18" charset="0"/>
                <a:cs typeface="Times New Roman" pitchFamily="18" charset="0"/>
              </a:rPr>
              <a:t>AFFILIATED TO KURUKSHETRA UNIVERSITY, KURUKSHETRA</a:t>
            </a:r>
          </a:p>
          <a:p>
            <a:pPr marL="514350" indent="-514350" algn="ctr"/>
            <a:endParaRPr lang="en-IN" sz="3200" b="1" dirty="0">
              <a:latin typeface="Times New Roman" pitchFamily="18" charset="0"/>
              <a:cs typeface="Times New Roman" pitchFamily="18" charset="0"/>
            </a:endParaRPr>
          </a:p>
        </p:txBody>
      </p:sp>
    </p:spTree>
  </p:cSld>
  <p:clrMapOvr>
    <a:masterClrMapping/>
  </p:clrMapOvr>
  <p:transition spd="slow" advTm="16472"/>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a:xfrm>
            <a:off x="242887" y="108743"/>
            <a:ext cx="11544299" cy="1325563"/>
          </a:xfrm>
          <a:noFill/>
        </p:spPr>
        <p:txBody>
          <a:bodyPr>
            <a:noAutofit/>
          </a:bodyPr>
          <a:lstStyle/>
          <a:p>
            <a:pPr algn="ctr"/>
            <a:r>
              <a:rPr lang="en-IN" sz="3600" b="1" dirty="0" smtClean="0">
                <a:latin typeface="Times New Roman" pitchFamily="18" charset="0"/>
                <a:cs typeface="Times New Roman" pitchFamily="18" charset="0"/>
              </a:rPr>
              <a:t>PERFORMANCE   APPRAISAL</a:t>
            </a:r>
            <a:endParaRPr lang="en-IN" sz="3600" b="1" dirty="0">
              <a:latin typeface="Times New Roman" pitchFamily="18" charset="0"/>
              <a:cs typeface="Times New Roman" pitchFamily="18" charset="0"/>
            </a:endParaRPr>
          </a:p>
        </p:txBody>
      </p:sp>
      <p:sp>
        <p:nvSpPr>
          <p:cNvPr id="1048596" name="Content Placeholder 10"/>
          <p:cNvSpPr>
            <a:spLocks noGrp="1"/>
          </p:cNvSpPr>
          <p:nvPr>
            <p:ph idx="1"/>
          </p:nvPr>
        </p:nvSpPr>
        <p:spPr>
          <a:xfrm>
            <a:off x="731520" y="1776548"/>
            <a:ext cx="10985862" cy="4309927"/>
          </a:xfrm>
        </p:spPr>
        <p:txBody>
          <a:bodyPr>
            <a:noAutofit/>
          </a:bodyPr>
          <a:lstStyle/>
          <a:p>
            <a:pPr marL="0" indent="0" algn="just">
              <a:buNone/>
            </a:pPr>
            <a:r>
              <a:rPr lang="en-US" sz="2400" dirty="0">
                <a:latin typeface="Times New Roman" pitchFamily="18" charset="0"/>
                <a:cs typeface="Times New Roman" pitchFamily="18" charset="0"/>
              </a:rPr>
              <a:t>Performance Appraisal is the systematic evaluation of the performance of employees and to understand the abilities of a person for further growth and development. </a:t>
            </a:r>
            <a:r>
              <a:rPr lang="en-US" sz="2400" dirty="0" smtClean="0">
                <a:latin typeface="Times New Roman" pitchFamily="18" charset="0"/>
                <a:cs typeface="Times New Roman" pitchFamily="18" charset="0"/>
              </a:rPr>
              <a:t>Performance </a:t>
            </a:r>
            <a:r>
              <a:rPr lang="en-US" sz="2400" dirty="0">
                <a:latin typeface="Times New Roman" pitchFamily="18" charset="0"/>
                <a:cs typeface="Times New Roman" pitchFamily="18" charset="0"/>
              </a:rPr>
              <a:t>appraisal is generally done in </a:t>
            </a:r>
            <a:r>
              <a:rPr lang="en-US" sz="2400" dirty="0" smtClean="0">
                <a:latin typeface="Times New Roman" pitchFamily="18" charset="0"/>
                <a:cs typeface="Times New Roman" pitchFamily="18" charset="0"/>
              </a:rPr>
              <a:t>following </a:t>
            </a:r>
            <a:r>
              <a:rPr lang="en-US" sz="2400" dirty="0">
                <a:latin typeface="Times New Roman" pitchFamily="18" charset="0"/>
                <a:cs typeface="Times New Roman" pitchFamily="18" charset="0"/>
              </a:rPr>
              <a:t>ways </a:t>
            </a:r>
            <a:r>
              <a:rPr lang="en-US" sz="2400" dirty="0" smtClean="0">
                <a:latin typeface="Times New Roman" pitchFamily="18" charset="0"/>
                <a:cs typeface="Times New Roman" pitchFamily="18" charset="0"/>
              </a:rPr>
              <a:t>:</a:t>
            </a:r>
          </a:p>
          <a:p>
            <a:pPr marL="0" indent="0" algn="just">
              <a:buNone/>
            </a:pPr>
            <a:endParaRPr lang="en-US" sz="3200" dirty="0"/>
          </a:p>
          <a:p>
            <a:pPr marL="457200" indent="-457200" algn="just">
              <a:buAutoNum type="arabicPeriod"/>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supervisors measure the pay of employees and compare it with targets and </a:t>
            </a:r>
            <a:endParaRPr lang="en-US" sz="2400" dirty="0" smtClean="0">
              <a:latin typeface="Times New Roman" pitchFamily="18" charset="0"/>
              <a:cs typeface="Times New Roman" pitchFamily="18" charset="0"/>
            </a:endParaRPr>
          </a:p>
          <a:p>
            <a:pPr marL="457200" indent="-457200" algn="just">
              <a:buNone/>
            </a:pPr>
            <a:r>
              <a:rPr lang="en-US" sz="2400" dirty="0" smtClean="0">
                <a:latin typeface="Times New Roman" pitchFamily="18" charset="0"/>
                <a:cs typeface="Times New Roman" pitchFamily="18" charset="0"/>
              </a:rPr>
              <a:t>       plans</a:t>
            </a:r>
            <a:r>
              <a:rPr lang="en-US" sz="2400" dirty="0">
                <a:latin typeface="Times New Roman" pitchFamily="18" charset="0"/>
                <a:cs typeface="Times New Roman" pitchFamily="18" charset="0"/>
              </a:rPr>
              <a:t>.</a:t>
            </a:r>
          </a:p>
          <a:p>
            <a:pPr marL="457200" indent="-457200" algn="just">
              <a:buNone/>
            </a:pPr>
            <a:r>
              <a:rPr lang="en-US" sz="2400" dirty="0" smtClean="0">
                <a:latin typeface="Times New Roman" pitchFamily="18" charset="0"/>
                <a:cs typeface="Times New Roman" pitchFamily="18" charset="0"/>
              </a:rPr>
              <a:t>2.   The </a:t>
            </a:r>
            <a:r>
              <a:rPr lang="en-US" sz="2400" dirty="0">
                <a:latin typeface="Times New Roman" pitchFamily="18" charset="0"/>
                <a:cs typeface="Times New Roman" pitchFamily="18" charset="0"/>
              </a:rPr>
              <a:t>supervisor analyses the factors behind work performances of employees.</a:t>
            </a:r>
          </a:p>
          <a:p>
            <a:pPr marL="457200" indent="-457200" algn="just">
              <a:buNone/>
            </a:pPr>
            <a:r>
              <a:rPr lang="en-US" sz="2400" dirty="0" smtClean="0">
                <a:latin typeface="Times New Roman" pitchFamily="18" charset="0"/>
                <a:cs typeface="Times New Roman" pitchFamily="18" charset="0"/>
              </a:rPr>
              <a:t>3.   The </a:t>
            </a:r>
            <a:r>
              <a:rPr lang="en-US" sz="2400" dirty="0">
                <a:latin typeface="Times New Roman" pitchFamily="18" charset="0"/>
                <a:cs typeface="Times New Roman" pitchFamily="18" charset="0"/>
              </a:rPr>
              <a:t>employers are in position to guide the employees for a better performance.</a:t>
            </a:r>
            <a:endParaRPr lang="en-IN" sz="2400" dirty="0">
              <a:latin typeface="Times New Roman" pitchFamily="18" charset="0"/>
              <a:cs typeface="Times New Roman" pitchFamily="18" charset="0"/>
            </a:endParaRPr>
          </a:p>
        </p:txBody>
      </p:sp>
    </p:spTree>
  </p:cSld>
  <p:clrMapOvr>
    <a:masterClrMapping/>
  </p:clrMapOvr>
  <p:transition spd="slow" advTm="107598"/>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noFill/>
        </p:spPr>
        <p:txBody>
          <a:bodyPr>
            <a:normAutofit/>
          </a:bodyPr>
          <a:lstStyle/>
          <a:p>
            <a:pPr algn="ctr"/>
            <a:r>
              <a:rPr lang="en-IN" sz="3200" b="1" dirty="0" smtClean="0">
                <a:latin typeface="Times New Roman" pitchFamily="18" charset="0"/>
                <a:cs typeface="Times New Roman" pitchFamily="18" charset="0"/>
              </a:rPr>
              <a:t>DEFINITIONS</a:t>
            </a:r>
            <a:endParaRPr lang="en-IN" sz="8800" b="1" dirty="0">
              <a:latin typeface="Times New Roman" pitchFamily="18" charset="0"/>
              <a:cs typeface="Times New Roman" pitchFamily="18" charset="0"/>
            </a:endParaRPr>
          </a:p>
        </p:txBody>
      </p:sp>
      <p:sp>
        <p:nvSpPr>
          <p:cNvPr id="1048598" name="Content Placeholder 2"/>
          <p:cNvSpPr>
            <a:spLocks noGrp="1"/>
          </p:cNvSpPr>
          <p:nvPr>
            <p:ph idx="1"/>
          </p:nvPr>
        </p:nvSpPr>
        <p:spPr>
          <a:xfrm>
            <a:off x="613954" y="1645920"/>
            <a:ext cx="11177995" cy="4777106"/>
          </a:xfrm>
        </p:spPr>
        <p:txBody>
          <a:bodyPr/>
          <a:lstStyle/>
          <a:p>
            <a:pPr marL="0" indent="0" algn="just">
              <a:buNone/>
            </a:pPr>
            <a:r>
              <a:rPr lang="en-US" sz="2800" b="1" dirty="0" smtClean="0">
                <a:latin typeface="Times New Roman" pitchFamily="18" charset="0"/>
                <a:cs typeface="Times New Roman" pitchFamily="18" charset="0"/>
              </a:rPr>
              <a:t>According to Beach:- </a:t>
            </a:r>
            <a:r>
              <a:rPr lang="en-US" sz="2800" dirty="0">
                <a:latin typeface="Times New Roman" pitchFamily="18" charset="0"/>
                <a:cs typeface="Times New Roman" pitchFamily="18" charset="0"/>
              </a:rPr>
              <a:t>“Performance </a:t>
            </a:r>
            <a:r>
              <a:rPr lang="en-US" sz="2800" dirty="0" smtClean="0">
                <a:latin typeface="Times New Roman" pitchFamily="18" charset="0"/>
                <a:cs typeface="Times New Roman" pitchFamily="18" charset="0"/>
              </a:rPr>
              <a:t>appraisal evaluates systematically performance of individual with regard to his or her performance on the job and his potential for development.” </a:t>
            </a:r>
          </a:p>
          <a:p>
            <a:pPr marL="0" indent="0" algn="just">
              <a:buNone/>
            </a:pPr>
            <a:endParaRPr lang="en-US" i="1" dirty="0" smtClean="0"/>
          </a:p>
          <a:p>
            <a:pPr marL="0" indent="0" algn="just">
              <a:buNone/>
            </a:pPr>
            <a:endParaRPr lang="en-US" i="1" dirty="0" smtClean="0"/>
          </a:p>
          <a:p>
            <a:pPr marL="0" indent="0" algn="just">
              <a:buNone/>
            </a:pPr>
            <a:endParaRPr lang="en-US" dirty="0"/>
          </a:p>
        </p:txBody>
      </p:sp>
      <p:sp>
        <p:nvSpPr>
          <p:cNvPr id="1048599" name="TextBox 5"/>
          <p:cNvSpPr txBox="1"/>
          <p:nvPr/>
        </p:nvSpPr>
        <p:spPr>
          <a:xfrm>
            <a:off x="561703" y="3879670"/>
            <a:ext cx="10776856" cy="1384995"/>
          </a:xfrm>
          <a:prstGeom prst="rect">
            <a:avLst/>
          </a:prstGeom>
          <a:noFill/>
        </p:spPr>
        <p:txBody>
          <a:bodyPr wrap="square" rtlCol="0">
            <a:spAutoFit/>
          </a:bodyPr>
          <a:lstStyle/>
          <a:p>
            <a:pPr algn="just"/>
            <a:r>
              <a:rPr lang="en-US" sz="2800" dirty="0">
                <a:latin typeface="Times New Roman" pitchFamily="18" charset="0"/>
                <a:cs typeface="Times New Roman" pitchFamily="18" charset="0"/>
              </a:rPr>
              <a:t>According to </a:t>
            </a:r>
            <a:r>
              <a:rPr lang="en-US" sz="2800" dirty="0" err="1" smtClean="0">
                <a:latin typeface="Times New Roman" pitchFamily="18" charset="0"/>
                <a:cs typeface="Times New Roman" pitchFamily="18" charset="0"/>
              </a:rPr>
              <a:t>Spriegal</a:t>
            </a:r>
            <a:r>
              <a:rPr lang="en-US" sz="2800" dirty="0" smtClean="0">
                <a:latin typeface="Times New Roman" pitchFamily="18" charset="0"/>
                <a:cs typeface="Times New Roman" pitchFamily="18" charset="0"/>
              </a:rPr>
              <a:t> and others:- “Performance appraisal is the process of evaluating the employee’s performance on the job in terms of requirements of the job.”</a:t>
            </a:r>
            <a:endParaRPr lang="en-IN"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794222"/>
          </a:xfrm>
        </p:spPr>
        <p:txBody>
          <a:bodyPr>
            <a:normAutofit/>
          </a:bodyPr>
          <a:lstStyle/>
          <a:p>
            <a:pPr algn="ctr"/>
            <a:r>
              <a:rPr lang="en-US" sz="3200" b="1" dirty="0" smtClean="0">
                <a:latin typeface="Times New Roman" pitchFamily="18" charset="0"/>
                <a:cs typeface="Times New Roman" pitchFamily="18" charset="0"/>
              </a:rPr>
              <a:t>PERFORMANCE</a:t>
            </a:r>
            <a:r>
              <a:rPr lang="en-US" sz="3600" b="1"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APPRAISAL</a:t>
            </a:r>
            <a:r>
              <a:rPr lang="en-US" sz="3600" b="1"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PROCESS</a:t>
            </a:r>
            <a:endParaRPr lang="en-IN" sz="36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219200" y="1463040"/>
          <a:ext cx="10363200" cy="4893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Times New Roman" pitchFamily="18" charset="0"/>
                <a:cs typeface="Times New Roman" pitchFamily="18" charset="0"/>
              </a:rPr>
              <a:t>PROCESS OF PERFORMANCE APPRAISAL</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493776" indent="-457200" algn="just">
              <a:buNone/>
            </a:pPr>
            <a:r>
              <a:rPr lang="en-US" sz="2400" b="1" dirty="0" smtClean="0">
                <a:latin typeface="Times New Roman" pitchFamily="18" charset="0"/>
                <a:cs typeface="Times New Roman" pitchFamily="18" charset="0"/>
              </a:rPr>
              <a:t>1.  </a:t>
            </a:r>
            <a:r>
              <a:rPr lang="en-US" sz="2400" b="1" dirty="0" err="1" smtClean="0">
                <a:solidFill>
                  <a:schemeClr val="tx2">
                    <a:lumMod val="90000"/>
                  </a:schemeClr>
                </a:solidFill>
                <a:latin typeface="Times New Roman" pitchFamily="18" charset="0"/>
                <a:cs typeface="Times New Roman" pitchFamily="18" charset="0"/>
              </a:rPr>
              <a:t>Esbtablishing</a:t>
            </a:r>
            <a:r>
              <a:rPr lang="en-US" sz="2400" b="1" dirty="0" smtClean="0">
                <a:solidFill>
                  <a:schemeClr val="tx2">
                    <a:lumMod val="90000"/>
                  </a:schemeClr>
                </a:solidFill>
                <a:latin typeface="Times New Roman" pitchFamily="18" charset="0"/>
                <a:cs typeface="Times New Roman" pitchFamily="18" charset="0"/>
              </a:rPr>
              <a:t> Performance Standards: </a:t>
            </a:r>
            <a:r>
              <a:rPr lang="en-US" sz="2400" dirty="0" smtClean="0">
                <a:latin typeface="Times New Roman" pitchFamily="18" charset="0"/>
                <a:cs typeface="Times New Roman" pitchFamily="18" charset="0"/>
              </a:rPr>
              <a:t>In this we use as the base to compare actual performance of the employees. In this step it requires to set the criteria to judge the performance of the employees as successful or unsuccessful and the degrees of their contribution to the </a:t>
            </a:r>
            <a:r>
              <a:rPr lang="en-US" sz="2400" dirty="0" err="1" smtClean="0">
                <a:latin typeface="Times New Roman" pitchFamily="18" charset="0"/>
                <a:cs typeface="Times New Roman" pitchFamily="18" charset="0"/>
              </a:rPr>
              <a:t>organisational</a:t>
            </a:r>
            <a:r>
              <a:rPr lang="en-US" sz="2400" dirty="0" smtClean="0">
                <a:latin typeface="Times New Roman" pitchFamily="18" charset="0"/>
                <a:cs typeface="Times New Roman" pitchFamily="18" charset="0"/>
              </a:rPr>
              <a:t> goals and objectives. The standards set should be clear, easily understandable and in measurable terms. If employee doesn’t come up to expectance, then it should be taken extra care for it.</a:t>
            </a:r>
          </a:p>
          <a:p>
            <a:pPr marL="493776" indent="-457200" algn="just">
              <a:buNone/>
            </a:pPr>
            <a:r>
              <a:rPr lang="en-US" sz="2400" b="1" dirty="0" smtClean="0">
                <a:latin typeface="Times New Roman" pitchFamily="18" charset="0"/>
                <a:cs typeface="Times New Roman" pitchFamily="18" charset="0"/>
              </a:rPr>
              <a:t>2.  </a:t>
            </a:r>
            <a:r>
              <a:rPr lang="en-US" sz="2400" b="1" dirty="0" smtClean="0">
                <a:solidFill>
                  <a:schemeClr val="tx2">
                    <a:lumMod val="90000"/>
                  </a:schemeClr>
                </a:solidFill>
                <a:latin typeface="Times New Roman" pitchFamily="18" charset="0"/>
                <a:cs typeface="Times New Roman" pitchFamily="18" charset="0"/>
              </a:rPr>
              <a:t>Communicating the Standards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the responsibility of the management to communicate the standards to all the employees of the </a:t>
            </a:r>
            <a:r>
              <a:rPr lang="en-US" sz="2400" dirty="0" err="1" smtClean="0">
                <a:latin typeface="Times New Roman" pitchFamily="18" charset="0"/>
                <a:cs typeface="Times New Roman" pitchFamily="18" charset="0"/>
              </a:rPr>
              <a:t>organisation</a:t>
            </a:r>
            <a:r>
              <a:rPr lang="en-US" sz="2400" dirty="0" smtClean="0">
                <a:latin typeface="Times New Roman" pitchFamily="18" charset="0"/>
                <a:cs typeface="Times New Roman" pitchFamily="18" charset="0"/>
              </a:rPr>
              <a:t>. The employees should be informed and the standards should be clearly explained. This will help them to understand their roles and to know what exactly is expected from them. </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457201"/>
            <a:ext cx="10742023" cy="6021976"/>
          </a:xfrm>
        </p:spPr>
        <p:txBody>
          <a:bodyPr>
            <a:normAutofit lnSpcReduction="10000"/>
          </a:bodyPr>
          <a:lstStyle/>
          <a:p>
            <a:pPr algn="just">
              <a:buNone/>
            </a:pPr>
            <a:r>
              <a:rPr lang="en-US" sz="2400" b="1" dirty="0" smtClean="0">
                <a:latin typeface="Times New Roman" pitchFamily="18" charset="0"/>
                <a:cs typeface="Times New Roman" pitchFamily="18" charset="0"/>
              </a:rPr>
              <a:t>3. </a:t>
            </a:r>
            <a:r>
              <a:rPr lang="en-US" sz="2400" b="1" dirty="0" smtClean="0">
                <a:solidFill>
                  <a:schemeClr val="tx2">
                    <a:lumMod val="90000"/>
                  </a:schemeClr>
                </a:solidFill>
                <a:latin typeface="Times New Roman" pitchFamily="18" charset="0"/>
                <a:cs typeface="Times New Roman" pitchFamily="18" charset="0"/>
              </a:rPr>
              <a:t>Measuring the Actual Performance: </a:t>
            </a:r>
            <a:r>
              <a:rPr lang="en-US" sz="2400" dirty="0" smtClean="0">
                <a:latin typeface="Times New Roman" pitchFamily="18" charset="0"/>
                <a:cs typeface="Times New Roman" pitchFamily="18" charset="0"/>
              </a:rPr>
              <a:t>The most difficult part of the performance appraisal process is measuring the actual performance of the employee that is the work done by the employees during the specified period of time. It is a nonstop process which involves monitors the performance all over the year. This stage requires the watchful selection of the suitable techniques of measurement, taking care that individual bias does not affect the outcome of the process and providing assistance rather than interfering in an employees work .</a:t>
            </a:r>
          </a:p>
          <a:p>
            <a:pPr algn="just">
              <a:buNone/>
            </a:pPr>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4. </a:t>
            </a:r>
            <a:r>
              <a:rPr lang="en-US" sz="2400" b="1" dirty="0" smtClean="0">
                <a:solidFill>
                  <a:schemeClr val="tx2">
                    <a:lumMod val="90000"/>
                  </a:schemeClr>
                </a:solidFill>
                <a:latin typeface="Times New Roman" pitchFamily="18" charset="0"/>
                <a:cs typeface="Times New Roman" pitchFamily="18" charset="0"/>
              </a:rPr>
              <a:t>Comparing the Actual with the Desired Performance: </a:t>
            </a:r>
            <a:r>
              <a:rPr lang="en-US" sz="2400" dirty="0" smtClean="0">
                <a:latin typeface="Times New Roman" pitchFamily="18" charset="0"/>
                <a:cs typeface="Times New Roman" pitchFamily="18" charset="0"/>
              </a:rPr>
              <a:t>In this the actual performance is compared with the desired or the standard performance. The comparison tells deviations in the performance of the employees from the standards set. The result can show the actual performance being more than the desired performance or the actual performance being less than the desired performance depicting a negative deviation in the </a:t>
            </a:r>
            <a:r>
              <a:rPr lang="en-US" sz="2400" dirty="0" err="1" smtClean="0">
                <a:latin typeface="Times New Roman" pitchFamily="18" charset="0"/>
                <a:cs typeface="Times New Roman" pitchFamily="18" charset="0"/>
              </a:rPr>
              <a:t>organisational</a:t>
            </a:r>
            <a:r>
              <a:rPr lang="en-US" sz="2400" dirty="0" smtClean="0">
                <a:latin typeface="Times New Roman" pitchFamily="18" charset="0"/>
                <a:cs typeface="Times New Roman" pitchFamily="18" charset="0"/>
              </a:rPr>
              <a:t> performance. It includes recalling, evaluating and analysis of data related to employees’ performance. </a:t>
            </a:r>
            <a:endParaRPr lang="en-IN" sz="24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95943"/>
            <a:ext cx="10898777" cy="6204857"/>
          </a:xfrm>
        </p:spPr>
        <p:txBody>
          <a:bodyPr>
            <a:normAutofit lnSpcReduction="10000"/>
          </a:bodyPr>
          <a:lstStyle/>
          <a:p>
            <a:pPr algn="just">
              <a:buNone/>
            </a:pPr>
            <a:r>
              <a:rPr lang="en-US" sz="2400" dirty="0" smtClean="0">
                <a:latin typeface="Times New Roman" pitchFamily="18" charset="0"/>
                <a:cs typeface="Times New Roman" pitchFamily="18" charset="0"/>
              </a:rPr>
              <a:t>5. </a:t>
            </a:r>
            <a:r>
              <a:rPr lang="en-US" sz="2400" b="1" dirty="0" smtClean="0">
                <a:solidFill>
                  <a:schemeClr val="tx2">
                    <a:lumMod val="90000"/>
                  </a:schemeClr>
                </a:solidFill>
                <a:latin typeface="Times New Roman" pitchFamily="18" charset="0"/>
                <a:cs typeface="Times New Roman" pitchFamily="18" charset="0"/>
              </a:rPr>
              <a:t>Discussing Results: </a:t>
            </a:r>
            <a:r>
              <a:rPr lang="en-US" sz="2400" dirty="0" smtClean="0">
                <a:latin typeface="Times New Roman" pitchFamily="18" charset="0"/>
                <a:cs typeface="Times New Roman" pitchFamily="18" charset="0"/>
              </a:rPr>
              <a:t>The fifth step in the appraisal process is to communicate to and discuss with the employees the results of the appraisal. This is, in fact, one of the most challenging tasks the manager’s face to present an accurate appraisal to the employees and then make them accept the appraisal in a constructive manner.</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6. </a:t>
            </a:r>
            <a:r>
              <a:rPr lang="en-US" sz="2400" b="1" dirty="0" smtClean="0">
                <a:solidFill>
                  <a:schemeClr val="tx2">
                    <a:lumMod val="90000"/>
                  </a:schemeClr>
                </a:solidFill>
                <a:latin typeface="Times New Roman" pitchFamily="18" charset="0"/>
                <a:cs typeface="Times New Roman" pitchFamily="18" charset="0"/>
              </a:rPr>
              <a:t>Decision Making: </a:t>
            </a:r>
            <a:r>
              <a:rPr lang="en-US" sz="2400" dirty="0" smtClean="0">
                <a:latin typeface="Times New Roman" pitchFamily="18" charset="0"/>
                <a:cs typeface="Times New Roman" pitchFamily="18" charset="0"/>
              </a:rPr>
              <a:t>The final step in the appraisal process is the initiation of corrective action when it is necessary. The areas needing improvement are identified and then, the measures to correct or improve the performance are identified and initiated.</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7. </a:t>
            </a:r>
            <a:r>
              <a:rPr lang="en-US" sz="2400" b="1" dirty="0" smtClean="0">
                <a:solidFill>
                  <a:schemeClr val="tx2">
                    <a:lumMod val="90000"/>
                  </a:schemeClr>
                </a:solidFill>
                <a:latin typeface="Times New Roman" pitchFamily="18" charset="0"/>
                <a:cs typeface="Times New Roman" pitchFamily="18" charset="0"/>
              </a:rPr>
              <a:t>Follow Up: </a:t>
            </a:r>
            <a:r>
              <a:rPr lang="en-US" sz="2400" dirty="0" smtClean="0">
                <a:latin typeface="Times New Roman" pitchFamily="18" charset="0"/>
                <a:cs typeface="Times New Roman" pitchFamily="18" charset="0"/>
              </a:rPr>
              <a:t>It means more than simply conducting regular formal performance reviews once a year. </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If employers view employees and provide feedback as a part of everyday management, both employers and the employee will learn much more about their strength, weaknesses and how employers would prefer job upto be done. </a:t>
            </a:r>
            <a:endParaRPr lang="en-IN"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a:xfrm>
            <a:off x="1149531" y="182881"/>
            <a:ext cx="10215156" cy="6283234"/>
          </a:xfrm>
        </p:spPr>
        <p:txBody>
          <a:bodyPr>
            <a:normAutofit fontScale="77500" lnSpcReduction="20000"/>
          </a:bodyPr>
          <a:lstStyle/>
          <a:p>
            <a:pPr algn="ctr">
              <a:buNone/>
            </a:pPr>
            <a:r>
              <a:rPr lang="en-US" sz="4100" b="1" dirty="0" smtClean="0">
                <a:solidFill>
                  <a:schemeClr val="tx2">
                    <a:lumMod val="90000"/>
                  </a:schemeClr>
                </a:solidFill>
                <a:latin typeface="Times New Roman" pitchFamily="18" charset="0"/>
                <a:cs typeface="Times New Roman" pitchFamily="18" charset="0"/>
              </a:rPr>
              <a:t>METHODS OF</a:t>
            </a:r>
            <a:r>
              <a:rPr lang="en-US" sz="3800" b="1" dirty="0" smtClean="0">
                <a:solidFill>
                  <a:schemeClr val="tx2">
                    <a:lumMod val="90000"/>
                  </a:schemeClr>
                </a:solidFill>
                <a:latin typeface="Times New Roman" pitchFamily="18" charset="0"/>
                <a:cs typeface="Times New Roman" pitchFamily="18" charset="0"/>
              </a:rPr>
              <a:t> </a:t>
            </a:r>
            <a:r>
              <a:rPr lang="en-US" sz="4100" b="1" dirty="0" smtClean="0">
                <a:solidFill>
                  <a:schemeClr val="tx2">
                    <a:lumMod val="90000"/>
                  </a:schemeClr>
                </a:solidFill>
                <a:latin typeface="Times New Roman" pitchFamily="18" charset="0"/>
                <a:cs typeface="Times New Roman" pitchFamily="18" charset="0"/>
              </a:rPr>
              <a:t>THE</a:t>
            </a:r>
            <a:r>
              <a:rPr lang="en-US" sz="3800" b="1" dirty="0" smtClean="0">
                <a:solidFill>
                  <a:schemeClr val="tx2">
                    <a:lumMod val="90000"/>
                  </a:schemeClr>
                </a:solidFill>
                <a:latin typeface="Times New Roman" pitchFamily="18" charset="0"/>
                <a:cs typeface="Times New Roman" pitchFamily="18" charset="0"/>
              </a:rPr>
              <a:t> </a:t>
            </a:r>
            <a:r>
              <a:rPr lang="en-US" sz="4100" b="1" dirty="0" smtClean="0">
                <a:solidFill>
                  <a:schemeClr val="tx2">
                    <a:lumMod val="90000"/>
                  </a:schemeClr>
                </a:solidFill>
                <a:latin typeface="Times New Roman" pitchFamily="18" charset="0"/>
                <a:cs typeface="Times New Roman" pitchFamily="18" charset="0"/>
              </a:rPr>
              <a:t>PERFORMANCE</a:t>
            </a:r>
            <a:r>
              <a:rPr lang="en-US" sz="3800" b="1" dirty="0" smtClean="0">
                <a:solidFill>
                  <a:schemeClr val="tx2">
                    <a:lumMod val="90000"/>
                  </a:schemeClr>
                </a:solidFill>
                <a:latin typeface="Times New Roman" pitchFamily="18" charset="0"/>
                <a:cs typeface="Times New Roman" pitchFamily="18" charset="0"/>
              </a:rPr>
              <a:t> </a:t>
            </a:r>
            <a:r>
              <a:rPr lang="en-US" sz="4100" b="1" dirty="0" smtClean="0">
                <a:solidFill>
                  <a:schemeClr val="tx2">
                    <a:lumMod val="90000"/>
                  </a:schemeClr>
                </a:solidFill>
                <a:latin typeface="Times New Roman" pitchFamily="18" charset="0"/>
                <a:cs typeface="Times New Roman" pitchFamily="18" charset="0"/>
              </a:rPr>
              <a:t>APPRAISAL</a:t>
            </a:r>
            <a:r>
              <a:rPr lang="en-US" sz="3800" b="1" dirty="0" smtClean="0">
                <a:solidFill>
                  <a:schemeClr val="tx2">
                    <a:lumMod val="90000"/>
                  </a:schemeClr>
                </a:solidFill>
                <a:latin typeface="Times New Roman" pitchFamily="18" charset="0"/>
                <a:cs typeface="Times New Roman" pitchFamily="18" charset="0"/>
              </a:rPr>
              <a:t> </a:t>
            </a:r>
            <a:r>
              <a:rPr lang="en-US" sz="3800" b="1" dirty="0" smtClean="0">
                <a:latin typeface="Times New Roman" pitchFamily="18" charset="0"/>
                <a:cs typeface="Times New Roman" pitchFamily="18" charset="0"/>
              </a:rPr>
              <a:t>	</a:t>
            </a:r>
          </a:p>
          <a:p>
            <a:pPr algn="just">
              <a:buNone/>
            </a:pPr>
            <a:r>
              <a:rPr lang="en-US" sz="3300" b="1" dirty="0" smtClean="0">
                <a:latin typeface="Times New Roman" pitchFamily="18" charset="0"/>
                <a:cs typeface="Times New Roman" pitchFamily="18" charset="0"/>
              </a:rPr>
              <a:t>        </a:t>
            </a:r>
          </a:p>
          <a:p>
            <a:pPr algn="just">
              <a:buNone/>
            </a:pPr>
            <a:r>
              <a:rPr lang="en-US" sz="3300" b="1" dirty="0" smtClean="0">
                <a:latin typeface="Times New Roman" pitchFamily="18" charset="0"/>
                <a:cs typeface="Times New Roman" pitchFamily="18" charset="0"/>
              </a:rPr>
              <a:t>Traditional Methods</a:t>
            </a:r>
            <a:r>
              <a:rPr lang="en-US" b="1" dirty="0" smtClean="0">
                <a:latin typeface="Times New Roman" pitchFamily="18" charset="0"/>
                <a:cs typeface="Times New Roman" pitchFamily="18" charset="0"/>
              </a:rPr>
              <a:t>			       </a:t>
            </a:r>
            <a:r>
              <a:rPr lang="en-US" sz="3300" b="1" dirty="0" smtClean="0">
                <a:latin typeface="Times New Roman" pitchFamily="18" charset="0"/>
                <a:cs typeface="Times New Roman" pitchFamily="18" charset="0"/>
              </a:rPr>
              <a:t>Modern</a:t>
            </a:r>
            <a:r>
              <a:rPr lang="en-US" b="1" dirty="0" smtClean="0">
                <a:latin typeface="Times New Roman" pitchFamily="18" charset="0"/>
                <a:cs typeface="Times New Roman" pitchFamily="18" charset="0"/>
              </a:rPr>
              <a:t> </a:t>
            </a:r>
            <a:r>
              <a:rPr lang="en-US" sz="3300" b="1" dirty="0" smtClean="0">
                <a:latin typeface="Times New Roman" pitchFamily="18" charset="0"/>
                <a:cs typeface="Times New Roman" pitchFamily="18" charset="0"/>
              </a:rPr>
              <a:t>Methods</a:t>
            </a:r>
            <a:r>
              <a:rPr lang="en-US" sz="3200" dirty="0" smtClean="0">
                <a:latin typeface="Times New Roman" pitchFamily="18" charset="0"/>
                <a:cs typeface="Times New Roman" pitchFamily="18" charset="0"/>
              </a:rPr>
              <a:t>	</a:t>
            </a:r>
          </a:p>
          <a:p>
            <a:pPr algn="just">
              <a:buNone/>
            </a:pPr>
            <a:endParaRPr lang="en-US" sz="3200" dirty="0" smtClean="0">
              <a:latin typeface="Times New Roman" pitchFamily="18" charset="0"/>
              <a:cs typeface="Times New Roman" pitchFamily="18" charset="0"/>
            </a:endParaRPr>
          </a:p>
          <a:p>
            <a:pPr algn="just">
              <a:buNone/>
            </a:pPr>
            <a:r>
              <a:rPr lang="en-US" sz="3300" dirty="0" smtClean="0">
                <a:latin typeface="Times New Roman" pitchFamily="18" charset="0"/>
                <a:cs typeface="Times New Roman" pitchFamily="18" charset="0"/>
              </a:rPr>
              <a:t>1. Confidential Report 			 1. Assessment Centre	</a:t>
            </a:r>
          </a:p>
          <a:p>
            <a:pPr algn="just">
              <a:buNone/>
            </a:pPr>
            <a:r>
              <a:rPr lang="en-US" sz="3300" dirty="0" smtClean="0">
                <a:latin typeface="Times New Roman" pitchFamily="18" charset="0"/>
                <a:cs typeface="Times New Roman" pitchFamily="18" charset="0"/>
              </a:rPr>
              <a:t>2. Graphic Scales Method 	                       2. Human Resource Accounting</a:t>
            </a:r>
          </a:p>
          <a:p>
            <a:pPr algn="just">
              <a:buNone/>
            </a:pPr>
            <a:r>
              <a:rPr lang="en-US" sz="3300" dirty="0" smtClean="0">
                <a:latin typeface="Times New Roman" pitchFamily="18" charset="0"/>
                <a:cs typeface="Times New Roman" pitchFamily="18" charset="0"/>
              </a:rPr>
              <a:t>3. Straight Ranking Method 		 3. Management by Objective</a:t>
            </a:r>
          </a:p>
          <a:p>
            <a:pPr algn="just">
              <a:buNone/>
            </a:pPr>
            <a:r>
              <a:rPr lang="en-US" sz="3300" dirty="0" smtClean="0">
                <a:latin typeface="Times New Roman" pitchFamily="18" charset="0"/>
                <a:cs typeface="Times New Roman" pitchFamily="18" charset="0"/>
              </a:rPr>
              <a:t>4. Paired Comparisons Method		 4.360 Degree Performance           </a:t>
            </a:r>
          </a:p>
          <a:p>
            <a:pPr algn="just">
              <a:buNone/>
            </a:pPr>
            <a:r>
              <a:rPr lang="en-US" sz="3300" dirty="0" smtClean="0">
                <a:latin typeface="Times New Roman" pitchFamily="18" charset="0"/>
                <a:cs typeface="Times New Roman" pitchFamily="18" charset="0"/>
              </a:rPr>
              <a:t>5. Grading System                                         Appraisal</a:t>
            </a:r>
          </a:p>
          <a:p>
            <a:pPr algn="just">
              <a:buNone/>
            </a:pPr>
            <a:r>
              <a:rPr lang="en-US" sz="3300" dirty="0" smtClean="0">
                <a:latin typeface="Times New Roman" pitchFamily="18" charset="0"/>
                <a:cs typeface="Times New Roman" pitchFamily="18" charset="0"/>
              </a:rPr>
              <a:t>6. Forced Distribution Method</a:t>
            </a:r>
          </a:p>
          <a:p>
            <a:pPr algn="just">
              <a:buNone/>
            </a:pPr>
            <a:r>
              <a:rPr lang="en-US" sz="3300" dirty="0" smtClean="0">
                <a:latin typeface="Times New Roman" pitchFamily="18" charset="0"/>
                <a:cs typeface="Times New Roman" pitchFamily="18" charset="0"/>
              </a:rPr>
              <a:t>7. Check List Method </a:t>
            </a:r>
          </a:p>
          <a:p>
            <a:pPr algn="just">
              <a:buNone/>
            </a:pPr>
            <a:r>
              <a:rPr lang="en-US" sz="3300" dirty="0" smtClean="0">
                <a:latin typeface="Times New Roman" pitchFamily="18" charset="0"/>
                <a:cs typeface="Times New Roman" pitchFamily="18" charset="0"/>
              </a:rPr>
              <a:t>8. Critical Incident Method </a:t>
            </a:r>
          </a:p>
          <a:p>
            <a:pPr algn="just">
              <a:buNone/>
            </a:pPr>
            <a:r>
              <a:rPr lang="en-US" sz="3300" dirty="0" smtClean="0">
                <a:latin typeface="Times New Roman" pitchFamily="18" charset="0"/>
                <a:cs typeface="Times New Roman" pitchFamily="18" charset="0"/>
              </a:rPr>
              <a:t>9. Group Appraisal Method</a:t>
            </a:r>
          </a:p>
          <a:p>
            <a:pPr algn="just">
              <a:buNone/>
            </a:pPr>
            <a:r>
              <a:rPr lang="en-US" sz="3300" dirty="0" smtClean="0">
                <a:latin typeface="Times New Roman" pitchFamily="18" charset="0"/>
                <a:cs typeface="Times New Roman" pitchFamily="18" charset="0"/>
              </a:rPr>
              <a:t>10. Nominations </a:t>
            </a:r>
            <a:endParaRPr lang="en-US" sz="3200" dirty="0" smtClean="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351</TotalTime>
  <Words>1672</Words>
  <Application>Microsoft Office PowerPoint</Application>
  <PresentationFormat>Custom</PresentationFormat>
  <Paragraphs>110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Metro</vt:lpstr>
      <vt:lpstr>Slide 1</vt:lpstr>
      <vt:lpstr>Slide 2</vt:lpstr>
      <vt:lpstr>PERFORMANCE   APPRAISAL</vt:lpstr>
      <vt:lpstr>DEFINITIONS</vt:lpstr>
      <vt:lpstr>PERFORMANCE APPRAISAL PROCESS</vt:lpstr>
      <vt:lpstr>PROCESS OF PERFORMANCE APPRAISAL</vt:lpstr>
      <vt:lpstr>Slide 7</vt:lpstr>
      <vt:lpstr>Slide 8</vt:lpstr>
      <vt:lpstr>Slide 9</vt:lpstr>
      <vt:lpstr>Slide 10</vt:lpstr>
      <vt:lpstr>Slide 11</vt:lpstr>
      <vt:lpstr>Slide 12</vt:lpstr>
      <vt:lpstr>Slide 13</vt:lpstr>
      <vt:lpstr>Slide 14</vt:lpstr>
      <vt:lpstr>Slide 15</vt:lpstr>
      <vt:lpstr>IMPORTANCE   OF   PERFORMANCE   APPRAISAL</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dc:title>
  <dc:creator>Hp Hp</dc:creator>
  <cp:lastModifiedBy>dell</cp:lastModifiedBy>
  <cp:revision>42</cp:revision>
  <dcterms:created xsi:type="dcterms:W3CDTF">2020-01-10T02:41:01Z</dcterms:created>
  <dcterms:modified xsi:type="dcterms:W3CDTF">2020-04-02T17:47:47Z</dcterms:modified>
</cp:coreProperties>
</file>