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1"/>
  </p:notesMasterIdLst>
  <p:sldIdLst>
    <p:sldId id="274" r:id="rId2"/>
    <p:sldId id="279" r:id="rId3"/>
    <p:sldId id="258" r:id="rId4"/>
    <p:sldId id="261" r:id="rId5"/>
    <p:sldId id="262" r:id="rId6"/>
    <p:sldId id="263" r:id="rId7"/>
    <p:sldId id="260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6" r:id="rId16"/>
    <p:sldId id="277" r:id="rId17"/>
    <p:sldId id="278" r:id="rId18"/>
    <p:sldId id="271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5CD49-27FF-4B3E-959E-051BED8624CC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5572A-485B-4786-89D0-696FBC328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ib.com/median.html" TargetMode="External"/><Relationship Id="rId2" Type="http://schemas.openxmlformats.org/officeDocument/2006/relationships/hyperlink" Target="https://www.geoib.com/mean.html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hyperlink" Target="https://www.geoib.com/mode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305800" cy="1600200"/>
          </a:xfrm>
        </p:spPr>
        <p:txBody>
          <a:bodyPr>
            <a:noAutofit/>
          </a:bodyPr>
          <a:lstStyle/>
          <a:p>
            <a:r>
              <a:rPr sz="9600" b="1" u="sng" smtClean="0">
                <a:latin typeface="Broadway" pitchFamily="82" charset="0"/>
              </a:rPr>
              <a:t>   WELCOME                    </a:t>
            </a:r>
            <a:endParaRPr lang="en-US" sz="9600" b="1" u="sng" dirty="0">
              <a:latin typeface="Broadway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990600"/>
            <a:ext cx="8077200" cy="4953000"/>
          </a:xfrm>
        </p:spPr>
        <p:txBody>
          <a:bodyPr/>
          <a:lstStyle/>
          <a:p>
            <a:r>
              <a:rPr lang="en-US" dirty="0" smtClean="0"/>
              <a:t> It is </a:t>
            </a:r>
            <a:r>
              <a:rPr lang="en-US" dirty="0" err="1" smtClean="0"/>
              <a:t>Unimodal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also the continuous distribution with the maximum entropy .</a:t>
            </a:r>
          </a:p>
          <a:p>
            <a:r>
              <a:rPr lang="en-US" dirty="0" smtClean="0"/>
              <a:t>The area under the curve and over the x -axis is unity (i.e. equal to one). for a specified mean and variance.</a:t>
            </a:r>
          </a:p>
          <a:p>
            <a:r>
              <a:rPr lang="en-US" dirty="0" smtClean="0"/>
              <a:t>It is symmetric around the point x = μ ,  which is at the same time the mode , the median and the mean of the distribution.</a:t>
            </a:r>
            <a:endParaRPr lang="en-US" baseline="30000" dirty="0" smtClean="0"/>
          </a:p>
          <a:p>
            <a:r>
              <a:rPr lang="en-US" dirty="0" smtClean="0"/>
              <a:t> Normal curve extends to the infinity on either side.</a:t>
            </a:r>
          </a:p>
          <a:p>
            <a:r>
              <a:rPr lang="en-US" dirty="0" smtClean="0"/>
              <a:t>Asymptotic to the Base Line.</a:t>
            </a:r>
          </a:p>
          <a:p>
            <a:endParaRPr lang="en-US" baseline="30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228600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smtClean="0"/>
              <a:t/>
            </a:r>
            <a:br>
              <a:rPr smtClean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Distribution is widely used in the study of natural phenomenon.</a:t>
            </a:r>
          </a:p>
          <a:p>
            <a:r>
              <a:rPr lang="en-US" dirty="0" smtClean="0"/>
              <a:t>In case the sample size is large the normal distribution serves as good approximation.</a:t>
            </a:r>
          </a:p>
          <a:p>
            <a:r>
              <a:rPr lang="en-US" dirty="0" smtClean="0"/>
              <a:t>It is used in statistical quality control in setting up of control limits.</a:t>
            </a:r>
          </a:p>
          <a:p>
            <a:r>
              <a:rPr lang="en-US" dirty="0" smtClean="0"/>
              <a:t>The whole theory of sample tests t, f and chi-square test is based on the normal distribution.</a:t>
            </a:r>
          </a:p>
          <a:p>
            <a:r>
              <a:rPr lang="en-US" dirty="0" smtClean="0"/>
              <a:t>  Due to its mathematical properties it is more popular and easy to calculate.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u="sng" smtClean="0">
                <a:latin typeface="Algerian" pitchFamily="82" charset="0"/>
              </a:rPr>
              <a:t>IMPORTANCE OF NORMAL DISTRIBUTION:</a:t>
            </a:r>
            <a:endParaRPr lang="en-US" sz="3600" u="sng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153400" cy="4419600"/>
          </a:xfrm>
        </p:spPr>
        <p:txBody>
          <a:bodyPr>
            <a:normAutofit/>
          </a:bodyPr>
          <a:lstStyle/>
          <a:p>
            <a:r>
              <a:rPr sz="6600" smtClean="0">
                <a:latin typeface="Bauhaus 93" pitchFamily="82" charset="0"/>
              </a:rPr>
              <a:t>HOW TO MEASURE </a:t>
            </a:r>
            <a:br>
              <a:rPr sz="6600" smtClean="0">
                <a:latin typeface="Bauhaus 93" pitchFamily="82" charset="0"/>
              </a:rPr>
            </a:br>
            <a:r>
              <a:rPr sz="6600" smtClean="0">
                <a:latin typeface="Bauhaus 93" pitchFamily="82" charset="0"/>
              </a:rPr>
              <a:t>AREA </a:t>
            </a:r>
            <a:br>
              <a:rPr sz="6600" smtClean="0">
                <a:latin typeface="Bauhaus 93" pitchFamily="82" charset="0"/>
              </a:rPr>
            </a:br>
            <a:r>
              <a:rPr sz="6600" smtClean="0">
                <a:latin typeface="Bauhaus 93" pitchFamily="82" charset="0"/>
              </a:rPr>
              <a:t>UNDER NORMAL CURVE:</a:t>
            </a:r>
            <a:endParaRPr lang="en-US" sz="6600" dirty="0">
              <a:latin typeface="Bauhaus 93" pitchFamily="8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IMG_20200401_14324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457200"/>
            <a:ext cx="8229600" cy="58674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2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2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6" name="Content Placeholder 5" descr="are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914400"/>
            <a:ext cx="7772400" cy="52578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620000" cy="5029200"/>
          </a:xfrm>
        </p:spPr>
        <p:txBody>
          <a:bodyPr/>
          <a:lstStyle/>
          <a:p>
            <a:pPr lvl="1" algn="just">
              <a:buNone/>
            </a:pPr>
            <a:r>
              <a:rPr lang="en-US" sz="3400" dirty="0" smtClean="0"/>
              <a:t>Average lactation yield for 1000 cows at a farm is 1700 kg and their standard deviation is 85 kg. A cow is considered as high yielder if it has a lactation yield greater than 1900 kg and poor yielder if it has lactation yield less than 1600 kg. Find the number of high yielding and poor yielding cows.</a:t>
            </a:r>
            <a:endParaRPr lang="en-US" sz="3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sz="5400" u="sng" smtClean="0">
                <a:solidFill>
                  <a:schemeClr val="bg2">
                    <a:lumMod val="60000"/>
                    <a:lumOff val="40000"/>
                  </a:schemeClr>
                </a:solidFill>
                <a:latin typeface="Algerian" pitchFamily="82" charset="0"/>
              </a:rPr>
              <a:t>EXAMPLE:-</a:t>
            </a:r>
            <a:endParaRPr lang="en-US" sz="5400" u="sng" dirty="0">
              <a:solidFill>
                <a:schemeClr val="bg2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Here, µ=1700 kg and σ = 85 kg and let X denote the lactation milk yield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5400" smtClean="0">
                <a:solidFill>
                  <a:schemeClr val="bg2">
                    <a:lumMod val="60000"/>
                    <a:lumOff val="40000"/>
                  </a:schemeClr>
                </a:solidFill>
                <a:latin typeface="Algerian" pitchFamily="82" charset="0"/>
              </a:rPr>
              <a:t>SOLUTION:-</a:t>
            </a:r>
            <a:endParaRPr lang="en-US" sz="5400" dirty="0">
              <a:solidFill>
                <a:schemeClr val="bg2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pic>
        <p:nvPicPr>
          <p:cNvPr id="4" name="Picture 3" descr="image07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819400"/>
            <a:ext cx="6440798" cy="31242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(A) we first compute the value standard normal   </a:t>
            </a:r>
            <a:r>
              <a:rPr lang="en-US" sz="2000" dirty="0" err="1" smtClean="0"/>
              <a:t>variate</a:t>
            </a:r>
            <a:r>
              <a:rPr lang="en-US" sz="2000" dirty="0" smtClean="0"/>
              <a:t>  i.e.  Z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and then find area under shaded region using normal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tables: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228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5" name="Picture 4" descr="image08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447800"/>
            <a:ext cx="3268028" cy="762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4800" y="2438400"/>
            <a:ext cx="83058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P(X</a:t>
            </a:r>
            <a:r>
              <a:rPr lang="pl-PL" sz="2000" baseline="-25000" dirty="0" smtClean="0"/>
              <a:t>1</a:t>
            </a:r>
            <a:r>
              <a:rPr lang="pl-PL" sz="2000" dirty="0" smtClean="0"/>
              <a:t> &gt; 1900 kg) = P (Z</a:t>
            </a:r>
            <a:r>
              <a:rPr lang="pl-PL" sz="2000" baseline="-25000" dirty="0" smtClean="0"/>
              <a:t>1</a:t>
            </a:r>
            <a:r>
              <a:rPr lang="pl-PL" sz="2000" dirty="0" smtClean="0"/>
              <a:t> &gt;2.353) =0.5­</a:t>
            </a:r>
            <a:r>
              <a:rPr lang="en-US" sz="2000" dirty="0" smtClean="0"/>
              <a:t>0.49069=0.00931,</a:t>
            </a:r>
          </a:p>
          <a:p>
            <a:r>
              <a:rPr lang="en-US" sz="2000" dirty="0" smtClean="0"/>
              <a:t>Number of high yielder cows = N x P(z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&gt; 2.353) = 0.00931 ×1000 = 9.31 = 9 cows.</a:t>
            </a:r>
          </a:p>
          <a:p>
            <a:endParaRPr lang="en-US" sz="2400" dirty="0" smtClean="0"/>
          </a:p>
          <a:p>
            <a:r>
              <a:rPr lang="en-US" sz="2000" dirty="0" smtClean="0"/>
              <a:t>(B) , we first compute the value standard normal  </a:t>
            </a:r>
            <a:r>
              <a:rPr lang="en-US" sz="2000" dirty="0" err="1" smtClean="0"/>
              <a:t>variate</a:t>
            </a:r>
            <a:r>
              <a:rPr lang="en-US" sz="2000" dirty="0" smtClean="0"/>
              <a:t>  i.e. Z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and then find area under shaded region using normal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tables: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8" name="Picture 7" descr="image01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648200"/>
            <a:ext cx="3581400" cy="57893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04800" y="5410200"/>
            <a:ext cx="8610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P(X</a:t>
            </a:r>
            <a:r>
              <a:rPr lang="pl-PL" sz="2000" baseline="-25000" dirty="0" smtClean="0"/>
              <a:t>2</a:t>
            </a:r>
            <a:r>
              <a:rPr lang="pl-PL" sz="2000" dirty="0" smtClean="0"/>
              <a:t> &lt; 1600) = P (Z</a:t>
            </a:r>
            <a:r>
              <a:rPr lang="pl-PL" sz="2000" baseline="-25000" dirty="0" smtClean="0"/>
              <a:t>2</a:t>
            </a:r>
            <a:r>
              <a:rPr lang="pl-PL" sz="2000" dirty="0" smtClean="0"/>
              <a:t> &lt; -1.18)=0.5</a:t>
            </a:r>
            <a:r>
              <a:rPr lang="en-US" sz="2000" dirty="0" smtClean="0"/>
              <a:t> ­0.38109=0.119 </a:t>
            </a:r>
          </a:p>
          <a:p>
            <a:r>
              <a:rPr lang="en-US" sz="2000" dirty="0" smtClean="0"/>
              <a:t>Number of low yielder cows = </a:t>
            </a:r>
            <a:r>
              <a:rPr lang="en-US" sz="2000" smtClean="0"/>
              <a:t>N x P(X</a:t>
            </a:r>
            <a:r>
              <a:rPr lang="en-US" sz="2000" baseline="-25000" smtClean="0"/>
              <a:t>2</a:t>
            </a:r>
            <a:r>
              <a:rPr lang="en-US" sz="2000" smtClean="0"/>
              <a:t> </a:t>
            </a:r>
            <a:r>
              <a:rPr lang="en-US" sz="2000" dirty="0" smtClean="0"/>
              <a:t>&lt; 1600) = 0.119 × 1000 = 119 cows  </a:t>
            </a:r>
            <a:r>
              <a:rPr lang="en-US" sz="2400" dirty="0" smtClean="0"/>
              <a:t>      </a:t>
            </a:r>
            <a:r>
              <a:rPr lang="en-US" dirty="0" smtClean="0"/>
              <a:t>                                         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da6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143000"/>
            <a:ext cx="7977155" cy="542415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smtClean="0"/>
              <a:t>EXAMPLE (II) :-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447800"/>
          </a:xfrm>
        </p:spPr>
        <p:txBody>
          <a:bodyPr>
            <a:normAutofit/>
          </a:bodyPr>
          <a:lstStyle/>
          <a:p>
            <a:r>
              <a:rPr i="1" smtClean="0">
                <a:latin typeface="Bauhaus 93" pitchFamily="82" charset="0"/>
              </a:rPr>
              <a:t>       </a:t>
            </a:r>
            <a:r>
              <a:rPr sz="8000" i="1" smtClean="0">
                <a:latin typeface="Bauhaus 93" pitchFamily="82" charset="0"/>
              </a:rPr>
              <a:t>THANK   YOU</a:t>
            </a:r>
            <a:r>
              <a:rPr lang="en-US" sz="8000" i="1" dirty="0" smtClean="0">
                <a:latin typeface="Bauhaus 93" pitchFamily="82" charset="0"/>
              </a:rPr>
              <a:t>…</a:t>
            </a:r>
            <a:endParaRPr lang="en-US" sz="8000" i="1" dirty="0">
              <a:latin typeface="Bauhaus 93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4000" b="1" dirty="0" smtClean="0">
                <a:latin typeface="Berlin Sans FB Demi" pitchFamily="34" charset="0"/>
              </a:rPr>
              <a:t> </a:t>
            </a:r>
            <a:endParaRPr lang="en-US" sz="4000" b="1" dirty="0" smtClean="0">
              <a:latin typeface="Bernard MT Condensed" pitchFamily="18" charset="0"/>
            </a:endParaRPr>
          </a:p>
          <a:p>
            <a:pPr>
              <a:buNone/>
            </a:pPr>
            <a:r>
              <a:rPr lang="en-US" sz="3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CLASS </a:t>
            </a:r>
            <a:r>
              <a:rPr lang="en-US" sz="3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- M.COM [PREVIOUS] (2</a:t>
            </a:r>
            <a:r>
              <a:rPr lang="en-US" sz="3500" b="1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sz="3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SEM)</a:t>
            </a:r>
            <a:br>
              <a:rPr lang="en-US" sz="3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SUBJECT :- BUSINESS STATISTICS </a:t>
            </a:r>
          </a:p>
          <a:p>
            <a:pPr>
              <a:buNone/>
            </a:pPr>
            <a:r>
              <a:rPr lang="en-US" sz="3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TOPIC </a:t>
            </a:r>
            <a:r>
              <a:rPr lang="en-US" sz="3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:- NORMAL DISTRIBUTION </a:t>
            </a:r>
          </a:p>
          <a:p>
            <a:pPr>
              <a:buNone/>
            </a:pPr>
            <a:r>
              <a:rPr lang="en-US" sz="3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DEPT</a:t>
            </a:r>
            <a:r>
              <a:rPr lang="en-US" sz="3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:- DEPT. OF COMMERCE AND MANAGEMENT</a:t>
            </a:r>
          </a:p>
          <a:p>
            <a:pPr>
              <a:buNone/>
            </a:pPr>
            <a:r>
              <a:rPr lang="en-US" sz="3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COLLEGE </a:t>
            </a:r>
            <a:r>
              <a:rPr lang="en-US" sz="35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:- </a:t>
            </a:r>
            <a:r>
              <a:rPr lang="en-US" sz="3800" b="1" dirty="0" smtClean="0">
                <a:latin typeface="Algerian" pitchFamily="82" charset="0"/>
                <a:ea typeface="Arial Unicode MS" pitchFamily="34" charset="-128"/>
                <a:cs typeface="Arial Unicode MS" pitchFamily="34" charset="-128"/>
              </a:rPr>
              <a:t>I.B. (PG) COLLEGE, </a:t>
            </a:r>
            <a:r>
              <a:rPr lang="en-US" sz="3800" b="1" dirty="0" smtClean="0">
                <a:latin typeface="Algerian" pitchFamily="82" charset="0"/>
                <a:ea typeface="Arial Unicode MS" pitchFamily="34" charset="-128"/>
                <a:cs typeface="Arial Unicode MS" pitchFamily="34" charset="-128"/>
              </a:rPr>
              <a:t>PANIPAT</a:t>
            </a:r>
          </a:p>
          <a:p>
            <a:pPr>
              <a:buNone/>
            </a:pPr>
            <a:r>
              <a:rPr lang="en-US" sz="3800" b="1" dirty="0" smtClean="0">
                <a:latin typeface="Algerian" pitchFamily="82" charset="0"/>
                <a:ea typeface="Arial Unicode MS" pitchFamily="34" charset="-128"/>
                <a:cs typeface="Arial Unicode MS" pitchFamily="34" charset="-128"/>
              </a:rPr>
              <a:t>  BY:-  </a:t>
            </a:r>
            <a:r>
              <a:rPr lang="en-US" sz="4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lgerian" pitchFamily="82" charset="0"/>
                <a:ea typeface="Arial Unicode MS" pitchFamily="34" charset="-128"/>
                <a:cs typeface="Arial Unicode MS" pitchFamily="34" charset="-128"/>
              </a:rPr>
              <a:t>PROF. VANITA REHANI</a:t>
            </a:r>
            <a:endParaRPr lang="en-US" sz="4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lgerian" pitchFamily="82" charset="0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US" sz="2800" b="1" dirty="0" smtClean="0">
                <a:latin typeface="Berlin Sans FB Demi" pitchFamily="34" charset="0"/>
              </a:rPr>
              <a:t/>
            </a:r>
            <a:br>
              <a:rPr lang="en-US" sz="2800" b="1" dirty="0" smtClean="0">
                <a:latin typeface="Berlin Sans FB Demi" pitchFamily="34" charset="0"/>
              </a:rPr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1295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consultant_tea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04800"/>
            <a:ext cx="7924800" cy="11429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90000"/>
          </a:bodyPr>
          <a:lstStyle/>
          <a:p>
            <a:r>
              <a:rPr sz="4400" smtClean="0">
                <a:latin typeface="Goudy Stout" pitchFamily="18" charset="0"/>
              </a:rPr>
              <a:t/>
            </a:r>
            <a:br>
              <a:rPr sz="4400" smtClean="0">
                <a:latin typeface="Goudy Stout" pitchFamily="18" charset="0"/>
              </a:rPr>
            </a:br>
            <a:r>
              <a:rPr sz="4400" smtClean="0">
                <a:latin typeface="Goudy Stout" pitchFamily="18" charset="0"/>
              </a:rPr>
              <a:t/>
            </a:r>
            <a:br>
              <a:rPr sz="4400" smtClean="0">
                <a:latin typeface="Goudy Stout" pitchFamily="18" charset="0"/>
              </a:rPr>
            </a:br>
            <a:r>
              <a:rPr sz="4400" smtClean="0">
                <a:latin typeface="Goudy Stout" pitchFamily="18" charset="0"/>
              </a:rPr>
              <a:t/>
            </a:r>
            <a:br>
              <a:rPr sz="4400" smtClean="0">
                <a:latin typeface="Goudy Stout" pitchFamily="18" charset="0"/>
              </a:rPr>
            </a:br>
            <a:r>
              <a:rPr sz="4400" smtClean="0">
                <a:latin typeface="Goudy Stout" pitchFamily="18" charset="0"/>
              </a:rPr>
              <a:t/>
            </a:r>
            <a:br>
              <a:rPr sz="4400" smtClean="0">
                <a:latin typeface="Goudy Stout" pitchFamily="18" charset="0"/>
              </a:rPr>
            </a:br>
            <a:r>
              <a:rPr sz="4400" smtClean="0">
                <a:latin typeface="Goudy Stout" pitchFamily="18" charset="0"/>
              </a:rPr>
              <a:t/>
            </a:r>
            <a:br>
              <a:rPr sz="4400" smtClean="0">
                <a:latin typeface="Goudy Stout" pitchFamily="18" charset="0"/>
              </a:rPr>
            </a:br>
            <a:r>
              <a:rPr sz="4400" smtClean="0">
                <a:latin typeface="Goudy Stout" pitchFamily="18" charset="0"/>
              </a:rPr>
              <a:t/>
            </a:r>
            <a:br>
              <a:rPr sz="4400" smtClean="0">
                <a:latin typeface="Goudy Stout" pitchFamily="18" charset="0"/>
              </a:rPr>
            </a:br>
            <a:r>
              <a:rPr sz="4400" smtClean="0">
                <a:latin typeface="Goudy Stout" pitchFamily="18" charset="0"/>
              </a:rPr>
              <a:t> NORMAL</a:t>
            </a:r>
            <a:br>
              <a:rPr sz="4400" smtClean="0">
                <a:latin typeface="Goudy Stout" pitchFamily="18" charset="0"/>
              </a:rPr>
            </a:br>
            <a:r>
              <a:rPr sz="4400" smtClean="0">
                <a:latin typeface="Goudy Stout" pitchFamily="18" charset="0"/>
              </a:rPr>
              <a:t/>
            </a:r>
            <a:br>
              <a:rPr sz="4400" smtClean="0">
                <a:latin typeface="Goudy Stout" pitchFamily="18" charset="0"/>
              </a:rPr>
            </a:br>
            <a:r>
              <a:rPr sz="4400" smtClean="0">
                <a:latin typeface="Goudy Stout" pitchFamily="18" charset="0"/>
              </a:rPr>
              <a:t>                        DISTRIBUTION</a:t>
            </a:r>
            <a:r>
              <a:rPr smtClean="0"/>
              <a:t/>
            </a:r>
            <a:br>
              <a:rPr smtClean="0"/>
            </a:br>
            <a:r>
              <a:rPr smtClean="0"/>
              <a:t/>
            </a:r>
            <a:br>
              <a:rPr smtClean="0"/>
            </a:br>
            <a:r>
              <a:rPr smtClean="0"/>
              <a:t/>
            </a:r>
            <a:br>
              <a:rPr smtClean="0"/>
            </a:br>
            <a:r>
              <a:rPr smtClean="0"/>
              <a:t/>
            </a:r>
            <a:br>
              <a:rPr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572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dirty="0" smtClean="0">
                <a:latin typeface="Berlin Sans FB Demi" pitchFamily="34" charset="0"/>
              </a:rPr>
              <a:t>Normal distribution, also known as the Gaussian distribution, is a probability distribution  that is symmetric about the mean, showing that data near the mean are more frequent in occurrence than data far from the mean. </a:t>
            </a:r>
          </a:p>
          <a:p>
            <a:pPr algn="just">
              <a:buNone/>
            </a:pPr>
            <a:r>
              <a:rPr lang="en-US" sz="2800" dirty="0" smtClean="0">
                <a:latin typeface="Berlin Sans FB Demi" pitchFamily="34" charset="0"/>
              </a:rPr>
              <a:t>The normal distribution is a continuous probability distribution that is symmetrical on both sides of the mean, so the right side of the center is a mirror image of the left side. </a:t>
            </a:r>
            <a:endParaRPr lang="en-US" sz="2800" dirty="0">
              <a:latin typeface="Berlin Sans FB Dem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5400" smtClean="0">
                <a:latin typeface="Berlin Sans FB Demi" pitchFamily="34" charset="0"/>
              </a:rPr>
              <a:t>     </a:t>
            </a:r>
            <a:r>
              <a:rPr sz="5400" u="sng" smtClean="0">
                <a:latin typeface="Berlin Sans FB Demi" pitchFamily="34" charset="0"/>
              </a:rPr>
              <a:t>MEANING </a:t>
            </a:r>
            <a:r>
              <a:rPr sz="5400" smtClean="0">
                <a:latin typeface="Berlin Sans FB Demi" pitchFamily="34" charset="0"/>
              </a:rPr>
              <a:t>:-</a:t>
            </a:r>
            <a:endParaRPr lang="en-US" sz="5400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>
                <a:latin typeface="Berlin Sans FB Demi" pitchFamily="34" charset="0"/>
              </a:rPr>
              <a:t>GRAPH OF NORMAL DISTRIBUTION:</a:t>
            </a:r>
            <a:endParaRPr lang="en-US" dirty="0">
              <a:latin typeface="Berlin Sans FB Demi" pitchFamily="34" charset="0"/>
            </a:endParaRPr>
          </a:p>
        </p:txBody>
      </p:sp>
      <p:pic>
        <p:nvPicPr>
          <p:cNvPr id="6" name="Content Placeholder 5" descr="graph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1" y="1567011"/>
            <a:ext cx="7543800" cy="46261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6172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normal-gaussian-probability-distribution.pn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914400" y="533400"/>
            <a:ext cx="7162520" cy="56388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r>
              <a:rPr u="sng" smtClean="0">
                <a:latin typeface="Berlin Sans FB Demi" pitchFamily="34" charset="0"/>
              </a:rPr>
              <a:t>                 </a:t>
            </a:r>
            <a:r>
              <a:rPr i="1" u="sng" smtClean="0">
                <a:latin typeface="Berlin Sans FB Demi" pitchFamily="34" charset="0"/>
              </a:rPr>
              <a:t>EMPIRICAL RULE</a:t>
            </a:r>
            <a:endParaRPr lang="en-US" i="1" u="sng" dirty="0">
              <a:latin typeface="Berlin Sans FB Demi" pitchFamily="34" charset="0"/>
            </a:endParaRPr>
          </a:p>
        </p:txBody>
      </p:sp>
      <p:pic>
        <p:nvPicPr>
          <p:cNvPr id="4" name="Picture 3" descr="normalEmp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496" y="381000"/>
            <a:ext cx="8481704" cy="50141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6172200"/>
          </a:xfrm>
        </p:spPr>
        <p:txBody>
          <a:bodyPr>
            <a:normAutofit/>
          </a:bodyPr>
          <a:lstStyle/>
          <a:p>
            <a:r>
              <a:rPr smtClean="0"/>
              <a:t/>
            </a:r>
            <a:br>
              <a:rPr smtClean="0"/>
            </a:b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mean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3"/>
              </a:rPr>
              <a:t>median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4"/>
              </a:rPr>
              <a:t>mode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the sample shows a perfectly </a:t>
            </a:r>
            <a:r>
              <a:rPr sz="20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normal distribution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mean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&lt;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3"/>
              </a:rPr>
              <a:t>median &lt;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4"/>
              </a:rPr>
              <a:t>mode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the sample shows a </a:t>
            </a:r>
            <a:r>
              <a:rPr sz="20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negatively skewed distribution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mean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3"/>
              </a:rPr>
              <a:t>median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 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4"/>
              </a:rPr>
              <a:t>mode</a:t>
            </a:r>
            <a:r>
              <a:rPr sz="20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the sample shows a </a:t>
            </a:r>
            <a:r>
              <a:rPr sz="20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positively skewed distribution</a:t>
            </a:r>
            <a:r>
              <a:rPr sz="2000" smtClean="0"/>
              <a:t/>
            </a:r>
            <a:br>
              <a:rPr sz="2000" smtClean="0"/>
            </a:br>
            <a:endParaRPr lang="en-US" sz="2000" dirty="0"/>
          </a:p>
        </p:txBody>
      </p:sp>
      <p:pic>
        <p:nvPicPr>
          <p:cNvPr id="5" name="Picture 4" descr="ND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976" y="1524000"/>
            <a:ext cx="8065624" cy="33527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shape is symmetric.</a:t>
            </a:r>
          </a:p>
          <a:p>
            <a:r>
              <a:rPr lang="en-US" sz="2800" dirty="0" smtClean="0"/>
              <a:t> The distribution has a mound in the middle, with tails going down to the left and right.</a:t>
            </a:r>
          </a:p>
          <a:p>
            <a:r>
              <a:rPr lang="en-US" sz="2800" dirty="0" smtClean="0"/>
              <a:t> The mean is directly in the middle of the distribution. (The mean of the population is designated by the Greek letter μ.) </a:t>
            </a:r>
          </a:p>
          <a:p>
            <a:r>
              <a:rPr lang="en-US" sz="2800" dirty="0" smtClean="0"/>
              <a:t>The mean and the median are the same value because of the symmetry.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600" u="sng" smtClean="0">
                <a:latin typeface="Algerian" pitchFamily="82" charset="0"/>
              </a:rPr>
              <a:t>PROPERTIES OF NORMAL DISTRIBUTION:</a:t>
            </a:r>
            <a:endParaRPr lang="en-US" sz="3600" u="sng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421</TotalTime>
  <Words>527</Words>
  <Application>Microsoft Office PowerPoint</Application>
  <PresentationFormat>On-screen Show (4:3)</PresentationFormat>
  <Paragraphs>50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Paper</vt:lpstr>
      <vt:lpstr>   WELCOME                    </vt:lpstr>
      <vt:lpstr>Slide 2</vt:lpstr>
      <vt:lpstr>       NORMAL                          DISTRIBUTION    </vt:lpstr>
      <vt:lpstr>     MEANING :-</vt:lpstr>
      <vt:lpstr>GRAPH OF NORMAL DISTRIBUTION:</vt:lpstr>
      <vt:lpstr>Slide 6</vt:lpstr>
      <vt:lpstr>                 EMPIRICAL RULE</vt:lpstr>
      <vt:lpstr> If mean = median = mode, the sample shows a perfectly normal distribution If mean &lt; median &lt; mode, the sample shows a negatively skewed distribution If mean &gt; median &gt; mode, the sample shows a positively skewed distribution </vt:lpstr>
      <vt:lpstr>PROPERTIES OF NORMAL DISTRIBUTION:</vt:lpstr>
      <vt:lpstr> </vt:lpstr>
      <vt:lpstr>IMPORTANCE OF NORMAL DISTRIBUTION:</vt:lpstr>
      <vt:lpstr>HOW TO MEASURE  AREA  UNDER NORMAL CURVE:</vt:lpstr>
      <vt:lpstr>Slide 13</vt:lpstr>
      <vt:lpstr>Slide 14</vt:lpstr>
      <vt:lpstr>EXAMPLE:-</vt:lpstr>
      <vt:lpstr>SOLUTION:-</vt:lpstr>
      <vt:lpstr>Slide 17</vt:lpstr>
      <vt:lpstr>EXAMPLE (II) :-</vt:lpstr>
      <vt:lpstr>       THANK   YOU…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abc</cp:lastModifiedBy>
  <cp:revision>82</cp:revision>
  <dcterms:created xsi:type="dcterms:W3CDTF">2006-08-16T00:00:00Z</dcterms:created>
  <dcterms:modified xsi:type="dcterms:W3CDTF">2020-04-09T07:47:43Z</dcterms:modified>
</cp:coreProperties>
</file>