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978" autoAdjust="0"/>
  </p:normalViewPr>
  <p:slideViewPr>
    <p:cSldViewPr snapToGrid="0">
      <p:cViewPr>
        <p:scale>
          <a:sx n="66" d="100"/>
          <a:sy n="66" d="100"/>
        </p:scale>
        <p:origin x="13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1CC1-D696-0540-AED5-DDA7DEDC290F}"/>
              </a:ext>
            </a:extLst>
          </p:cNvPr>
          <p:cNvSpPr>
            <a:spLocks noGrp="1"/>
          </p:cNvSpPr>
          <p:nvPr>
            <p:ph type="ctrTitle"/>
          </p:nvPr>
        </p:nvSpPr>
        <p:spPr/>
        <p:txBody>
          <a:bodyPr/>
          <a:lstStyle/>
          <a:p>
            <a:r>
              <a:rPr lang="en-IN" dirty="0"/>
              <a:t>I.B.(PG) COLLEGE,</a:t>
            </a:r>
            <a:br>
              <a:rPr lang="en-IN" dirty="0"/>
            </a:br>
            <a:r>
              <a:rPr lang="en-IN" dirty="0"/>
              <a:t>PANIPAT</a:t>
            </a:r>
            <a:endParaRPr lang="en-US" dirty="0"/>
          </a:p>
        </p:txBody>
      </p:sp>
      <p:sp>
        <p:nvSpPr>
          <p:cNvPr id="3" name="Subtitle 2">
            <a:extLst>
              <a:ext uri="{FF2B5EF4-FFF2-40B4-BE49-F238E27FC236}">
                <a16:creationId xmlns:a16="http://schemas.microsoft.com/office/drawing/2014/main" id="{60F401A1-7DB7-A241-BE60-37492DE7FFA7}"/>
              </a:ext>
            </a:extLst>
          </p:cNvPr>
          <p:cNvSpPr>
            <a:spLocks noGrp="1"/>
          </p:cNvSpPr>
          <p:nvPr>
            <p:ph type="subTitle" idx="1"/>
          </p:nvPr>
        </p:nvSpPr>
        <p:spPr>
          <a:xfrm>
            <a:off x="2526088" y="3823907"/>
            <a:ext cx="6815669" cy="1320802"/>
          </a:xfrm>
        </p:spPr>
        <p:txBody>
          <a:bodyPr/>
          <a:lstStyle/>
          <a:p>
            <a:r>
              <a:rPr lang="en-IN" dirty="0"/>
              <a:t>CLASS M.A. FINAL</a:t>
            </a:r>
          </a:p>
          <a:p>
            <a:r>
              <a:rPr lang="en-IN" dirty="0"/>
              <a:t>(AMERICAN LITERATURE ENGLISH)</a:t>
            </a:r>
            <a:endParaRPr lang="en-US" dirty="0"/>
          </a:p>
        </p:txBody>
      </p:sp>
    </p:spTree>
    <p:extLst>
      <p:ext uri="{BB962C8B-B14F-4D97-AF65-F5344CB8AC3E}">
        <p14:creationId xmlns:p14="http://schemas.microsoft.com/office/powerpoint/2010/main" val="244279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28" y="1287145"/>
            <a:ext cx="10856686" cy="3970318"/>
          </a:xfrm>
          <a:prstGeom prst="rect">
            <a:avLst/>
          </a:prstGeom>
        </p:spPr>
        <p:txBody>
          <a:bodyPr wrap="square">
            <a:spAutoFit/>
          </a:bodyPr>
          <a:lstStyle/>
          <a:p>
            <a:r>
              <a:rPr lang="en-IN" dirty="0">
                <a:solidFill>
                  <a:srgbClr val="000000"/>
                </a:solidFill>
                <a:latin typeface="Arial" panose="020B0604020202020204" pitchFamily="34" charset="0"/>
              </a:rPr>
              <a:t>Stanley overhears all this.</a:t>
            </a:r>
            <a:endParaRPr lang="en-IN" dirty="0"/>
          </a:p>
          <a:p>
            <a:r>
              <a:rPr lang="en-IN" dirty="0">
                <a:solidFill>
                  <a:srgbClr val="000000"/>
                </a:solidFill>
                <a:latin typeface="Arial" panose="020B0604020202020204" pitchFamily="34" charset="0"/>
              </a:rPr>
              <a:t>from that time on heat devotes himself fully to her destruction and passes the information about her past too Mitch. </a:t>
            </a:r>
            <a:endParaRPr lang="en-IN" dirty="0"/>
          </a:p>
          <a:p>
            <a:r>
              <a:rPr lang="en-IN" dirty="0">
                <a:solidFill>
                  <a:srgbClr val="000000"/>
                </a:solidFill>
                <a:latin typeface="Arial" panose="020B0604020202020204" pitchFamily="34" charset="0"/>
              </a:rPr>
              <a:t>The brief moment of hope that Blanche and Mitch share, when it seems as if they might find happiness together, is a  tender one that will not sustain such romantic hopes for long.</a:t>
            </a:r>
            <a:endParaRPr lang="en-IN" dirty="0"/>
          </a:p>
          <a:p>
            <a:br>
              <a:rPr lang="en-IN" dirty="0"/>
            </a:br>
            <a:r>
              <a:rPr lang="en-IN" dirty="0">
                <a:solidFill>
                  <a:srgbClr val="000000"/>
                </a:solidFill>
                <a:latin typeface="Arial" panose="020B0604020202020204" pitchFamily="34" charset="0"/>
              </a:rPr>
              <a:t>At least it will not do so for Blanche, and probably not for Mitch  either who also seems bound for failure and continued loneliness in life.</a:t>
            </a:r>
            <a:endParaRPr lang="en-IN" dirty="0"/>
          </a:p>
          <a:p>
            <a:r>
              <a:rPr lang="en-IN" dirty="0">
                <a:solidFill>
                  <a:srgbClr val="000000"/>
                </a:solidFill>
                <a:latin typeface="Arial" panose="020B0604020202020204" pitchFamily="34" charset="0"/>
              </a:rPr>
              <a:t>Blanche further antagonizes Stanley, </a:t>
            </a:r>
            <a:endParaRPr lang="en-IN" dirty="0"/>
          </a:p>
          <a:p>
            <a:r>
              <a:rPr lang="en-IN" dirty="0">
                <a:solidFill>
                  <a:srgbClr val="000000"/>
                </a:solidFill>
                <a:latin typeface="Arial" panose="020B0604020202020204" pitchFamily="34" charset="0"/>
              </a:rPr>
              <a:t>Destroying his good humour and he responds by mercilessly destroying Blanche's illusion one by one until he finally rapes her. Branches fall into madness can be read as the ending brought out by her dual flaws , her inability to act appropriately on her desire and her desperate fear of human mortality. </a:t>
            </a:r>
            <a:endParaRPr lang="en-IN" dirty="0"/>
          </a:p>
          <a:p>
            <a:br>
              <a:rPr lang="en-IN" dirty="0"/>
            </a:br>
            <a:endParaRPr lang="en-US" dirty="0"/>
          </a:p>
        </p:txBody>
      </p:sp>
    </p:spTree>
    <p:extLst>
      <p:ext uri="{BB962C8B-B14F-4D97-AF65-F5344CB8AC3E}">
        <p14:creationId xmlns:p14="http://schemas.microsoft.com/office/powerpoint/2010/main" val="27034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486" y="1997839"/>
            <a:ext cx="10072914" cy="2031325"/>
          </a:xfrm>
          <a:prstGeom prst="rect">
            <a:avLst/>
          </a:prstGeom>
        </p:spPr>
        <p:txBody>
          <a:bodyPr wrap="square">
            <a:spAutoFit/>
          </a:bodyPr>
          <a:lstStyle/>
          <a:p>
            <a:r>
              <a:rPr lang="en-IN" dirty="0">
                <a:solidFill>
                  <a:srgbClr val="000000"/>
                </a:solidFill>
                <a:latin typeface="Arial" panose="020B0604020202020204" pitchFamily="34" charset="0"/>
              </a:rPr>
              <a:t>The ending of the play is all about cruel and tragic irony. lunch is shipped off to a mental institution because she cannot deal with the reality and retreats into illusion, while Stellar is still doing the same thing by ignoring her sister's story about Stanley. blanch who always insisted that she doesn't tell the truth but rather what ought to be true, has actually come clean about reality for the first time by revealing that Stanley raped her.</a:t>
            </a:r>
            <a:endParaRPr lang="en-IN" dirty="0"/>
          </a:p>
          <a:p>
            <a:br>
              <a:rPr lang="en-IN" dirty="0"/>
            </a:br>
            <a:endParaRPr lang="en-US" dirty="0"/>
          </a:p>
        </p:txBody>
      </p:sp>
    </p:spTree>
    <p:extLst>
      <p:ext uri="{BB962C8B-B14F-4D97-AF65-F5344CB8AC3E}">
        <p14:creationId xmlns:p14="http://schemas.microsoft.com/office/powerpoint/2010/main" val="296087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2114" y="2274838"/>
            <a:ext cx="9956800" cy="2031325"/>
          </a:xfrm>
          <a:prstGeom prst="rect">
            <a:avLst/>
          </a:prstGeom>
        </p:spPr>
        <p:txBody>
          <a:bodyPr wrap="square">
            <a:spAutoFit/>
          </a:bodyPr>
          <a:lstStyle/>
          <a:p>
            <a:br>
              <a:rPr lang="en-IN" dirty="0"/>
            </a:br>
            <a:r>
              <a:rPr lang="en-IN" dirty="0">
                <a:solidFill>
                  <a:srgbClr val="000000"/>
                </a:solidFill>
                <a:latin typeface="Arial" panose="020B0604020202020204" pitchFamily="34" charset="0"/>
              </a:rPr>
              <a:t>Blanche's  find and very famous line, "I have always depended on the kindness of strangers" is yet another example of tragic irony.</a:t>
            </a:r>
            <a:endParaRPr lang="en-IN" dirty="0"/>
          </a:p>
          <a:p>
            <a:r>
              <a:rPr lang="en-IN" dirty="0">
                <a:solidFill>
                  <a:srgbClr val="000000"/>
                </a:solidFill>
                <a:latin typeface="Arial" panose="020B0604020202020204" pitchFamily="34" charset="0"/>
              </a:rPr>
              <a:t>What she considers kindness is only desire, the attention she gets from strangers is generally sexual in nature.</a:t>
            </a:r>
            <a:endParaRPr lang="en-IN" dirty="0"/>
          </a:p>
          <a:p>
            <a:br>
              <a:rPr lang="en-IN" dirty="0"/>
            </a:br>
            <a:endParaRPr lang="en-US" dirty="0"/>
          </a:p>
        </p:txBody>
      </p:sp>
    </p:spTree>
    <p:extLst>
      <p:ext uri="{BB962C8B-B14F-4D97-AF65-F5344CB8AC3E}">
        <p14:creationId xmlns:p14="http://schemas.microsoft.com/office/powerpoint/2010/main" val="102448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971" y="1720840"/>
            <a:ext cx="10319658" cy="2862322"/>
          </a:xfrm>
          <a:prstGeom prst="rect">
            <a:avLst/>
          </a:prstGeom>
        </p:spPr>
        <p:txBody>
          <a:bodyPr wrap="square">
            <a:spAutoFit/>
          </a:bodyPr>
          <a:lstStyle/>
          <a:p>
            <a:r>
              <a:rPr lang="en-IN" dirty="0">
                <a:solidFill>
                  <a:srgbClr val="000000"/>
                </a:solidFill>
                <a:latin typeface="Arial" panose="020B0604020202020204" pitchFamily="34" charset="0"/>
              </a:rPr>
              <a:t>does by mixing search exciting opposites as lunch and Stanley, Williams creates an electric situation through characters as opposed to plotting.</a:t>
            </a:r>
            <a:endParaRPr lang="en-IN" dirty="0"/>
          </a:p>
          <a:p>
            <a:r>
              <a:rPr lang="en-IN" dirty="0">
                <a:solidFill>
                  <a:srgbClr val="000000"/>
                </a:solidFill>
                <a:latin typeface="Arial" panose="020B0604020202020204" pitchFamily="34" charset="0"/>
              </a:rPr>
              <a:t>given these two characters and the ways of life the represent, one must be eliminated for other to exist .</a:t>
            </a:r>
            <a:endParaRPr lang="en-IN" dirty="0"/>
          </a:p>
          <a:p>
            <a:r>
              <a:rPr lang="en-IN" dirty="0">
                <a:solidFill>
                  <a:srgbClr val="000000"/>
                </a:solidFill>
                <a:latin typeface="Arial" panose="020B0604020202020204" pitchFamily="34" charset="0"/>
              </a:rPr>
              <a:t>pure romance and pure </a:t>
            </a:r>
            <a:r>
              <a:rPr lang="en-IN" dirty="0" err="1">
                <a:solidFill>
                  <a:srgbClr val="000000"/>
                </a:solidFill>
                <a:latin typeface="Arial" panose="020B0604020202020204" pitchFamily="34" charset="0"/>
              </a:rPr>
              <a:t>sexuallity</a:t>
            </a:r>
            <a:r>
              <a:rPr lang="en-IN" dirty="0">
                <a:solidFill>
                  <a:srgbClr val="000000"/>
                </a:solidFill>
                <a:latin typeface="Arial" panose="020B0604020202020204" pitchFamily="34" charset="0"/>
              </a:rPr>
              <a:t> cannot survive side-by-side although they do contain elements of each other. </a:t>
            </a:r>
            <a:endParaRPr lang="en-IN" dirty="0"/>
          </a:p>
          <a:p>
            <a:r>
              <a:rPr lang="en-IN" dirty="0">
                <a:solidFill>
                  <a:srgbClr val="000000"/>
                </a:solidFill>
                <a:latin typeface="Arial" panose="020B0604020202020204" pitchFamily="34" charset="0"/>
              </a:rPr>
              <a:t>Blanch is that dream and Stanley is the Earth.</a:t>
            </a:r>
            <a:endParaRPr lang="en-IN" dirty="0"/>
          </a:p>
          <a:p>
            <a:r>
              <a:rPr lang="en-IN" dirty="0">
                <a:solidFill>
                  <a:srgbClr val="000000"/>
                </a:solidFill>
                <a:latin typeface="Arial" panose="020B0604020202020204" pitchFamily="34" charset="0"/>
              </a:rPr>
              <a:t>In their collision she must be destroyed but all the beauty and all the poetry is with her.</a:t>
            </a:r>
            <a:endParaRPr lang="en-IN" dirty="0"/>
          </a:p>
          <a:p>
            <a:br>
              <a:rPr lang="en-IN" dirty="0"/>
            </a:br>
            <a:endParaRPr lang="en-US" dirty="0"/>
          </a:p>
        </p:txBody>
      </p:sp>
    </p:spTree>
    <p:extLst>
      <p:ext uri="{BB962C8B-B14F-4D97-AF65-F5344CB8AC3E}">
        <p14:creationId xmlns:p14="http://schemas.microsoft.com/office/powerpoint/2010/main" val="64781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ankyou - Powerpoint Presentation Thank You Transparent P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698171" y="1161143"/>
            <a:ext cx="8229600" cy="4572000"/>
          </a:xfrm>
          <a:prstGeom prst="rect">
            <a:avLst/>
          </a:prstGeom>
        </p:spPr>
      </p:pic>
    </p:spTree>
    <p:extLst>
      <p:ext uri="{BB962C8B-B14F-4D97-AF65-F5344CB8AC3E}">
        <p14:creationId xmlns:p14="http://schemas.microsoft.com/office/powerpoint/2010/main" val="80224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2FBE-AEDE-104A-B762-2375830F204C}"/>
              </a:ext>
            </a:extLst>
          </p:cNvPr>
          <p:cNvSpPr>
            <a:spLocks noGrp="1"/>
          </p:cNvSpPr>
          <p:nvPr>
            <p:ph type="title"/>
          </p:nvPr>
        </p:nvSpPr>
        <p:spPr/>
        <p:txBody>
          <a:bodyPr/>
          <a:lstStyle/>
          <a:p>
            <a:r>
              <a:rPr lang="en-IN" dirty="0"/>
              <a:t>Sincere Thanks To </a:t>
            </a:r>
            <a:endParaRPr lang="en-US" dirty="0"/>
          </a:p>
        </p:txBody>
      </p:sp>
      <p:sp>
        <p:nvSpPr>
          <p:cNvPr id="3" name="Content Placeholder 2">
            <a:extLst>
              <a:ext uri="{FF2B5EF4-FFF2-40B4-BE49-F238E27FC236}">
                <a16:creationId xmlns:a16="http://schemas.microsoft.com/office/drawing/2014/main" id="{76CB26F6-EDC5-8845-B1C4-6876BD9D0109}"/>
              </a:ext>
            </a:extLst>
          </p:cNvPr>
          <p:cNvSpPr>
            <a:spLocks noGrp="1"/>
          </p:cNvSpPr>
          <p:nvPr>
            <p:ph idx="1"/>
          </p:nvPr>
        </p:nvSpPr>
        <p:spPr/>
        <p:txBody>
          <a:bodyPr>
            <a:normAutofit/>
          </a:bodyPr>
          <a:lstStyle/>
          <a:p>
            <a:r>
              <a:rPr lang="en-IN" sz="3600" dirty="0"/>
              <a:t>Dr Ajay Kumar </a:t>
            </a:r>
            <a:r>
              <a:rPr lang="en-IN" sz="3600"/>
              <a:t>Garg  (</a:t>
            </a:r>
            <a:r>
              <a:rPr lang="en-US" sz="3600"/>
              <a:t>Principal</a:t>
            </a:r>
            <a:r>
              <a:rPr lang="en-IN" sz="3600"/>
              <a:t>  </a:t>
            </a:r>
            <a:r>
              <a:rPr lang="en-IN" sz="3600" dirty="0"/>
              <a:t>I.B .PG College Panipat.)</a:t>
            </a:r>
          </a:p>
          <a:p>
            <a:r>
              <a:rPr lang="en-IN" sz="3600" dirty="0"/>
              <a:t>Dr Madhu Sharma (HOD English Dept)</a:t>
            </a:r>
            <a:endParaRPr lang="en-US" sz="3600" dirty="0"/>
          </a:p>
        </p:txBody>
      </p:sp>
    </p:spTree>
    <p:extLst>
      <p:ext uri="{BB962C8B-B14F-4D97-AF65-F5344CB8AC3E}">
        <p14:creationId xmlns:p14="http://schemas.microsoft.com/office/powerpoint/2010/main" val="332817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380B-0220-BD4B-87D6-923231ED6B44}"/>
              </a:ext>
            </a:extLst>
          </p:cNvPr>
          <p:cNvSpPr>
            <a:spLocks noGrp="1"/>
          </p:cNvSpPr>
          <p:nvPr>
            <p:ph type="title"/>
          </p:nvPr>
        </p:nvSpPr>
        <p:spPr/>
        <p:txBody>
          <a:bodyPr/>
          <a:lstStyle/>
          <a:p>
            <a:r>
              <a:rPr lang="en-IN" dirty="0"/>
              <a:t>Presented by </a:t>
            </a:r>
            <a:endParaRPr lang="en-US" dirty="0"/>
          </a:p>
        </p:txBody>
      </p:sp>
      <p:sp>
        <p:nvSpPr>
          <p:cNvPr id="3" name="Content Placeholder 2">
            <a:extLst>
              <a:ext uri="{FF2B5EF4-FFF2-40B4-BE49-F238E27FC236}">
                <a16:creationId xmlns:a16="http://schemas.microsoft.com/office/drawing/2014/main" id="{8BBE1656-319B-4E40-B90F-23EA67087A9F}"/>
              </a:ext>
            </a:extLst>
          </p:cNvPr>
          <p:cNvSpPr>
            <a:spLocks noGrp="1"/>
          </p:cNvSpPr>
          <p:nvPr>
            <p:ph idx="1"/>
          </p:nvPr>
        </p:nvSpPr>
        <p:spPr/>
        <p:txBody>
          <a:bodyPr>
            <a:normAutofit/>
          </a:bodyPr>
          <a:lstStyle/>
          <a:p>
            <a:r>
              <a:rPr lang="en-IN" sz="3600" dirty="0"/>
              <a:t>Mrs. Neelam </a:t>
            </a:r>
            <a:r>
              <a:rPr lang="en-IN" sz="3600" dirty="0" err="1"/>
              <a:t>Satija</a:t>
            </a:r>
            <a:r>
              <a:rPr lang="en-IN" sz="3600" dirty="0"/>
              <a:t> (Assistant Professor English)</a:t>
            </a:r>
          </a:p>
        </p:txBody>
      </p:sp>
    </p:spTree>
    <p:extLst>
      <p:ext uri="{BB962C8B-B14F-4D97-AF65-F5344CB8AC3E}">
        <p14:creationId xmlns:p14="http://schemas.microsoft.com/office/powerpoint/2010/main" val="239452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0829A9-C6FF-2740-A5BA-C89DB385D438}"/>
              </a:ext>
            </a:extLst>
          </p:cNvPr>
          <p:cNvSpPr txBox="1"/>
          <p:nvPr/>
        </p:nvSpPr>
        <p:spPr>
          <a:xfrm>
            <a:off x="1066802" y="1082524"/>
            <a:ext cx="9476619" cy="5139869"/>
          </a:xfrm>
          <a:prstGeom prst="rect">
            <a:avLst/>
          </a:prstGeom>
          <a:noFill/>
        </p:spPr>
        <p:txBody>
          <a:bodyPr wrap="square">
            <a:spAutoFit/>
          </a:bodyPr>
          <a:lstStyle/>
          <a:p>
            <a:r>
              <a:rPr lang="en-IN" sz="2000" dirty="0"/>
              <a:t>A streetcar named desire</a:t>
            </a:r>
          </a:p>
          <a:p>
            <a:r>
              <a:rPr lang="en-IN" sz="2000" dirty="0"/>
              <a:t>Tennessee Williams</a:t>
            </a:r>
          </a:p>
          <a:p>
            <a:br>
              <a:rPr lang="en-IN" sz="2000" dirty="0"/>
            </a:br>
            <a:r>
              <a:rPr lang="en-IN" sz="2000" dirty="0"/>
              <a:t>"And so it was I entered the broken world</a:t>
            </a:r>
          </a:p>
          <a:p>
            <a:r>
              <a:rPr lang="en-IN" sz="2000" dirty="0"/>
              <a:t>To Trace the visionary company of love, </a:t>
            </a:r>
          </a:p>
          <a:p>
            <a:r>
              <a:rPr lang="en-IN" sz="2000" dirty="0"/>
              <a:t>Its voice</a:t>
            </a:r>
          </a:p>
          <a:p>
            <a:r>
              <a:rPr lang="en-IN" sz="2000" dirty="0"/>
              <a:t>An instant in the world,.</a:t>
            </a:r>
          </a:p>
          <a:p>
            <a:r>
              <a:rPr lang="en-IN" sz="2000" dirty="0"/>
              <a:t>I know not wither hurled</a:t>
            </a:r>
          </a:p>
          <a:p>
            <a:r>
              <a:rPr lang="en-IN" sz="2000" dirty="0"/>
              <a:t>But net for long to hold each desperate choice"</a:t>
            </a:r>
          </a:p>
          <a:p>
            <a:r>
              <a:rPr lang="en-IN" sz="2000" dirty="0"/>
              <a:t>A streetcar named desire is a famous play by American playwright Tennessee Williams,</a:t>
            </a:r>
          </a:p>
          <a:p>
            <a:r>
              <a:rPr lang="en-IN" sz="2000" dirty="0"/>
              <a:t>For which he was awarded </a:t>
            </a:r>
            <a:r>
              <a:rPr lang="en-IN" sz="2000"/>
              <a:t>the </a:t>
            </a:r>
            <a:r>
              <a:rPr lang="en-US" sz="2000"/>
              <a:t>Pulitzer</a:t>
            </a:r>
            <a:r>
              <a:rPr lang="en-IN" sz="2000"/>
              <a:t> </a:t>
            </a:r>
            <a:r>
              <a:rPr lang="en-IN" sz="2000" dirty="0"/>
              <a:t>prize in 1984.</a:t>
            </a:r>
          </a:p>
          <a:p>
            <a:r>
              <a:rPr lang="en-IN" sz="2000" dirty="0"/>
              <a:t>He is highly praised for its delicate construction refined writing and provoking thoughts.</a:t>
            </a:r>
          </a:p>
          <a:p>
            <a:r>
              <a:rPr lang="en-IN" sz="2000" dirty="0"/>
              <a:t>To fully understand the play, The reader must approach it as if it were a poem, and give careful attention to every word and gesture.</a:t>
            </a:r>
          </a:p>
          <a:p>
            <a:br>
              <a:rPr lang="en-IN" sz="2400" dirty="0"/>
            </a:br>
            <a:endParaRPr lang="en-US" sz="2400" dirty="0"/>
          </a:p>
        </p:txBody>
      </p:sp>
    </p:spTree>
    <p:extLst>
      <p:ext uri="{BB962C8B-B14F-4D97-AF65-F5344CB8AC3E}">
        <p14:creationId xmlns:p14="http://schemas.microsoft.com/office/powerpoint/2010/main" val="95618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971" y="921833"/>
            <a:ext cx="9608457" cy="3785652"/>
          </a:xfrm>
          <a:prstGeom prst="rect">
            <a:avLst/>
          </a:prstGeom>
        </p:spPr>
        <p:txBody>
          <a:bodyPr wrap="square">
            <a:spAutoFit/>
          </a:bodyPr>
          <a:lstStyle/>
          <a:p>
            <a:r>
              <a:rPr lang="en-IN" sz="2000" dirty="0">
                <a:solidFill>
                  <a:srgbClr val="000000"/>
                </a:solidFill>
                <a:latin typeface="Arial" panose="020B0604020202020204" pitchFamily="34" charset="0"/>
              </a:rPr>
              <a:t>The whole action of the play deals mainly with the conflict between two symbol characters,</a:t>
            </a:r>
            <a:endParaRPr lang="en-IN" sz="2000" dirty="0"/>
          </a:p>
          <a:p>
            <a:r>
              <a:rPr lang="en-IN" sz="2000" dirty="0">
                <a:solidFill>
                  <a:srgbClr val="000000"/>
                </a:solidFill>
                <a:latin typeface="Arial" panose="020B0604020202020204" pitchFamily="34" charset="0"/>
              </a:rPr>
              <a:t>Blanch Dubois , feeding gentlewoman of the old south &amp; Stanley Kowalski, an industrial urban immigrant with unrefined characteristics.</a:t>
            </a:r>
            <a:endParaRPr lang="en-IN" sz="2000" dirty="0"/>
          </a:p>
          <a:p>
            <a:br>
              <a:rPr lang="en-IN" sz="2000" dirty="0"/>
            </a:br>
            <a:r>
              <a:rPr lang="en-IN" sz="2000" dirty="0">
                <a:solidFill>
                  <a:srgbClr val="000000"/>
                </a:solidFill>
                <a:latin typeface="Arial" panose="020B0604020202020204" pitchFamily="34" charset="0"/>
              </a:rPr>
              <a:t>Blanch the tragic heroine of the play is somewhat aware of the fact that she cannot survive in the world as it is. Reality is so harsh so she must somehow create illusion that will allow her to maintain her delicate fragile hold on life. As she herself acknowledges to Stanley, " women's charm is 50% </a:t>
            </a:r>
            <a:r>
              <a:rPr lang="en-IN" sz="2000">
                <a:solidFill>
                  <a:srgbClr val="000000"/>
                </a:solidFill>
                <a:latin typeface="Arial" panose="020B0604020202020204" pitchFamily="34" charset="0"/>
              </a:rPr>
              <a:t>illusion.</a:t>
            </a:r>
            <a:r>
              <a:rPr lang="en-US" sz="2000">
                <a:solidFill>
                  <a:srgbClr val="000000"/>
                </a:solidFill>
                <a:latin typeface="Arial" panose="020B0604020202020204" pitchFamily="34" charset="0"/>
              </a:rPr>
              <a:t>”</a:t>
            </a:r>
            <a:endParaRPr lang="en-IN" sz="2000" dirty="0"/>
          </a:p>
          <a:p>
            <a:r>
              <a:rPr lang="en-IN" sz="2000" dirty="0">
                <a:solidFill>
                  <a:srgbClr val="000000"/>
                </a:solidFill>
                <a:latin typeface="Arial" panose="020B0604020202020204" pitchFamily="34" charset="0"/>
              </a:rPr>
              <a:t>She is not ready to tell anyone about her true age or to appear in Harsh light that will reveal her faded socks. </a:t>
            </a:r>
            <a:br>
              <a:rPr lang="en-IN" sz="2000" dirty="0"/>
            </a:br>
            <a:endParaRPr lang="en-US" sz="2000" dirty="0"/>
          </a:p>
        </p:txBody>
      </p:sp>
    </p:spTree>
    <p:extLst>
      <p:ext uri="{BB962C8B-B14F-4D97-AF65-F5344CB8AC3E}">
        <p14:creationId xmlns:p14="http://schemas.microsoft.com/office/powerpoint/2010/main" val="397643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343" y="2121824"/>
            <a:ext cx="8389257" cy="1785104"/>
          </a:xfrm>
          <a:prstGeom prst="rect">
            <a:avLst/>
          </a:prstGeom>
        </p:spPr>
        <p:txBody>
          <a:bodyPr wrap="square">
            <a:spAutoFit/>
          </a:bodyPr>
          <a:lstStyle/>
          <a:p>
            <a:r>
              <a:rPr lang="en-IN" sz="2000" dirty="0">
                <a:solidFill>
                  <a:srgbClr val="000000"/>
                </a:solidFill>
                <a:latin typeface="Arial" panose="020B0604020202020204" pitchFamily="34" charset="0"/>
              </a:rPr>
              <a:t>Blanche</a:t>
            </a:r>
            <a:r>
              <a:rPr lang="en-IN" dirty="0">
                <a:solidFill>
                  <a:srgbClr val="000000"/>
                </a:solidFill>
                <a:latin typeface="Arial" panose="020B0604020202020204" pitchFamily="34" charset="0"/>
              </a:rPr>
              <a:t> seems to believe that by continually asserting her sexuality especially towards men younger than herself she will be able to avoid and return to the world of teenage bliss she experienced before her husband's suicide. When she says that the opposite of death is desire she means love as well as sexual desire , the need for connection with another person.</a:t>
            </a:r>
            <a:endParaRPr lang="en-IN" dirty="0"/>
          </a:p>
          <a:p>
            <a:r>
              <a:rPr lang="en-IN" dirty="0">
                <a:solidFill>
                  <a:srgbClr val="000000"/>
                </a:solidFill>
                <a:latin typeface="Arial" panose="020B0604020202020204" pitchFamily="34" charset="0"/>
              </a:rPr>
              <a:t>But she does not admire the raw desire embodied  by Stanley.</a:t>
            </a:r>
            <a:endParaRPr lang="en-IN" dirty="0"/>
          </a:p>
        </p:txBody>
      </p:sp>
    </p:spTree>
    <p:extLst>
      <p:ext uri="{BB962C8B-B14F-4D97-AF65-F5344CB8AC3E}">
        <p14:creationId xmlns:p14="http://schemas.microsoft.com/office/powerpoint/2010/main" val="29166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171" y="909773"/>
            <a:ext cx="10958286" cy="3693319"/>
          </a:xfrm>
          <a:prstGeom prst="rect">
            <a:avLst/>
          </a:prstGeom>
        </p:spPr>
        <p:txBody>
          <a:bodyPr wrap="square">
            <a:spAutoFit/>
          </a:bodyPr>
          <a:lstStyle/>
          <a:p>
            <a:r>
              <a:rPr lang="en-IN" dirty="0">
                <a:solidFill>
                  <a:srgbClr val="000000"/>
                </a:solidFill>
                <a:latin typeface="Arial" panose="020B0604020202020204" pitchFamily="34" charset="0"/>
              </a:rPr>
              <a:t>Her brother-in-law or even though it is what makes Stella and Stanley sofa full alive in a way that lunch is not, everything about Stanley suggest that sexual fulfilment is the centre of life. Animal joy in his being is implicit in all his movements and attitudes. His sexuality is the complete and satisfying centre of his life.</a:t>
            </a:r>
            <a:endParaRPr lang="en-IN" dirty="0"/>
          </a:p>
          <a:p>
            <a:br>
              <a:rPr lang="en-IN" dirty="0"/>
            </a:br>
            <a:r>
              <a:rPr lang="en-IN" dirty="0">
                <a:solidFill>
                  <a:srgbClr val="000000"/>
                </a:solidFill>
                <a:latin typeface="Arial" panose="020B0604020202020204" pitchFamily="34" charset="0"/>
              </a:rPr>
              <a:t>When Blanche first arrived at the </a:t>
            </a:r>
            <a:r>
              <a:rPr lang="en-IN" dirty="0" err="1">
                <a:solidFill>
                  <a:srgbClr val="000000"/>
                </a:solidFill>
                <a:latin typeface="Arial" panose="020B0604020202020204" pitchFamily="34" charset="0"/>
              </a:rPr>
              <a:t>kovalskie's</a:t>
            </a:r>
            <a:r>
              <a:rPr lang="en-IN" dirty="0">
                <a:solidFill>
                  <a:srgbClr val="000000"/>
                </a:solidFill>
                <a:latin typeface="Arial" panose="020B0604020202020204" pitchFamily="34" charset="0"/>
              </a:rPr>
              <a:t> </a:t>
            </a:r>
            <a:endParaRPr lang="en-IN" dirty="0"/>
          </a:p>
          <a:p>
            <a:r>
              <a:rPr lang="en-IN" dirty="0">
                <a:solidFill>
                  <a:srgbClr val="000000"/>
                </a:solidFill>
                <a:latin typeface="Arial" panose="020B0604020202020204" pitchFamily="34" charset="0"/>
              </a:rPr>
              <a:t>he says that he rode a streetcar named" desire". Then transferred to another named cemeteries. Which brought her to a street named </a:t>
            </a:r>
            <a:r>
              <a:rPr lang="en-IN" dirty="0" err="1">
                <a:solidFill>
                  <a:srgbClr val="000000"/>
                </a:solidFill>
                <a:latin typeface="Arial" panose="020B0604020202020204" pitchFamily="34" charset="0"/>
              </a:rPr>
              <a:t>etysion</a:t>
            </a:r>
            <a:r>
              <a:rPr lang="en-IN" dirty="0">
                <a:solidFill>
                  <a:srgbClr val="000000"/>
                </a:solidFill>
                <a:latin typeface="Arial" panose="020B0604020202020204" pitchFamily="34" charset="0"/>
              </a:rPr>
              <a:t> fields . The land of the dead in Greek mythology. she has come to New Orleans to seek refuge at the home of her sister Stella. And her coarse polish husband Stanley. after an  easy union with her sister lunch confesses that Belle </a:t>
            </a:r>
            <a:r>
              <a:rPr lang="en-IN" dirty="0" err="1">
                <a:solidFill>
                  <a:srgbClr val="000000"/>
                </a:solidFill>
                <a:latin typeface="Arial" panose="020B0604020202020204" pitchFamily="34" charset="0"/>
              </a:rPr>
              <a:t>Reve</a:t>
            </a:r>
            <a:r>
              <a:rPr lang="en-IN" dirty="0">
                <a:solidFill>
                  <a:srgbClr val="000000"/>
                </a:solidFill>
                <a:latin typeface="Arial" panose="020B0604020202020204" pitchFamily="34" charset="0"/>
              </a:rPr>
              <a:t>, their family's  estate has been lost. But Stanley accuses Blanche of squandering the family's fortune which according to the state law should be partly his.  Blanche gives him all the papers relating to the estate.</a:t>
            </a:r>
            <a:endParaRPr lang="en-IN" dirty="0"/>
          </a:p>
          <a:p>
            <a:br>
              <a:rPr lang="en-IN" dirty="0"/>
            </a:br>
            <a:endParaRPr lang="en-US" dirty="0"/>
          </a:p>
        </p:txBody>
      </p:sp>
    </p:spTree>
    <p:extLst>
      <p:ext uri="{BB962C8B-B14F-4D97-AF65-F5344CB8AC3E}">
        <p14:creationId xmlns:p14="http://schemas.microsoft.com/office/powerpoint/2010/main" val="131108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9" y="889844"/>
            <a:ext cx="10392229" cy="3693319"/>
          </a:xfrm>
          <a:prstGeom prst="rect">
            <a:avLst/>
          </a:prstGeom>
        </p:spPr>
        <p:txBody>
          <a:bodyPr wrap="square">
            <a:spAutoFit/>
          </a:bodyPr>
          <a:lstStyle/>
          <a:p>
            <a:r>
              <a:rPr lang="en-IN" dirty="0">
                <a:solidFill>
                  <a:srgbClr val="000000"/>
                </a:solidFill>
                <a:latin typeface="Arial" panose="020B0604020202020204" pitchFamily="34" charset="0"/>
              </a:rPr>
              <a:t>No less significant is the relationship between Blanche and Mitch which develops in scene 5 and 6 while Stan Lee prise into her background. Blanche is like  a rudderless boat. Therefore she realises on meeting Mitch that here is a harbour where she can rest .a man who can give her the sense of belonging a man who is captivated by her girlish charm. When </a:t>
            </a:r>
            <a:r>
              <a:rPr lang="en-IN" dirty="0" err="1">
                <a:solidFill>
                  <a:srgbClr val="000000"/>
                </a:solidFill>
                <a:latin typeface="Arial" panose="020B0604020202020204" pitchFamily="34" charset="0"/>
              </a:rPr>
              <a:t>Mirch</a:t>
            </a:r>
            <a:r>
              <a:rPr lang="en-IN" dirty="0">
                <a:solidFill>
                  <a:srgbClr val="000000"/>
                </a:solidFill>
                <a:latin typeface="Arial" panose="020B0604020202020204" pitchFamily="34" charset="0"/>
              </a:rPr>
              <a:t> for instance wants to switch the light on so that he can get a realistic look at her, she tells him, </a:t>
            </a:r>
            <a:endParaRPr lang="en-IN" dirty="0"/>
          </a:p>
          <a:p>
            <a:endParaRPr lang="en-IN" dirty="0">
              <a:solidFill>
                <a:srgbClr val="000000"/>
              </a:solidFill>
              <a:latin typeface="Arial" panose="020B0604020202020204" pitchFamily="34" charset="0"/>
            </a:endParaRPr>
          </a:p>
          <a:p>
            <a:r>
              <a:rPr lang="en-IN" dirty="0">
                <a:solidFill>
                  <a:srgbClr val="000000"/>
                </a:solidFill>
                <a:latin typeface="Arial" panose="020B0604020202020204" pitchFamily="34" charset="0"/>
              </a:rPr>
              <a:t>I don't want realism, I want magic.</a:t>
            </a:r>
            <a:endParaRPr lang="en-IN" dirty="0"/>
          </a:p>
          <a:p>
            <a:br>
              <a:rPr lang="en-IN" dirty="0"/>
            </a:br>
            <a:r>
              <a:rPr lang="en-IN" dirty="0">
                <a:solidFill>
                  <a:srgbClr val="000000"/>
                </a:solidFill>
                <a:latin typeface="Arial" panose="020B0604020202020204" pitchFamily="34" charset="0"/>
              </a:rPr>
              <a:t>this means that she seems to manipulate reality until it appears to be what she thinks it ought to be.</a:t>
            </a:r>
            <a:endParaRPr lang="en-IN" dirty="0"/>
          </a:p>
          <a:p>
            <a:r>
              <a:rPr lang="en-IN" dirty="0">
                <a:solidFill>
                  <a:srgbClr val="000000"/>
                </a:solidFill>
                <a:latin typeface="Arial" panose="020B0604020202020204" pitchFamily="34" charset="0"/>
              </a:rPr>
              <a:t>She wants life to be lived in a permanent romantic blow, like The light that lit up the entire world when she first fell in love with Allen, a victim of homosexuality. </a:t>
            </a:r>
            <a:endParaRPr lang="en-IN" dirty="0"/>
          </a:p>
          <a:p>
            <a:br>
              <a:rPr lang="en-IN" dirty="0"/>
            </a:br>
            <a:endParaRPr lang="en-US" dirty="0"/>
          </a:p>
        </p:txBody>
      </p:sp>
    </p:spTree>
    <p:extLst>
      <p:ext uri="{BB962C8B-B14F-4D97-AF65-F5344CB8AC3E}">
        <p14:creationId xmlns:p14="http://schemas.microsoft.com/office/powerpoint/2010/main" val="285831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171" y="1997839"/>
            <a:ext cx="10421258" cy="2585323"/>
          </a:xfrm>
          <a:prstGeom prst="rect">
            <a:avLst/>
          </a:prstGeom>
        </p:spPr>
        <p:txBody>
          <a:bodyPr wrap="square">
            <a:spAutoFit/>
          </a:bodyPr>
          <a:lstStyle/>
          <a:p>
            <a:r>
              <a:rPr lang="en-IN" dirty="0">
                <a:solidFill>
                  <a:srgbClr val="000000"/>
                </a:solidFill>
                <a:latin typeface="Arial" panose="020B0604020202020204" pitchFamily="34" charset="0"/>
              </a:rPr>
              <a:t>Meanwhile Stanley gets too drunk and beat Stella.</a:t>
            </a:r>
            <a:endParaRPr lang="en-IN" dirty="0"/>
          </a:p>
          <a:p>
            <a:r>
              <a:rPr lang="en-IN" dirty="0">
                <a:solidFill>
                  <a:srgbClr val="000000"/>
                </a:solidFill>
                <a:latin typeface="Arial" panose="020B0604020202020204" pitchFamily="34" charset="0"/>
              </a:rPr>
              <a:t>Stellar goes to upstairs but soon returns to Stanley.</a:t>
            </a:r>
            <a:endParaRPr lang="en-IN" dirty="0"/>
          </a:p>
          <a:p>
            <a:r>
              <a:rPr lang="en-IN" dirty="0">
                <a:solidFill>
                  <a:srgbClr val="000000"/>
                </a:solidFill>
                <a:latin typeface="Arial" panose="020B0604020202020204" pitchFamily="34" charset="0"/>
              </a:rPr>
              <a:t>Blanche is so shocked that he can't sleep at all that night. Consequently, Blanche says exactly what she thinks of Stanley, </a:t>
            </a:r>
            <a:endParaRPr lang="en-IN" dirty="0"/>
          </a:p>
          <a:p>
            <a:r>
              <a:rPr lang="en-IN" dirty="0">
                <a:solidFill>
                  <a:srgbClr val="000000"/>
                </a:solidFill>
                <a:latin typeface="Arial" panose="020B0604020202020204" pitchFamily="34" charset="0"/>
              </a:rPr>
              <a:t>"He acts like an animal</a:t>
            </a:r>
            <a:endParaRPr lang="en-IN" dirty="0"/>
          </a:p>
          <a:p>
            <a:r>
              <a:rPr lang="en-IN" dirty="0">
                <a:solidFill>
                  <a:srgbClr val="000000"/>
                </a:solidFill>
                <a:latin typeface="Arial" panose="020B0604020202020204" pitchFamily="34" charset="0"/>
              </a:rPr>
              <a:t>Has an animals habits,</a:t>
            </a:r>
            <a:endParaRPr lang="en-IN" dirty="0"/>
          </a:p>
          <a:p>
            <a:r>
              <a:rPr lang="en-IN" dirty="0">
                <a:solidFill>
                  <a:srgbClr val="000000"/>
                </a:solidFill>
                <a:latin typeface="Arial" panose="020B0604020202020204" pitchFamily="34" charset="0"/>
              </a:rPr>
              <a:t>It's like one, moves like one ,talks like one."</a:t>
            </a:r>
            <a:endParaRPr lang="en-IN" dirty="0"/>
          </a:p>
          <a:p>
            <a:br>
              <a:rPr lang="en-IN" dirty="0"/>
            </a:br>
            <a:endParaRPr lang="en-US" dirty="0"/>
          </a:p>
        </p:txBody>
      </p:sp>
    </p:spTree>
    <p:extLst>
      <p:ext uri="{BB962C8B-B14F-4D97-AF65-F5344CB8AC3E}">
        <p14:creationId xmlns:p14="http://schemas.microsoft.com/office/powerpoint/2010/main" val="37114555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8</TotalTime>
  <Words>1173</Words>
  <Application>Microsoft Office PowerPoint</Application>
  <PresentationFormat>Widescreen</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I.B.(PG) COLLEGE, PANIPAT</vt:lpstr>
      <vt:lpstr>Sincere Thanks To </vt:lpstr>
      <vt:lpstr>Presented by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I.B.(PG) COLLEGE, PANIPAT</dc:title>
  <dc:creator>Prashant Koranmath</dc:creator>
  <cp:lastModifiedBy>Unknown User</cp:lastModifiedBy>
  <cp:revision>5</cp:revision>
  <dcterms:created xsi:type="dcterms:W3CDTF">2020-04-09T16:43:31Z</dcterms:created>
  <dcterms:modified xsi:type="dcterms:W3CDTF">2020-04-10T03:30:44Z</dcterms:modified>
</cp:coreProperties>
</file>