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56" r:id="rId3"/>
    <p:sldId id="257" r:id="rId4"/>
    <p:sldId id="258" r:id="rId5"/>
    <p:sldId id="260" r:id="rId6"/>
    <p:sldId id="261" r:id="rId7"/>
    <p:sldId id="262" r:id="rId8"/>
    <p:sldId id="264" r:id="rId9"/>
    <p:sldId id="266"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7" autoAdjust="0"/>
    <p:restoredTop sz="94660"/>
  </p:normalViewPr>
  <p:slideViewPr>
    <p:cSldViewPr snapToGrid="0">
      <p:cViewPr varScale="1">
        <p:scale>
          <a:sx n="86" d="100"/>
          <a:sy n="86" d="100"/>
        </p:scale>
        <p:origin x="42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2E6970-691C-406B-9096-437DCA74E4D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62B7FD26-6D15-44E9-B569-F6A3672A537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1ADA73E5-A456-47F0-9B48-91D90ED433B0}"/>
              </a:ext>
            </a:extLst>
          </p:cNvPr>
          <p:cNvSpPr>
            <a:spLocks noGrp="1"/>
          </p:cNvSpPr>
          <p:nvPr>
            <p:ph type="dt" sz="half" idx="10"/>
          </p:nvPr>
        </p:nvSpPr>
        <p:spPr/>
        <p:txBody>
          <a:bodyPr/>
          <a:lstStyle/>
          <a:p>
            <a:fld id="{2F4AD76F-9ABE-4DC0-B063-1253116A1AD2}" type="datetimeFigureOut">
              <a:rPr lang="en-IN" smtClean="0"/>
              <a:t>11-04-2020</a:t>
            </a:fld>
            <a:endParaRPr lang="en-IN"/>
          </a:p>
        </p:txBody>
      </p:sp>
      <p:sp>
        <p:nvSpPr>
          <p:cNvPr id="5" name="Footer Placeholder 4">
            <a:extLst>
              <a:ext uri="{FF2B5EF4-FFF2-40B4-BE49-F238E27FC236}">
                <a16:creationId xmlns:a16="http://schemas.microsoft.com/office/drawing/2014/main" id="{753A0C4C-6050-475D-9D70-7A5D0BA31EC7}"/>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0A16A582-6B75-4FD5-AFAE-678E53BDEF81}"/>
              </a:ext>
            </a:extLst>
          </p:cNvPr>
          <p:cNvSpPr>
            <a:spLocks noGrp="1"/>
          </p:cNvSpPr>
          <p:nvPr>
            <p:ph type="sldNum" sz="quarter" idx="12"/>
          </p:nvPr>
        </p:nvSpPr>
        <p:spPr/>
        <p:txBody>
          <a:bodyPr/>
          <a:lstStyle/>
          <a:p>
            <a:fld id="{5DFE7298-9ED0-4C56-A549-F06B7F41F9AC}" type="slidenum">
              <a:rPr lang="en-IN" smtClean="0"/>
              <a:t>‹#›</a:t>
            </a:fld>
            <a:endParaRPr lang="en-IN"/>
          </a:p>
        </p:txBody>
      </p:sp>
    </p:spTree>
    <p:extLst>
      <p:ext uri="{BB962C8B-B14F-4D97-AF65-F5344CB8AC3E}">
        <p14:creationId xmlns:p14="http://schemas.microsoft.com/office/powerpoint/2010/main" val="33925413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B218B2-5790-4302-8739-136B5988A314}"/>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1ACF6224-779F-432F-8F0D-12C473AF6E1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F7FF2451-7C49-48C9-9224-29774A9AEE2C}"/>
              </a:ext>
            </a:extLst>
          </p:cNvPr>
          <p:cNvSpPr>
            <a:spLocks noGrp="1"/>
          </p:cNvSpPr>
          <p:nvPr>
            <p:ph type="dt" sz="half" idx="10"/>
          </p:nvPr>
        </p:nvSpPr>
        <p:spPr/>
        <p:txBody>
          <a:bodyPr/>
          <a:lstStyle/>
          <a:p>
            <a:fld id="{2F4AD76F-9ABE-4DC0-B063-1253116A1AD2}" type="datetimeFigureOut">
              <a:rPr lang="en-IN" smtClean="0"/>
              <a:t>11-04-2020</a:t>
            </a:fld>
            <a:endParaRPr lang="en-IN"/>
          </a:p>
        </p:txBody>
      </p:sp>
      <p:sp>
        <p:nvSpPr>
          <p:cNvPr id="5" name="Footer Placeholder 4">
            <a:extLst>
              <a:ext uri="{FF2B5EF4-FFF2-40B4-BE49-F238E27FC236}">
                <a16:creationId xmlns:a16="http://schemas.microsoft.com/office/drawing/2014/main" id="{79CED30B-0805-4EBB-A2C0-011CDCD0020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AE79E074-B8D5-46FC-90E9-1DE1531478DE}"/>
              </a:ext>
            </a:extLst>
          </p:cNvPr>
          <p:cNvSpPr>
            <a:spLocks noGrp="1"/>
          </p:cNvSpPr>
          <p:nvPr>
            <p:ph type="sldNum" sz="quarter" idx="12"/>
          </p:nvPr>
        </p:nvSpPr>
        <p:spPr/>
        <p:txBody>
          <a:bodyPr/>
          <a:lstStyle/>
          <a:p>
            <a:fld id="{5DFE7298-9ED0-4C56-A549-F06B7F41F9AC}" type="slidenum">
              <a:rPr lang="en-IN" smtClean="0"/>
              <a:t>‹#›</a:t>
            </a:fld>
            <a:endParaRPr lang="en-IN"/>
          </a:p>
        </p:txBody>
      </p:sp>
    </p:spTree>
    <p:extLst>
      <p:ext uri="{BB962C8B-B14F-4D97-AF65-F5344CB8AC3E}">
        <p14:creationId xmlns:p14="http://schemas.microsoft.com/office/powerpoint/2010/main" val="8180619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690DA28-2027-4B70-8F15-8ECDD3FED9A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DCA2E9E1-C5BD-49E6-8800-F0027E69B9D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58F7D13-20C8-4C84-B44D-132FFD771859}"/>
              </a:ext>
            </a:extLst>
          </p:cNvPr>
          <p:cNvSpPr>
            <a:spLocks noGrp="1"/>
          </p:cNvSpPr>
          <p:nvPr>
            <p:ph type="dt" sz="half" idx="10"/>
          </p:nvPr>
        </p:nvSpPr>
        <p:spPr/>
        <p:txBody>
          <a:bodyPr/>
          <a:lstStyle/>
          <a:p>
            <a:fld id="{2F4AD76F-9ABE-4DC0-B063-1253116A1AD2}" type="datetimeFigureOut">
              <a:rPr lang="en-IN" smtClean="0"/>
              <a:t>11-04-2020</a:t>
            </a:fld>
            <a:endParaRPr lang="en-IN"/>
          </a:p>
        </p:txBody>
      </p:sp>
      <p:sp>
        <p:nvSpPr>
          <p:cNvPr id="5" name="Footer Placeholder 4">
            <a:extLst>
              <a:ext uri="{FF2B5EF4-FFF2-40B4-BE49-F238E27FC236}">
                <a16:creationId xmlns:a16="http://schemas.microsoft.com/office/drawing/2014/main" id="{B4A89ADA-4B36-466B-9FE0-740E9A79B361}"/>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494C7B32-0C9B-40FC-8231-2C9AB700C661}"/>
              </a:ext>
            </a:extLst>
          </p:cNvPr>
          <p:cNvSpPr>
            <a:spLocks noGrp="1"/>
          </p:cNvSpPr>
          <p:nvPr>
            <p:ph type="sldNum" sz="quarter" idx="12"/>
          </p:nvPr>
        </p:nvSpPr>
        <p:spPr/>
        <p:txBody>
          <a:bodyPr/>
          <a:lstStyle/>
          <a:p>
            <a:fld id="{5DFE7298-9ED0-4C56-A549-F06B7F41F9AC}" type="slidenum">
              <a:rPr lang="en-IN" smtClean="0"/>
              <a:t>‹#›</a:t>
            </a:fld>
            <a:endParaRPr lang="en-IN"/>
          </a:p>
        </p:txBody>
      </p:sp>
    </p:spTree>
    <p:extLst>
      <p:ext uri="{BB962C8B-B14F-4D97-AF65-F5344CB8AC3E}">
        <p14:creationId xmlns:p14="http://schemas.microsoft.com/office/powerpoint/2010/main" val="30752053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39CB9-5C4A-4EB5-AA56-C1EEF6A21209}"/>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54E36A0E-3E35-4931-963A-E52A2164B13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E4FFBFB3-9CE9-4AB1-9BF5-129347A4225E}"/>
              </a:ext>
            </a:extLst>
          </p:cNvPr>
          <p:cNvSpPr>
            <a:spLocks noGrp="1"/>
          </p:cNvSpPr>
          <p:nvPr>
            <p:ph type="dt" sz="half" idx="10"/>
          </p:nvPr>
        </p:nvSpPr>
        <p:spPr/>
        <p:txBody>
          <a:bodyPr/>
          <a:lstStyle/>
          <a:p>
            <a:fld id="{2F4AD76F-9ABE-4DC0-B063-1253116A1AD2}" type="datetimeFigureOut">
              <a:rPr lang="en-IN" smtClean="0"/>
              <a:t>11-04-2020</a:t>
            </a:fld>
            <a:endParaRPr lang="en-IN"/>
          </a:p>
        </p:txBody>
      </p:sp>
      <p:sp>
        <p:nvSpPr>
          <p:cNvPr id="5" name="Footer Placeholder 4">
            <a:extLst>
              <a:ext uri="{FF2B5EF4-FFF2-40B4-BE49-F238E27FC236}">
                <a16:creationId xmlns:a16="http://schemas.microsoft.com/office/drawing/2014/main" id="{595FABA4-E5C1-4091-91CF-1BA56712E35A}"/>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FF186B84-1DD1-4A16-A885-9615F64A48E0}"/>
              </a:ext>
            </a:extLst>
          </p:cNvPr>
          <p:cNvSpPr>
            <a:spLocks noGrp="1"/>
          </p:cNvSpPr>
          <p:nvPr>
            <p:ph type="sldNum" sz="quarter" idx="12"/>
          </p:nvPr>
        </p:nvSpPr>
        <p:spPr/>
        <p:txBody>
          <a:bodyPr/>
          <a:lstStyle/>
          <a:p>
            <a:fld id="{5DFE7298-9ED0-4C56-A549-F06B7F41F9AC}" type="slidenum">
              <a:rPr lang="en-IN" smtClean="0"/>
              <a:t>‹#›</a:t>
            </a:fld>
            <a:endParaRPr lang="en-IN"/>
          </a:p>
        </p:txBody>
      </p:sp>
    </p:spTree>
    <p:extLst>
      <p:ext uri="{BB962C8B-B14F-4D97-AF65-F5344CB8AC3E}">
        <p14:creationId xmlns:p14="http://schemas.microsoft.com/office/powerpoint/2010/main" val="33025889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8A3096-9364-4495-A9F7-F5FE933D5C3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7CBDC925-B2FB-4A67-9672-17462CC7D20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6A64CE5-4E2A-4912-9C44-957E7A304C52}"/>
              </a:ext>
            </a:extLst>
          </p:cNvPr>
          <p:cNvSpPr>
            <a:spLocks noGrp="1"/>
          </p:cNvSpPr>
          <p:nvPr>
            <p:ph type="dt" sz="half" idx="10"/>
          </p:nvPr>
        </p:nvSpPr>
        <p:spPr/>
        <p:txBody>
          <a:bodyPr/>
          <a:lstStyle/>
          <a:p>
            <a:fld id="{2F4AD76F-9ABE-4DC0-B063-1253116A1AD2}" type="datetimeFigureOut">
              <a:rPr lang="en-IN" smtClean="0"/>
              <a:t>11-04-2020</a:t>
            </a:fld>
            <a:endParaRPr lang="en-IN"/>
          </a:p>
        </p:txBody>
      </p:sp>
      <p:sp>
        <p:nvSpPr>
          <p:cNvPr id="5" name="Footer Placeholder 4">
            <a:extLst>
              <a:ext uri="{FF2B5EF4-FFF2-40B4-BE49-F238E27FC236}">
                <a16:creationId xmlns:a16="http://schemas.microsoft.com/office/drawing/2014/main" id="{4B11B95D-0280-4D7E-AF70-76E90182EE1B}"/>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73638056-F42F-49D4-AC7B-C5340573E5EB}"/>
              </a:ext>
            </a:extLst>
          </p:cNvPr>
          <p:cNvSpPr>
            <a:spLocks noGrp="1"/>
          </p:cNvSpPr>
          <p:nvPr>
            <p:ph type="sldNum" sz="quarter" idx="12"/>
          </p:nvPr>
        </p:nvSpPr>
        <p:spPr/>
        <p:txBody>
          <a:bodyPr/>
          <a:lstStyle/>
          <a:p>
            <a:fld id="{5DFE7298-9ED0-4C56-A549-F06B7F41F9AC}" type="slidenum">
              <a:rPr lang="en-IN" smtClean="0"/>
              <a:t>‹#›</a:t>
            </a:fld>
            <a:endParaRPr lang="en-IN"/>
          </a:p>
        </p:txBody>
      </p:sp>
    </p:spTree>
    <p:extLst>
      <p:ext uri="{BB962C8B-B14F-4D97-AF65-F5344CB8AC3E}">
        <p14:creationId xmlns:p14="http://schemas.microsoft.com/office/powerpoint/2010/main" val="4012884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442870-CC2F-46C2-A7CB-AF81A31B0003}"/>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04F0AA40-AFCC-4C58-BED5-E82A53B89F1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21DCE207-1C60-4BD6-B73F-566EB5DE042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E5195A24-B6E8-4533-B792-8BAEBA5BF077}"/>
              </a:ext>
            </a:extLst>
          </p:cNvPr>
          <p:cNvSpPr>
            <a:spLocks noGrp="1"/>
          </p:cNvSpPr>
          <p:nvPr>
            <p:ph type="dt" sz="half" idx="10"/>
          </p:nvPr>
        </p:nvSpPr>
        <p:spPr/>
        <p:txBody>
          <a:bodyPr/>
          <a:lstStyle/>
          <a:p>
            <a:fld id="{2F4AD76F-9ABE-4DC0-B063-1253116A1AD2}" type="datetimeFigureOut">
              <a:rPr lang="en-IN" smtClean="0"/>
              <a:t>11-04-2020</a:t>
            </a:fld>
            <a:endParaRPr lang="en-IN"/>
          </a:p>
        </p:txBody>
      </p:sp>
      <p:sp>
        <p:nvSpPr>
          <p:cNvPr id="6" name="Footer Placeholder 5">
            <a:extLst>
              <a:ext uri="{FF2B5EF4-FFF2-40B4-BE49-F238E27FC236}">
                <a16:creationId xmlns:a16="http://schemas.microsoft.com/office/drawing/2014/main" id="{CA52C7AF-C908-4DA8-8D53-969D6E297FBB}"/>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8C50ED76-8447-46E0-8BB5-C0901F42C50C}"/>
              </a:ext>
            </a:extLst>
          </p:cNvPr>
          <p:cNvSpPr>
            <a:spLocks noGrp="1"/>
          </p:cNvSpPr>
          <p:nvPr>
            <p:ph type="sldNum" sz="quarter" idx="12"/>
          </p:nvPr>
        </p:nvSpPr>
        <p:spPr/>
        <p:txBody>
          <a:bodyPr/>
          <a:lstStyle/>
          <a:p>
            <a:fld id="{5DFE7298-9ED0-4C56-A549-F06B7F41F9AC}" type="slidenum">
              <a:rPr lang="en-IN" smtClean="0"/>
              <a:t>‹#›</a:t>
            </a:fld>
            <a:endParaRPr lang="en-IN"/>
          </a:p>
        </p:txBody>
      </p:sp>
    </p:spTree>
    <p:extLst>
      <p:ext uri="{BB962C8B-B14F-4D97-AF65-F5344CB8AC3E}">
        <p14:creationId xmlns:p14="http://schemas.microsoft.com/office/powerpoint/2010/main" val="2448685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AADA13-0002-43FA-808F-0D05A4D22035}"/>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E395FB4D-BA06-49D0-88EE-9890BEC2E16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03591FB-2590-418E-928A-5A5CFA774F1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742DF930-117A-47F6-ABBD-33537CFA2A9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6FB8318-EB6D-4472-886F-DC6A9A5EC03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C612F1EA-554E-41AF-9CEB-6FE5C356B2BD}"/>
              </a:ext>
            </a:extLst>
          </p:cNvPr>
          <p:cNvSpPr>
            <a:spLocks noGrp="1"/>
          </p:cNvSpPr>
          <p:nvPr>
            <p:ph type="dt" sz="half" idx="10"/>
          </p:nvPr>
        </p:nvSpPr>
        <p:spPr/>
        <p:txBody>
          <a:bodyPr/>
          <a:lstStyle/>
          <a:p>
            <a:fld id="{2F4AD76F-9ABE-4DC0-B063-1253116A1AD2}" type="datetimeFigureOut">
              <a:rPr lang="en-IN" smtClean="0"/>
              <a:t>11-04-2020</a:t>
            </a:fld>
            <a:endParaRPr lang="en-IN"/>
          </a:p>
        </p:txBody>
      </p:sp>
      <p:sp>
        <p:nvSpPr>
          <p:cNvPr id="8" name="Footer Placeholder 7">
            <a:extLst>
              <a:ext uri="{FF2B5EF4-FFF2-40B4-BE49-F238E27FC236}">
                <a16:creationId xmlns:a16="http://schemas.microsoft.com/office/drawing/2014/main" id="{DAB3415B-B296-4FF2-AA17-D5F8D59B6435}"/>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4B2C6627-82CE-4659-A66B-965D585C063E}"/>
              </a:ext>
            </a:extLst>
          </p:cNvPr>
          <p:cNvSpPr>
            <a:spLocks noGrp="1"/>
          </p:cNvSpPr>
          <p:nvPr>
            <p:ph type="sldNum" sz="quarter" idx="12"/>
          </p:nvPr>
        </p:nvSpPr>
        <p:spPr/>
        <p:txBody>
          <a:bodyPr/>
          <a:lstStyle/>
          <a:p>
            <a:fld id="{5DFE7298-9ED0-4C56-A549-F06B7F41F9AC}" type="slidenum">
              <a:rPr lang="en-IN" smtClean="0"/>
              <a:t>‹#›</a:t>
            </a:fld>
            <a:endParaRPr lang="en-IN"/>
          </a:p>
        </p:txBody>
      </p:sp>
    </p:spTree>
    <p:extLst>
      <p:ext uri="{BB962C8B-B14F-4D97-AF65-F5344CB8AC3E}">
        <p14:creationId xmlns:p14="http://schemas.microsoft.com/office/powerpoint/2010/main" val="30288740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05D981-A2CF-4360-A9F8-4AD3AD919730}"/>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8B1131CC-70F6-40DF-B7D6-C94A470EB265}"/>
              </a:ext>
            </a:extLst>
          </p:cNvPr>
          <p:cNvSpPr>
            <a:spLocks noGrp="1"/>
          </p:cNvSpPr>
          <p:nvPr>
            <p:ph type="dt" sz="half" idx="10"/>
          </p:nvPr>
        </p:nvSpPr>
        <p:spPr/>
        <p:txBody>
          <a:bodyPr/>
          <a:lstStyle/>
          <a:p>
            <a:fld id="{2F4AD76F-9ABE-4DC0-B063-1253116A1AD2}" type="datetimeFigureOut">
              <a:rPr lang="en-IN" smtClean="0"/>
              <a:t>11-04-2020</a:t>
            </a:fld>
            <a:endParaRPr lang="en-IN"/>
          </a:p>
        </p:txBody>
      </p:sp>
      <p:sp>
        <p:nvSpPr>
          <p:cNvPr id="4" name="Footer Placeholder 3">
            <a:extLst>
              <a:ext uri="{FF2B5EF4-FFF2-40B4-BE49-F238E27FC236}">
                <a16:creationId xmlns:a16="http://schemas.microsoft.com/office/drawing/2014/main" id="{457A2B03-6709-41F8-9C34-D14B6200B22C}"/>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0E8BB56F-5096-485E-A012-87303B138754}"/>
              </a:ext>
            </a:extLst>
          </p:cNvPr>
          <p:cNvSpPr>
            <a:spLocks noGrp="1"/>
          </p:cNvSpPr>
          <p:nvPr>
            <p:ph type="sldNum" sz="quarter" idx="12"/>
          </p:nvPr>
        </p:nvSpPr>
        <p:spPr/>
        <p:txBody>
          <a:bodyPr/>
          <a:lstStyle/>
          <a:p>
            <a:fld id="{5DFE7298-9ED0-4C56-A549-F06B7F41F9AC}" type="slidenum">
              <a:rPr lang="en-IN" smtClean="0"/>
              <a:t>‹#›</a:t>
            </a:fld>
            <a:endParaRPr lang="en-IN"/>
          </a:p>
        </p:txBody>
      </p:sp>
    </p:spTree>
    <p:extLst>
      <p:ext uri="{BB962C8B-B14F-4D97-AF65-F5344CB8AC3E}">
        <p14:creationId xmlns:p14="http://schemas.microsoft.com/office/powerpoint/2010/main" val="8925026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FF9A94D-7605-4536-9F36-DD00CC2390C3}"/>
              </a:ext>
            </a:extLst>
          </p:cNvPr>
          <p:cNvSpPr>
            <a:spLocks noGrp="1"/>
          </p:cNvSpPr>
          <p:nvPr>
            <p:ph type="dt" sz="half" idx="10"/>
          </p:nvPr>
        </p:nvSpPr>
        <p:spPr/>
        <p:txBody>
          <a:bodyPr/>
          <a:lstStyle/>
          <a:p>
            <a:fld id="{2F4AD76F-9ABE-4DC0-B063-1253116A1AD2}" type="datetimeFigureOut">
              <a:rPr lang="en-IN" smtClean="0"/>
              <a:t>11-04-2020</a:t>
            </a:fld>
            <a:endParaRPr lang="en-IN"/>
          </a:p>
        </p:txBody>
      </p:sp>
      <p:sp>
        <p:nvSpPr>
          <p:cNvPr id="3" name="Footer Placeholder 2">
            <a:extLst>
              <a:ext uri="{FF2B5EF4-FFF2-40B4-BE49-F238E27FC236}">
                <a16:creationId xmlns:a16="http://schemas.microsoft.com/office/drawing/2014/main" id="{28368F93-59B5-4FF2-882A-89ADAFAA037E}"/>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45150DEE-1DA5-482B-AEBC-C7B2C676D320}"/>
              </a:ext>
            </a:extLst>
          </p:cNvPr>
          <p:cNvSpPr>
            <a:spLocks noGrp="1"/>
          </p:cNvSpPr>
          <p:nvPr>
            <p:ph type="sldNum" sz="quarter" idx="12"/>
          </p:nvPr>
        </p:nvSpPr>
        <p:spPr/>
        <p:txBody>
          <a:bodyPr/>
          <a:lstStyle/>
          <a:p>
            <a:fld id="{5DFE7298-9ED0-4C56-A549-F06B7F41F9AC}" type="slidenum">
              <a:rPr lang="en-IN" smtClean="0"/>
              <a:t>‹#›</a:t>
            </a:fld>
            <a:endParaRPr lang="en-IN"/>
          </a:p>
        </p:txBody>
      </p:sp>
    </p:spTree>
    <p:extLst>
      <p:ext uri="{BB962C8B-B14F-4D97-AF65-F5344CB8AC3E}">
        <p14:creationId xmlns:p14="http://schemas.microsoft.com/office/powerpoint/2010/main" val="29383302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CF3810-3D70-4C5A-B069-31B6BB50315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F62E0806-505A-42E4-9099-B524FC169C8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2A156D04-0130-4E81-8AC8-2B76F065EB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0F0E0FD-92D8-4CDC-BC7F-5F19898CA7E2}"/>
              </a:ext>
            </a:extLst>
          </p:cNvPr>
          <p:cNvSpPr>
            <a:spLocks noGrp="1"/>
          </p:cNvSpPr>
          <p:nvPr>
            <p:ph type="dt" sz="half" idx="10"/>
          </p:nvPr>
        </p:nvSpPr>
        <p:spPr/>
        <p:txBody>
          <a:bodyPr/>
          <a:lstStyle/>
          <a:p>
            <a:fld id="{2F4AD76F-9ABE-4DC0-B063-1253116A1AD2}" type="datetimeFigureOut">
              <a:rPr lang="en-IN" smtClean="0"/>
              <a:t>11-04-2020</a:t>
            </a:fld>
            <a:endParaRPr lang="en-IN"/>
          </a:p>
        </p:txBody>
      </p:sp>
      <p:sp>
        <p:nvSpPr>
          <p:cNvPr id="6" name="Footer Placeholder 5">
            <a:extLst>
              <a:ext uri="{FF2B5EF4-FFF2-40B4-BE49-F238E27FC236}">
                <a16:creationId xmlns:a16="http://schemas.microsoft.com/office/drawing/2014/main" id="{9E7D1EAD-8B0B-4918-806A-1EAAF7603BE0}"/>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C2D086C8-451C-4AAE-BB6F-42E212E3CEF2}"/>
              </a:ext>
            </a:extLst>
          </p:cNvPr>
          <p:cNvSpPr>
            <a:spLocks noGrp="1"/>
          </p:cNvSpPr>
          <p:nvPr>
            <p:ph type="sldNum" sz="quarter" idx="12"/>
          </p:nvPr>
        </p:nvSpPr>
        <p:spPr/>
        <p:txBody>
          <a:bodyPr/>
          <a:lstStyle/>
          <a:p>
            <a:fld id="{5DFE7298-9ED0-4C56-A549-F06B7F41F9AC}" type="slidenum">
              <a:rPr lang="en-IN" smtClean="0"/>
              <a:t>‹#›</a:t>
            </a:fld>
            <a:endParaRPr lang="en-IN"/>
          </a:p>
        </p:txBody>
      </p:sp>
    </p:spTree>
    <p:extLst>
      <p:ext uri="{BB962C8B-B14F-4D97-AF65-F5344CB8AC3E}">
        <p14:creationId xmlns:p14="http://schemas.microsoft.com/office/powerpoint/2010/main" val="10264806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ABD804-A025-40AD-808C-9CE70AB0E0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D0883FD6-25B3-43E4-BD32-B06550299AC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C0ABFFA3-EAF2-4D02-AD46-725CE730494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4366F22-634A-48C9-9888-88E2EC15BE2B}"/>
              </a:ext>
            </a:extLst>
          </p:cNvPr>
          <p:cNvSpPr>
            <a:spLocks noGrp="1"/>
          </p:cNvSpPr>
          <p:nvPr>
            <p:ph type="dt" sz="half" idx="10"/>
          </p:nvPr>
        </p:nvSpPr>
        <p:spPr/>
        <p:txBody>
          <a:bodyPr/>
          <a:lstStyle/>
          <a:p>
            <a:fld id="{2F4AD76F-9ABE-4DC0-B063-1253116A1AD2}" type="datetimeFigureOut">
              <a:rPr lang="en-IN" smtClean="0"/>
              <a:t>11-04-2020</a:t>
            </a:fld>
            <a:endParaRPr lang="en-IN"/>
          </a:p>
        </p:txBody>
      </p:sp>
      <p:sp>
        <p:nvSpPr>
          <p:cNvPr id="6" name="Footer Placeholder 5">
            <a:extLst>
              <a:ext uri="{FF2B5EF4-FFF2-40B4-BE49-F238E27FC236}">
                <a16:creationId xmlns:a16="http://schemas.microsoft.com/office/drawing/2014/main" id="{AB43CECF-EE00-44CA-97C3-F057C3FB6347}"/>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0C6715CF-8303-4123-9981-EB5A856DF804}"/>
              </a:ext>
            </a:extLst>
          </p:cNvPr>
          <p:cNvSpPr>
            <a:spLocks noGrp="1"/>
          </p:cNvSpPr>
          <p:nvPr>
            <p:ph type="sldNum" sz="quarter" idx="12"/>
          </p:nvPr>
        </p:nvSpPr>
        <p:spPr/>
        <p:txBody>
          <a:bodyPr/>
          <a:lstStyle/>
          <a:p>
            <a:fld id="{5DFE7298-9ED0-4C56-A549-F06B7F41F9AC}" type="slidenum">
              <a:rPr lang="en-IN" smtClean="0"/>
              <a:t>‹#›</a:t>
            </a:fld>
            <a:endParaRPr lang="en-IN"/>
          </a:p>
        </p:txBody>
      </p:sp>
    </p:spTree>
    <p:extLst>
      <p:ext uri="{BB962C8B-B14F-4D97-AF65-F5344CB8AC3E}">
        <p14:creationId xmlns:p14="http://schemas.microsoft.com/office/powerpoint/2010/main" val="41730225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1BE0FB1-60E0-4906-A841-27C2CE8CFAE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C1EC47B6-B8C4-4C50-A832-B3D233B0518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996FCD13-AAA7-43B5-B99C-B800C79F02F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4AD76F-9ABE-4DC0-B063-1253116A1AD2}" type="datetimeFigureOut">
              <a:rPr lang="en-IN" smtClean="0"/>
              <a:t>11-04-2020</a:t>
            </a:fld>
            <a:endParaRPr lang="en-IN"/>
          </a:p>
        </p:txBody>
      </p:sp>
      <p:sp>
        <p:nvSpPr>
          <p:cNvPr id="5" name="Footer Placeholder 4">
            <a:extLst>
              <a:ext uri="{FF2B5EF4-FFF2-40B4-BE49-F238E27FC236}">
                <a16:creationId xmlns:a16="http://schemas.microsoft.com/office/drawing/2014/main" id="{5A8FF46F-DAC6-4381-BAF0-C12C085EA01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713B53D3-76E5-4B53-876A-D05B25D7BD3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FE7298-9ED0-4C56-A549-F06B7F41F9AC}" type="slidenum">
              <a:rPr lang="en-IN" smtClean="0"/>
              <a:t>‹#›</a:t>
            </a:fld>
            <a:endParaRPr lang="en-IN"/>
          </a:p>
        </p:txBody>
      </p:sp>
    </p:spTree>
    <p:extLst>
      <p:ext uri="{BB962C8B-B14F-4D97-AF65-F5344CB8AC3E}">
        <p14:creationId xmlns:p14="http://schemas.microsoft.com/office/powerpoint/2010/main" val="571955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4C7E1-6723-4982-9811-EC275919C223}"/>
              </a:ext>
            </a:extLst>
          </p:cNvPr>
          <p:cNvSpPr>
            <a:spLocks noGrp="1"/>
          </p:cNvSpPr>
          <p:nvPr>
            <p:ph type="ctrTitle"/>
          </p:nvPr>
        </p:nvSpPr>
        <p:spPr>
          <a:xfrm>
            <a:off x="1524000" y="0"/>
            <a:ext cx="9144000" cy="45719"/>
          </a:xfrm>
        </p:spPr>
        <p:txBody>
          <a:bodyPr>
            <a:normAutofit fontScale="90000"/>
          </a:bodyPr>
          <a:lstStyle/>
          <a:p>
            <a:endParaRPr lang="en-IN" dirty="0"/>
          </a:p>
        </p:txBody>
      </p:sp>
      <p:sp>
        <p:nvSpPr>
          <p:cNvPr id="3" name="Subtitle 2">
            <a:extLst>
              <a:ext uri="{FF2B5EF4-FFF2-40B4-BE49-F238E27FC236}">
                <a16:creationId xmlns:a16="http://schemas.microsoft.com/office/drawing/2014/main" id="{3BDDAB2E-95E3-42A0-A681-8DE1A8E0A892}"/>
              </a:ext>
            </a:extLst>
          </p:cNvPr>
          <p:cNvSpPr>
            <a:spLocks noGrp="1"/>
          </p:cNvSpPr>
          <p:nvPr>
            <p:ph type="subTitle" idx="1"/>
          </p:nvPr>
        </p:nvSpPr>
        <p:spPr>
          <a:xfrm>
            <a:off x="1524000" y="924607"/>
            <a:ext cx="9144000" cy="5199653"/>
          </a:xfrm>
        </p:spPr>
        <p:txBody>
          <a:bodyPr>
            <a:normAutofit fontScale="92500" lnSpcReduction="20000"/>
          </a:bodyPr>
          <a:lstStyle/>
          <a:p>
            <a:r>
              <a:rPr lang="en-US" sz="5200" b="1" dirty="0">
                <a:solidFill>
                  <a:srgbClr val="0070C0"/>
                </a:solidFill>
              </a:rPr>
              <a:t>Class : BBA – 2 , sem. – 4</a:t>
            </a:r>
          </a:p>
          <a:p>
            <a:r>
              <a:rPr lang="en-IN" sz="5200" b="1" dirty="0">
                <a:solidFill>
                  <a:srgbClr val="0070C0"/>
                </a:solidFill>
              </a:rPr>
              <a:t>Subject : Business statistics </a:t>
            </a:r>
          </a:p>
          <a:p>
            <a:r>
              <a:rPr lang="en-IN" sz="5200" b="1" dirty="0">
                <a:solidFill>
                  <a:srgbClr val="0070C0"/>
                </a:solidFill>
              </a:rPr>
              <a:t>Topic : MS – Excel and statistics </a:t>
            </a:r>
          </a:p>
          <a:p>
            <a:r>
              <a:rPr lang="en-IN" sz="5200" b="1" dirty="0">
                <a:solidFill>
                  <a:srgbClr val="0070C0"/>
                </a:solidFill>
              </a:rPr>
              <a:t>Department : Commerce &amp; Management</a:t>
            </a:r>
          </a:p>
          <a:p>
            <a:r>
              <a:rPr lang="en-IN" sz="5200" b="1" dirty="0">
                <a:solidFill>
                  <a:srgbClr val="0070C0"/>
                </a:solidFill>
              </a:rPr>
              <a:t>College : IB ( PG ) College , Panipat </a:t>
            </a:r>
          </a:p>
          <a:p>
            <a:r>
              <a:rPr lang="en-IN" sz="5200" b="1" dirty="0">
                <a:solidFill>
                  <a:srgbClr val="0070C0"/>
                </a:solidFill>
              </a:rPr>
              <a:t>Affiliated to Kurukshetra University </a:t>
            </a:r>
          </a:p>
          <a:p>
            <a:r>
              <a:rPr lang="en-IN" sz="5200" b="1" dirty="0">
                <a:solidFill>
                  <a:srgbClr val="0070C0"/>
                </a:solidFill>
              </a:rPr>
              <a:t>Kurukshetra  </a:t>
            </a:r>
          </a:p>
          <a:p>
            <a:endParaRPr lang="en-US" sz="4000" dirty="0"/>
          </a:p>
        </p:txBody>
      </p:sp>
    </p:spTree>
    <p:extLst>
      <p:ext uri="{BB962C8B-B14F-4D97-AF65-F5344CB8AC3E}">
        <p14:creationId xmlns:p14="http://schemas.microsoft.com/office/powerpoint/2010/main" val="26813363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774053-5679-454C-9504-1492A3BE76C0}"/>
              </a:ext>
            </a:extLst>
          </p:cNvPr>
          <p:cNvSpPr>
            <a:spLocks noGrp="1"/>
          </p:cNvSpPr>
          <p:nvPr>
            <p:ph type="ctrTitle"/>
          </p:nvPr>
        </p:nvSpPr>
        <p:spPr>
          <a:xfrm>
            <a:off x="1524000" y="255639"/>
            <a:ext cx="9144000" cy="1986116"/>
          </a:xfrm>
        </p:spPr>
        <p:txBody>
          <a:bodyPr>
            <a:normAutofit/>
          </a:bodyPr>
          <a:lstStyle/>
          <a:p>
            <a:r>
              <a:rPr lang="en-US" b="1" u="sng" dirty="0"/>
              <a:t>Microsoft Excel &amp;Business Statistics</a:t>
            </a:r>
            <a:endParaRPr lang="en-IN" b="1" u="sng" dirty="0"/>
          </a:p>
        </p:txBody>
      </p:sp>
      <p:sp>
        <p:nvSpPr>
          <p:cNvPr id="3" name="Subtitle 2">
            <a:extLst>
              <a:ext uri="{FF2B5EF4-FFF2-40B4-BE49-F238E27FC236}">
                <a16:creationId xmlns:a16="http://schemas.microsoft.com/office/drawing/2014/main" id="{3E39F44F-111A-45D0-BC9E-D7B25641403B}"/>
              </a:ext>
            </a:extLst>
          </p:cNvPr>
          <p:cNvSpPr>
            <a:spLocks noGrp="1"/>
          </p:cNvSpPr>
          <p:nvPr>
            <p:ph type="subTitle" idx="1"/>
          </p:nvPr>
        </p:nvSpPr>
        <p:spPr>
          <a:xfrm>
            <a:off x="1524000" y="2379406"/>
            <a:ext cx="9144000" cy="3185652"/>
          </a:xfrm>
        </p:spPr>
        <p:txBody>
          <a:bodyPr>
            <a:normAutofit fontScale="25000" lnSpcReduction="20000"/>
          </a:bodyPr>
          <a:lstStyle/>
          <a:p>
            <a:pPr algn="l"/>
            <a:r>
              <a:rPr lang="en-US" sz="11200" b="1" u="sng" dirty="0"/>
              <a:t>INTRODUCTION-</a:t>
            </a:r>
            <a:r>
              <a:rPr lang="en-US" sz="11200" dirty="0"/>
              <a:t>The actual strength of a nation is inherent in the success of business in that nation. The most important change has occurred with the use of computers in business. Computers play an important role in business as  they help in reducing the cost and saves the time to a  great extent Statistics is the most used discipline for a business unit. Various statistical software are available in market but the most important ,effective and user friendly software among these is Microsoft Excel(M S-Excel.</a:t>
            </a:r>
          </a:p>
          <a:p>
            <a:endParaRPr lang="en-US" sz="11200" dirty="0"/>
          </a:p>
          <a:p>
            <a:r>
              <a:rPr lang="en-US" sz="8000" dirty="0"/>
              <a:t>        </a:t>
            </a:r>
          </a:p>
          <a:p>
            <a:endParaRPr lang="en-IN" u="sng" dirty="0"/>
          </a:p>
        </p:txBody>
      </p:sp>
    </p:spTree>
    <p:extLst>
      <p:ext uri="{BB962C8B-B14F-4D97-AF65-F5344CB8AC3E}">
        <p14:creationId xmlns:p14="http://schemas.microsoft.com/office/powerpoint/2010/main" val="24569485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B60972-776D-4CFF-9993-43F41B67643C}"/>
              </a:ext>
            </a:extLst>
          </p:cNvPr>
          <p:cNvSpPr>
            <a:spLocks noGrp="1"/>
          </p:cNvSpPr>
          <p:nvPr>
            <p:ph type="title"/>
          </p:nvPr>
        </p:nvSpPr>
        <p:spPr>
          <a:xfrm flipV="1">
            <a:off x="838200" y="-45718"/>
            <a:ext cx="10515600" cy="45719"/>
          </a:xfrm>
        </p:spPr>
        <p:txBody>
          <a:bodyPr>
            <a:normAutofit fontScale="90000"/>
          </a:bodyPr>
          <a:lstStyle/>
          <a:p>
            <a:endParaRPr lang="en-IN" dirty="0"/>
          </a:p>
        </p:txBody>
      </p:sp>
      <p:sp>
        <p:nvSpPr>
          <p:cNvPr id="3" name="Content Placeholder 2">
            <a:extLst>
              <a:ext uri="{FF2B5EF4-FFF2-40B4-BE49-F238E27FC236}">
                <a16:creationId xmlns:a16="http://schemas.microsoft.com/office/drawing/2014/main" id="{4FF63E04-08D7-4DA9-AC87-EBC755FB5BB1}"/>
              </a:ext>
            </a:extLst>
          </p:cNvPr>
          <p:cNvSpPr>
            <a:spLocks noGrp="1"/>
          </p:cNvSpPr>
          <p:nvPr>
            <p:ph idx="1"/>
          </p:nvPr>
        </p:nvSpPr>
        <p:spPr>
          <a:xfrm>
            <a:off x="769374" y="694650"/>
            <a:ext cx="10515600" cy="4824690"/>
          </a:xfrm>
        </p:spPr>
        <p:txBody>
          <a:bodyPr/>
          <a:lstStyle/>
          <a:p>
            <a:pPr marL="0" indent="0">
              <a:buNone/>
            </a:pPr>
            <a:endParaRPr lang="en-US" b="1" u="sng" dirty="0"/>
          </a:p>
          <a:p>
            <a:r>
              <a:rPr lang="en-US" b="1" u="sng" dirty="0"/>
              <a:t>Microsoft Excel-  </a:t>
            </a:r>
            <a:r>
              <a:rPr lang="en-US" dirty="0"/>
              <a:t>Microsoft Excel is a software developed by Microsoft company. This software is used to compile various types of data.</a:t>
            </a:r>
          </a:p>
          <a:p>
            <a:r>
              <a:rPr lang="en-US" dirty="0"/>
              <a:t>An electronic worksheet in a computer is used for it .This worksheet has a number of cells. Various data are  entered into these cells and there after desired mathematical &amp; Statistical formulae are applied on these. By using these formulae Various calculations can be done easily in less time and at a minimum cost.</a:t>
            </a:r>
          </a:p>
          <a:p>
            <a:pPr marL="0" indent="0">
              <a:buNone/>
            </a:pPr>
            <a:endParaRPr lang="en-IN" dirty="0"/>
          </a:p>
        </p:txBody>
      </p:sp>
    </p:spTree>
    <p:extLst>
      <p:ext uri="{BB962C8B-B14F-4D97-AF65-F5344CB8AC3E}">
        <p14:creationId xmlns:p14="http://schemas.microsoft.com/office/powerpoint/2010/main" val="29882320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7EE86C-5DFF-4D6D-AB4F-33AC58F4108A}"/>
              </a:ext>
            </a:extLst>
          </p:cNvPr>
          <p:cNvSpPr>
            <a:spLocks noGrp="1"/>
          </p:cNvSpPr>
          <p:nvPr>
            <p:ph type="title"/>
          </p:nvPr>
        </p:nvSpPr>
        <p:spPr>
          <a:xfrm>
            <a:off x="1054509" y="227473"/>
            <a:ext cx="10515600" cy="1325563"/>
          </a:xfrm>
        </p:spPr>
        <p:txBody>
          <a:bodyPr>
            <a:normAutofit/>
          </a:bodyPr>
          <a:lstStyle/>
          <a:p>
            <a:r>
              <a:rPr lang="en-US" b="1" u="sng" dirty="0"/>
              <a:t>Uses of M S Excel in Business Statistics Management</a:t>
            </a:r>
            <a:endParaRPr lang="en-IN" b="1" u="sng" dirty="0"/>
          </a:p>
        </p:txBody>
      </p:sp>
      <p:sp>
        <p:nvSpPr>
          <p:cNvPr id="3" name="Content Placeholder 2">
            <a:extLst>
              <a:ext uri="{FF2B5EF4-FFF2-40B4-BE49-F238E27FC236}">
                <a16:creationId xmlns:a16="http://schemas.microsoft.com/office/drawing/2014/main" id="{5B65FE39-A4A1-47CA-A60D-1624B042437D}"/>
              </a:ext>
            </a:extLst>
          </p:cNvPr>
          <p:cNvSpPr>
            <a:spLocks noGrp="1"/>
          </p:cNvSpPr>
          <p:nvPr>
            <p:ph idx="1"/>
          </p:nvPr>
        </p:nvSpPr>
        <p:spPr/>
        <p:txBody>
          <a:bodyPr>
            <a:normAutofit fontScale="92500" lnSpcReduction="20000"/>
          </a:bodyPr>
          <a:lstStyle/>
          <a:p>
            <a:pPr marL="0" indent="0">
              <a:buNone/>
            </a:pPr>
            <a:r>
              <a:rPr lang="en-US" dirty="0"/>
              <a:t>In Statistics, the need of calculating mean,median,mode,s.d. ,variance etc. is felt in many situations’M S Excel satisfies all the requirements of these measure sand thus it can be used for their </a:t>
            </a:r>
            <a:r>
              <a:rPr lang="en-US" dirty="0" err="1"/>
              <a:t>calculation.The</a:t>
            </a:r>
            <a:r>
              <a:rPr lang="en-US" dirty="0"/>
              <a:t> role of MS Excel becomes clear in solving of following  explanation:</a:t>
            </a:r>
          </a:p>
          <a:p>
            <a:pPr marL="0" indent="0">
              <a:buNone/>
            </a:pPr>
            <a:r>
              <a:rPr lang="en-US" dirty="0"/>
              <a:t>. Measure of Central tendency </a:t>
            </a:r>
          </a:p>
          <a:p>
            <a:pPr marL="0" indent="0">
              <a:buNone/>
            </a:pPr>
            <a:r>
              <a:rPr lang="en-US" dirty="0"/>
              <a:t>. Covariance</a:t>
            </a:r>
          </a:p>
          <a:p>
            <a:pPr marL="0" indent="0">
              <a:buNone/>
            </a:pPr>
            <a:r>
              <a:rPr lang="en-US" dirty="0"/>
              <a:t>. H</a:t>
            </a:r>
            <a:r>
              <a:rPr lang="en-IN" dirty="0"/>
              <a:t>isogram</a:t>
            </a:r>
          </a:p>
          <a:p>
            <a:pPr marL="0" indent="0">
              <a:buNone/>
            </a:pPr>
            <a:r>
              <a:rPr lang="en-IN" dirty="0"/>
              <a:t>. Moving Average</a:t>
            </a:r>
          </a:p>
          <a:p>
            <a:pPr marL="0" indent="0">
              <a:buNone/>
            </a:pPr>
            <a:r>
              <a:rPr lang="en-IN" dirty="0"/>
              <a:t>. Rank and percentile</a:t>
            </a:r>
          </a:p>
          <a:p>
            <a:pPr marL="0" indent="0">
              <a:buNone/>
            </a:pPr>
            <a:r>
              <a:rPr lang="en-IN" dirty="0"/>
              <a:t>. Sampling</a:t>
            </a:r>
          </a:p>
          <a:p>
            <a:pPr marL="0" indent="0">
              <a:buNone/>
            </a:pPr>
            <a:r>
              <a:rPr lang="en-IN" dirty="0"/>
              <a:t>. Index number</a:t>
            </a:r>
          </a:p>
          <a:p>
            <a:pPr marL="0" indent="0">
              <a:buNone/>
            </a:pPr>
            <a:endParaRPr lang="en-US" dirty="0"/>
          </a:p>
        </p:txBody>
      </p:sp>
    </p:spTree>
    <p:extLst>
      <p:ext uri="{BB962C8B-B14F-4D97-AF65-F5344CB8AC3E}">
        <p14:creationId xmlns:p14="http://schemas.microsoft.com/office/powerpoint/2010/main" val="35953742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F2A36D-D1AB-46EE-A5E7-17EABA004B60}"/>
              </a:ext>
            </a:extLst>
          </p:cNvPr>
          <p:cNvSpPr>
            <a:spLocks noGrp="1"/>
          </p:cNvSpPr>
          <p:nvPr>
            <p:ph type="title"/>
          </p:nvPr>
        </p:nvSpPr>
        <p:spPr>
          <a:xfrm>
            <a:off x="1044677" y="256970"/>
            <a:ext cx="10515600" cy="1325563"/>
          </a:xfrm>
        </p:spPr>
        <p:txBody>
          <a:bodyPr>
            <a:normAutofit/>
          </a:bodyPr>
          <a:lstStyle/>
          <a:p>
            <a:r>
              <a:rPr lang="en-US" b="1" u="sng" dirty="0"/>
              <a:t>Advantages of using MS Excel in Statistics</a:t>
            </a:r>
            <a:endParaRPr lang="en-IN" b="1" u="sng" dirty="0"/>
          </a:p>
        </p:txBody>
      </p:sp>
      <p:sp>
        <p:nvSpPr>
          <p:cNvPr id="3" name="Content Placeholder 2">
            <a:extLst>
              <a:ext uri="{FF2B5EF4-FFF2-40B4-BE49-F238E27FC236}">
                <a16:creationId xmlns:a16="http://schemas.microsoft.com/office/drawing/2014/main" id="{72F91F01-D0CF-41C8-8B07-2082C1A1ED1B}"/>
              </a:ext>
            </a:extLst>
          </p:cNvPr>
          <p:cNvSpPr>
            <a:spLocks noGrp="1"/>
          </p:cNvSpPr>
          <p:nvPr>
            <p:ph idx="1"/>
          </p:nvPr>
        </p:nvSpPr>
        <p:spPr/>
        <p:txBody>
          <a:bodyPr/>
          <a:lstStyle/>
          <a:p>
            <a:pPr marL="0" indent="0">
              <a:buNone/>
            </a:pPr>
            <a:r>
              <a:rPr lang="en-US" dirty="0"/>
              <a:t>. Simple presentation of data</a:t>
            </a:r>
          </a:p>
          <a:p>
            <a:pPr marL="0" indent="0">
              <a:buNone/>
            </a:pPr>
            <a:r>
              <a:rPr lang="en-US" dirty="0"/>
              <a:t>. Saves time </a:t>
            </a:r>
          </a:p>
          <a:p>
            <a:pPr marL="0" indent="0">
              <a:buNone/>
            </a:pPr>
            <a:r>
              <a:rPr lang="en-US" dirty="0"/>
              <a:t>. Simple insertion of data</a:t>
            </a:r>
            <a:endParaRPr lang="en-IN" dirty="0"/>
          </a:p>
          <a:p>
            <a:pPr marL="0" indent="0">
              <a:buNone/>
            </a:pPr>
            <a:r>
              <a:rPr lang="en-IN" dirty="0"/>
              <a:t>. Well arranged system</a:t>
            </a:r>
          </a:p>
          <a:p>
            <a:pPr marL="0" indent="0">
              <a:buNone/>
            </a:pPr>
            <a:r>
              <a:rPr lang="en-IN" dirty="0"/>
              <a:t>. Easy calculation</a:t>
            </a:r>
          </a:p>
          <a:p>
            <a:pPr marL="0" indent="0">
              <a:buNone/>
            </a:pPr>
            <a:r>
              <a:rPr lang="en-IN" dirty="0"/>
              <a:t>. Graphical presentation</a:t>
            </a:r>
          </a:p>
          <a:p>
            <a:pPr marL="0" indent="0">
              <a:buNone/>
            </a:pPr>
            <a:r>
              <a:rPr lang="en-IN" dirty="0"/>
              <a:t>. Attractive appearance</a:t>
            </a:r>
          </a:p>
          <a:p>
            <a:pPr marL="0" indent="0">
              <a:buNone/>
            </a:pPr>
            <a:r>
              <a:rPr lang="en-IN" dirty="0"/>
              <a:t>. Solution of business problems</a:t>
            </a:r>
          </a:p>
        </p:txBody>
      </p:sp>
    </p:spTree>
    <p:extLst>
      <p:ext uri="{BB962C8B-B14F-4D97-AF65-F5344CB8AC3E}">
        <p14:creationId xmlns:p14="http://schemas.microsoft.com/office/powerpoint/2010/main" val="27624109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7FCCFE-5B02-4C02-B699-4146EEE0B972}"/>
              </a:ext>
            </a:extLst>
          </p:cNvPr>
          <p:cNvSpPr>
            <a:spLocks noGrp="1"/>
          </p:cNvSpPr>
          <p:nvPr>
            <p:ph type="title"/>
          </p:nvPr>
        </p:nvSpPr>
        <p:spPr/>
        <p:txBody>
          <a:bodyPr>
            <a:normAutofit/>
          </a:bodyPr>
          <a:lstStyle/>
          <a:p>
            <a:r>
              <a:rPr lang="en-US" b="1" u="sng" dirty="0"/>
              <a:t>Limitations of using MS Excel in Statistics</a:t>
            </a:r>
            <a:endParaRPr lang="en-IN" b="1" u="sng" dirty="0"/>
          </a:p>
        </p:txBody>
      </p:sp>
      <p:sp>
        <p:nvSpPr>
          <p:cNvPr id="3" name="Content Placeholder 2">
            <a:extLst>
              <a:ext uri="{FF2B5EF4-FFF2-40B4-BE49-F238E27FC236}">
                <a16:creationId xmlns:a16="http://schemas.microsoft.com/office/drawing/2014/main" id="{AB12EE58-94CB-4258-ABD2-763A3103F760}"/>
              </a:ext>
            </a:extLst>
          </p:cNvPr>
          <p:cNvSpPr>
            <a:spLocks noGrp="1"/>
          </p:cNvSpPr>
          <p:nvPr>
            <p:ph idx="1"/>
          </p:nvPr>
        </p:nvSpPr>
        <p:spPr/>
        <p:txBody>
          <a:bodyPr/>
          <a:lstStyle/>
          <a:p>
            <a:r>
              <a:rPr lang="en-US" dirty="0"/>
              <a:t>Excel is such a business statistics which solves various business problems but there are some limitations also which are as follows:</a:t>
            </a:r>
          </a:p>
          <a:p>
            <a:r>
              <a:rPr lang="en-US" dirty="0"/>
              <a:t>Misleading outcomes </a:t>
            </a:r>
          </a:p>
          <a:p>
            <a:r>
              <a:rPr lang="en-US" dirty="0"/>
              <a:t>Incorrect computation</a:t>
            </a:r>
          </a:p>
          <a:p>
            <a:r>
              <a:rPr lang="en-US" dirty="0"/>
              <a:t>Unable to process large data </a:t>
            </a:r>
          </a:p>
          <a:p>
            <a:r>
              <a:rPr lang="en-US" dirty="0"/>
              <a:t>Not appropriate for scientific purpose </a:t>
            </a:r>
          </a:p>
          <a:p>
            <a:r>
              <a:rPr lang="en-US" dirty="0"/>
              <a:t>Small part of business problem solving process </a:t>
            </a:r>
          </a:p>
          <a:p>
            <a:r>
              <a:rPr lang="en-US" dirty="0"/>
              <a:t>Lack of good graphics in Excel chart </a:t>
            </a:r>
            <a:endParaRPr lang="en-IN" dirty="0"/>
          </a:p>
        </p:txBody>
      </p:sp>
    </p:spTree>
    <p:extLst>
      <p:ext uri="{BB962C8B-B14F-4D97-AF65-F5344CB8AC3E}">
        <p14:creationId xmlns:p14="http://schemas.microsoft.com/office/powerpoint/2010/main" val="31969303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7E71C3-1EB4-46FF-B415-F5850AF4A1C0}"/>
              </a:ext>
            </a:extLst>
          </p:cNvPr>
          <p:cNvSpPr>
            <a:spLocks noGrp="1"/>
          </p:cNvSpPr>
          <p:nvPr>
            <p:ph type="title"/>
          </p:nvPr>
        </p:nvSpPr>
        <p:spPr>
          <a:xfrm>
            <a:off x="1081548" y="384790"/>
            <a:ext cx="11110452" cy="1326023"/>
          </a:xfrm>
        </p:spPr>
        <p:txBody>
          <a:bodyPr/>
          <a:lstStyle/>
          <a:p>
            <a:r>
              <a:rPr lang="en-US" b="1" u="sng" dirty="0"/>
              <a:t>Components of MS Excel</a:t>
            </a:r>
            <a:endParaRPr lang="en-IN" b="1" u="sng" dirty="0"/>
          </a:p>
        </p:txBody>
      </p:sp>
      <p:sp>
        <p:nvSpPr>
          <p:cNvPr id="3" name="Content Placeholder 2">
            <a:extLst>
              <a:ext uri="{FF2B5EF4-FFF2-40B4-BE49-F238E27FC236}">
                <a16:creationId xmlns:a16="http://schemas.microsoft.com/office/drawing/2014/main" id="{BC8BDDDA-9517-4BB6-9BE8-91BBE3FB214F}"/>
              </a:ext>
            </a:extLst>
          </p:cNvPr>
          <p:cNvSpPr>
            <a:spLocks noGrp="1"/>
          </p:cNvSpPr>
          <p:nvPr>
            <p:ph idx="1"/>
          </p:nvPr>
        </p:nvSpPr>
        <p:spPr>
          <a:xfrm>
            <a:off x="838200" y="1835457"/>
            <a:ext cx="10515600" cy="4351338"/>
          </a:xfrm>
        </p:spPr>
        <p:txBody>
          <a:bodyPr>
            <a:normAutofit lnSpcReduction="10000"/>
          </a:bodyPr>
          <a:lstStyle/>
          <a:p>
            <a:r>
              <a:rPr lang="en-US" dirty="0"/>
              <a:t>There are three components of MS –Excel</a:t>
            </a:r>
          </a:p>
          <a:p>
            <a:r>
              <a:rPr lang="en-US" dirty="0"/>
              <a:t>Spreadsheet component</a:t>
            </a:r>
          </a:p>
          <a:p>
            <a:r>
              <a:rPr lang="en-US" dirty="0"/>
              <a:t>Database component</a:t>
            </a:r>
          </a:p>
          <a:p>
            <a:r>
              <a:rPr lang="en-US" dirty="0"/>
              <a:t>Chart component</a:t>
            </a:r>
          </a:p>
          <a:p>
            <a:pPr marL="0" indent="0">
              <a:buNone/>
            </a:pPr>
            <a:r>
              <a:rPr lang="en-US" b="1" dirty="0"/>
              <a:t>Advantages of using electronic spreadsheets</a:t>
            </a:r>
          </a:p>
          <a:p>
            <a:pPr marL="0" indent="0">
              <a:buNone/>
            </a:pPr>
            <a:r>
              <a:rPr lang="en-US" dirty="0"/>
              <a:t>. Fast and flexible to excess</a:t>
            </a:r>
          </a:p>
          <a:p>
            <a:pPr marL="0" indent="0">
              <a:buNone/>
            </a:pPr>
            <a:r>
              <a:rPr lang="en-US" dirty="0"/>
              <a:t>. Provides automatic recalculation facility</a:t>
            </a:r>
          </a:p>
          <a:p>
            <a:pPr marL="0" indent="0">
              <a:buNone/>
            </a:pPr>
            <a:r>
              <a:rPr lang="en-US" dirty="0"/>
              <a:t>. Provides several built in function</a:t>
            </a:r>
          </a:p>
          <a:p>
            <a:pPr marL="0" indent="0">
              <a:buNone/>
            </a:pPr>
            <a:r>
              <a:rPr lang="en-US" dirty="0"/>
              <a:t>. Allows graphical representation of data</a:t>
            </a:r>
          </a:p>
          <a:p>
            <a:pPr marL="0" indent="0">
              <a:buNone/>
            </a:pPr>
            <a:endParaRPr lang="en-US" b="1" dirty="0"/>
          </a:p>
          <a:p>
            <a:pPr marL="0" indent="0">
              <a:buNone/>
            </a:pPr>
            <a:endParaRPr lang="en-US" b="1" dirty="0"/>
          </a:p>
        </p:txBody>
      </p:sp>
    </p:spTree>
    <p:extLst>
      <p:ext uri="{BB962C8B-B14F-4D97-AF65-F5344CB8AC3E}">
        <p14:creationId xmlns:p14="http://schemas.microsoft.com/office/powerpoint/2010/main" val="4635681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07F752-B8EA-4593-82C5-16BECD5D8DA9}"/>
              </a:ext>
            </a:extLst>
          </p:cNvPr>
          <p:cNvSpPr>
            <a:spLocks noGrp="1"/>
          </p:cNvSpPr>
          <p:nvPr>
            <p:ph type="title"/>
          </p:nvPr>
        </p:nvSpPr>
        <p:spPr>
          <a:xfrm>
            <a:off x="2261418" y="365125"/>
            <a:ext cx="7393859" cy="1325563"/>
          </a:xfrm>
        </p:spPr>
        <p:txBody>
          <a:bodyPr/>
          <a:lstStyle/>
          <a:p>
            <a:r>
              <a:rPr lang="en-US" b="1" u="sng" dirty="0"/>
              <a:t> Statistical functions of MS-Excel</a:t>
            </a:r>
            <a:endParaRPr lang="en-IN" b="1" u="sng" dirty="0"/>
          </a:p>
        </p:txBody>
      </p:sp>
      <p:sp>
        <p:nvSpPr>
          <p:cNvPr id="3" name="Content Placeholder 2">
            <a:extLst>
              <a:ext uri="{FF2B5EF4-FFF2-40B4-BE49-F238E27FC236}">
                <a16:creationId xmlns:a16="http://schemas.microsoft.com/office/drawing/2014/main" id="{BA8E88A1-4507-47F5-A310-99AC6372DCD0}"/>
              </a:ext>
            </a:extLst>
          </p:cNvPr>
          <p:cNvSpPr>
            <a:spLocks noGrp="1"/>
          </p:cNvSpPr>
          <p:nvPr>
            <p:ph idx="1"/>
          </p:nvPr>
        </p:nvSpPr>
        <p:spPr>
          <a:xfrm>
            <a:off x="1093839" y="1493068"/>
            <a:ext cx="10515600" cy="5194608"/>
          </a:xfrm>
        </p:spPr>
        <p:txBody>
          <a:bodyPr>
            <a:normAutofit lnSpcReduction="10000"/>
          </a:bodyPr>
          <a:lstStyle/>
          <a:p>
            <a:r>
              <a:rPr lang="en-US" dirty="0"/>
              <a:t>MS-Excel is used to perform the statistical calculations of the values given in a series. Some of statistical functions are as follows</a:t>
            </a:r>
          </a:p>
          <a:p>
            <a:r>
              <a:rPr lang="en-US" dirty="0"/>
              <a:t>AVERAGE(num 1,num 2…….) =&gt; It is used to calculate the average of the values given in a series.</a:t>
            </a:r>
          </a:p>
          <a:p>
            <a:r>
              <a:rPr lang="en-US" dirty="0"/>
              <a:t>MAX ( num 1 , num 2 …..) =&gt; This function is used to return maximum from the given range. </a:t>
            </a:r>
          </a:p>
          <a:p>
            <a:r>
              <a:rPr lang="en-US" dirty="0"/>
              <a:t>MIN ( num 1 , num 2 …..) =&gt; This function is used to return minimum from the given range .</a:t>
            </a:r>
          </a:p>
          <a:p>
            <a:r>
              <a:rPr lang="en-US" dirty="0"/>
              <a:t>COUNT ( num 1, num 2 ….) =&gt; This function counts the number of values in a specified range.</a:t>
            </a:r>
          </a:p>
          <a:p>
            <a:r>
              <a:rPr lang="en-US" dirty="0"/>
              <a:t>COUNT  IF ( Range , condition ) =&gt; This function returns the number of values which meets the specified condition .</a:t>
            </a:r>
            <a:endParaRPr lang="en-IN" dirty="0"/>
          </a:p>
        </p:txBody>
      </p:sp>
    </p:spTree>
    <p:extLst>
      <p:ext uri="{BB962C8B-B14F-4D97-AF65-F5344CB8AC3E}">
        <p14:creationId xmlns:p14="http://schemas.microsoft.com/office/powerpoint/2010/main" val="37487176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A0111C-2E54-4B8B-8019-BB9FEBC08F6D}"/>
              </a:ext>
            </a:extLst>
          </p:cNvPr>
          <p:cNvSpPr>
            <a:spLocks noGrp="1"/>
          </p:cNvSpPr>
          <p:nvPr>
            <p:ph type="ctrTitle"/>
          </p:nvPr>
        </p:nvSpPr>
        <p:spPr>
          <a:xfrm>
            <a:off x="1524000" y="1122363"/>
            <a:ext cx="9144000" cy="2632891"/>
          </a:xfrm>
        </p:spPr>
        <p:txBody>
          <a:bodyPr>
            <a:normAutofit/>
          </a:bodyPr>
          <a:lstStyle/>
          <a:p>
            <a:r>
              <a:rPr lang="en-US" sz="9600" dirty="0"/>
              <a:t>THANK YOU</a:t>
            </a:r>
            <a:endParaRPr lang="en-IN" sz="9600" dirty="0"/>
          </a:p>
        </p:txBody>
      </p:sp>
      <p:sp>
        <p:nvSpPr>
          <p:cNvPr id="3" name="Subtitle 2">
            <a:extLst>
              <a:ext uri="{FF2B5EF4-FFF2-40B4-BE49-F238E27FC236}">
                <a16:creationId xmlns:a16="http://schemas.microsoft.com/office/drawing/2014/main" id="{CFD00DE6-9E01-42AE-9F05-4689E097E7FC}"/>
              </a:ext>
            </a:extLst>
          </p:cNvPr>
          <p:cNvSpPr>
            <a:spLocks noGrp="1"/>
          </p:cNvSpPr>
          <p:nvPr>
            <p:ph type="subTitle" idx="1"/>
          </p:nvPr>
        </p:nvSpPr>
        <p:spPr>
          <a:xfrm>
            <a:off x="1524000" y="6773662"/>
            <a:ext cx="9144000" cy="84338"/>
          </a:xfrm>
        </p:spPr>
        <p:txBody>
          <a:bodyPr>
            <a:normAutofit fontScale="25000" lnSpcReduction="20000"/>
          </a:bodyPr>
          <a:lstStyle/>
          <a:p>
            <a:endParaRPr lang="en-IN"/>
          </a:p>
        </p:txBody>
      </p:sp>
    </p:spTree>
    <p:extLst>
      <p:ext uri="{BB962C8B-B14F-4D97-AF65-F5344CB8AC3E}">
        <p14:creationId xmlns:p14="http://schemas.microsoft.com/office/powerpoint/2010/main" val="1143324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1294</TotalTime>
  <Words>585</Words>
  <Application>Microsoft Office PowerPoint</Application>
  <PresentationFormat>Widescreen</PresentationFormat>
  <Paragraphs>58</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PowerPoint Presentation</vt:lpstr>
      <vt:lpstr>Microsoft Excel &amp;Business Statistics</vt:lpstr>
      <vt:lpstr>PowerPoint Presentation</vt:lpstr>
      <vt:lpstr>Uses of M S Excel in Business Statistics Management</vt:lpstr>
      <vt:lpstr>Advantages of using MS Excel in Statistics</vt:lpstr>
      <vt:lpstr>Limitations of using MS Excel in Statistics</vt:lpstr>
      <vt:lpstr>Components of MS Excel</vt:lpstr>
      <vt:lpstr> Statistical functions of MS-Excel</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Microsoft Excel &amp;Business Statistics</dc:title>
  <dc:creator>Sachin Khunger</dc:creator>
  <cp:lastModifiedBy>Sachin Khunger</cp:lastModifiedBy>
  <cp:revision>29</cp:revision>
  <dcterms:created xsi:type="dcterms:W3CDTF">2020-04-10T12:55:52Z</dcterms:created>
  <dcterms:modified xsi:type="dcterms:W3CDTF">2020-04-11T10:39:19Z</dcterms:modified>
</cp:coreProperties>
</file>