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5143500" type="screen16x9"/>
  <p:notesSz cx="6858000" cy="9144000"/>
  <p:embeddedFontLst>
    <p:embeddedFont>
      <p:font typeface="Roboto" panose="020B0604020202020204" charset="0"/>
      <p:regular r:id="rId25"/>
      <p:bold r:id="rId26"/>
      <p:italic r:id="rId27"/>
      <p:boldItalic r:id="rId2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16" d="100"/>
          <a:sy n="116" d="100"/>
        </p:scale>
        <p:origin x="-413" y="1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1.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3.fntdata"/><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137154633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c6f91993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c6f91993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7265a99163_0_1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7265a99163_0_1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7265a99163_0_9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7265a99163_0_9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7265a99163_0_9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7265a99163_0_9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7265a99163_0_9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 name="Google Shape;152;g7265a99163_0_9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7265a99163_0_9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 name="Google Shape;158;g7265a99163_0_9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7265a99163_0_9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4" name="Google Shape;164;g7265a99163_0_9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7265a99163_0_9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 name="Google Shape;171;g7265a99163_0_9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g7265a99163_0_9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7" name="Google Shape;177;g7265a99163_0_9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g7265a99163_0_9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3" name="Google Shape;183;g7265a99163_0_9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g7265a99163_0_9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9" name="Google Shape;189;g7265a99163_0_9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c6f919934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c6f919934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g7265a99163_0_9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5" name="Google Shape;195;g7265a99163_0_9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g7265a99163_0_9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1" name="Google Shape;201;g7265a99163_0_9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g7265a99163_0_9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7" name="Google Shape;207;g7265a99163_0_9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7265a99163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7265a99163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7265a9916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7265a9916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7265a99163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7265a99163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7265a99163_0_1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7265a99163_0_1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7265a99163_0_1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7265a99163_0_1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7265a99163_0_1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 name="Google Shape;107;g7265a99163_0_1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7265a99163_0_1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7265a99163_0_1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flipH="1">
            <a:off x="8246400" y="4245925"/>
            <a:ext cx="897600" cy="897600"/>
          </a:xfrm>
          <a:prstGeom prst="rtTriangl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flipH="1">
            <a:off x="8246400" y="4245875"/>
            <a:ext cx="897600" cy="897600"/>
          </a:xfrm>
          <a:prstGeom prst="round1Rect">
            <a:avLst>
              <a:gd name="adj" fmla="val 16667"/>
            </a:avLst>
          </a:prstGeom>
          <a:solidFill>
            <a:schemeClr val="lt1">
              <a:alpha val="680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txBox="1">
            <a:spLocks noGrp="1"/>
          </p:cNvSpPr>
          <p:nvPr>
            <p:ph type="ctrTitle"/>
          </p:nvPr>
        </p:nvSpPr>
        <p:spPr>
          <a:xfrm>
            <a:off x="390525" y="1819275"/>
            <a:ext cx="8222100" cy="933600"/>
          </a:xfrm>
          <a:prstGeom prst="rect">
            <a:avLst/>
          </a:prstGeom>
        </p:spPr>
        <p:txBody>
          <a:bodyPr spcFirstLastPara="1" wrap="square" lIns="91425" tIns="91425" rIns="91425" bIns="91425" anchor="b"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13" name="Google Shape;13;p2"/>
          <p:cNvSpPr txBox="1">
            <a:spLocks noGrp="1"/>
          </p:cNvSpPr>
          <p:nvPr>
            <p:ph type="subTitle" idx="1"/>
          </p:nvPr>
        </p:nvSpPr>
        <p:spPr>
          <a:xfrm>
            <a:off x="390525" y="2789130"/>
            <a:ext cx="8222100" cy="4329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a:endParaRPr/>
          </a:p>
        </p:txBody>
      </p:sp>
      <p:sp>
        <p:nvSpPr>
          <p:cNvPr id="14" name="Google Shape;14;p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4"/>
        </a:solidFill>
        <a:effectLst/>
      </p:bgPr>
    </p:bg>
    <p:spTree>
      <p:nvGrpSpPr>
        <p:cNvPr id="1" name="Shape 57"/>
        <p:cNvGrpSpPr/>
        <p:nvPr/>
      </p:nvGrpSpPr>
      <p:grpSpPr>
        <a:xfrm>
          <a:off x="0" y="0"/>
          <a:ext cx="0" cy="0"/>
          <a:chOff x="0" y="0"/>
          <a:chExt cx="0" cy="0"/>
        </a:xfrm>
      </p:grpSpPr>
      <p:sp>
        <p:nvSpPr>
          <p:cNvPr id="58" name="Google Shape;58;p11"/>
          <p:cNvSpPr txBox="1">
            <a:spLocks noGrp="1"/>
          </p:cNvSpPr>
          <p:nvPr>
            <p:ph type="title" hasCustomPrompt="1"/>
          </p:nvPr>
        </p:nvSpPr>
        <p:spPr>
          <a:xfrm>
            <a:off x="475500" y="1258525"/>
            <a:ext cx="8222100" cy="19635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dk2"/>
              </a:buClr>
              <a:buSzPts val="12000"/>
              <a:buNone/>
              <a:defRPr sz="12000">
                <a:solidFill>
                  <a:schemeClr val="dk2"/>
                </a:solidFill>
              </a:defRPr>
            </a:lvl1pPr>
            <a:lvl2pPr lvl="1" algn="ctr">
              <a:spcBef>
                <a:spcPts val="0"/>
              </a:spcBef>
              <a:spcAft>
                <a:spcPts val="0"/>
              </a:spcAft>
              <a:buClr>
                <a:schemeClr val="dk2"/>
              </a:buClr>
              <a:buSzPts val="12000"/>
              <a:buNone/>
              <a:defRPr sz="12000">
                <a:solidFill>
                  <a:schemeClr val="dk2"/>
                </a:solidFill>
              </a:defRPr>
            </a:lvl2pPr>
            <a:lvl3pPr lvl="2" algn="ctr">
              <a:spcBef>
                <a:spcPts val="0"/>
              </a:spcBef>
              <a:spcAft>
                <a:spcPts val="0"/>
              </a:spcAft>
              <a:buClr>
                <a:schemeClr val="dk2"/>
              </a:buClr>
              <a:buSzPts val="12000"/>
              <a:buNone/>
              <a:defRPr sz="12000">
                <a:solidFill>
                  <a:schemeClr val="dk2"/>
                </a:solidFill>
              </a:defRPr>
            </a:lvl3pPr>
            <a:lvl4pPr lvl="3" algn="ctr">
              <a:spcBef>
                <a:spcPts val="0"/>
              </a:spcBef>
              <a:spcAft>
                <a:spcPts val="0"/>
              </a:spcAft>
              <a:buClr>
                <a:schemeClr val="dk2"/>
              </a:buClr>
              <a:buSzPts val="12000"/>
              <a:buNone/>
              <a:defRPr sz="12000">
                <a:solidFill>
                  <a:schemeClr val="dk2"/>
                </a:solidFill>
              </a:defRPr>
            </a:lvl4pPr>
            <a:lvl5pPr lvl="4" algn="ctr">
              <a:spcBef>
                <a:spcPts val="0"/>
              </a:spcBef>
              <a:spcAft>
                <a:spcPts val="0"/>
              </a:spcAft>
              <a:buClr>
                <a:schemeClr val="dk2"/>
              </a:buClr>
              <a:buSzPts val="12000"/>
              <a:buNone/>
              <a:defRPr sz="12000">
                <a:solidFill>
                  <a:schemeClr val="dk2"/>
                </a:solidFill>
              </a:defRPr>
            </a:lvl5pPr>
            <a:lvl6pPr lvl="5" algn="ctr">
              <a:spcBef>
                <a:spcPts val="0"/>
              </a:spcBef>
              <a:spcAft>
                <a:spcPts val="0"/>
              </a:spcAft>
              <a:buClr>
                <a:schemeClr val="dk2"/>
              </a:buClr>
              <a:buSzPts val="12000"/>
              <a:buNone/>
              <a:defRPr sz="12000">
                <a:solidFill>
                  <a:schemeClr val="dk2"/>
                </a:solidFill>
              </a:defRPr>
            </a:lvl6pPr>
            <a:lvl7pPr lvl="6" algn="ctr">
              <a:spcBef>
                <a:spcPts val="0"/>
              </a:spcBef>
              <a:spcAft>
                <a:spcPts val="0"/>
              </a:spcAft>
              <a:buClr>
                <a:schemeClr val="dk2"/>
              </a:buClr>
              <a:buSzPts val="12000"/>
              <a:buNone/>
              <a:defRPr sz="12000">
                <a:solidFill>
                  <a:schemeClr val="dk2"/>
                </a:solidFill>
              </a:defRPr>
            </a:lvl7pPr>
            <a:lvl8pPr lvl="7" algn="ctr">
              <a:spcBef>
                <a:spcPts val="0"/>
              </a:spcBef>
              <a:spcAft>
                <a:spcPts val="0"/>
              </a:spcAft>
              <a:buClr>
                <a:schemeClr val="dk2"/>
              </a:buClr>
              <a:buSzPts val="12000"/>
              <a:buNone/>
              <a:defRPr sz="12000">
                <a:solidFill>
                  <a:schemeClr val="dk2"/>
                </a:solidFill>
              </a:defRPr>
            </a:lvl8pPr>
            <a:lvl9pPr lvl="8" algn="ctr">
              <a:spcBef>
                <a:spcPts val="0"/>
              </a:spcBef>
              <a:spcAft>
                <a:spcPts val="0"/>
              </a:spcAft>
              <a:buClr>
                <a:schemeClr val="dk2"/>
              </a:buClr>
              <a:buSzPts val="12000"/>
              <a:buNone/>
              <a:defRPr sz="12000">
                <a:solidFill>
                  <a:schemeClr val="dk2"/>
                </a:solidFill>
              </a:defRPr>
            </a:lvl9pPr>
          </a:lstStyle>
          <a:p>
            <a:r>
              <a:t>xx%</a:t>
            </a:r>
          </a:p>
        </p:txBody>
      </p:sp>
      <p:sp>
        <p:nvSpPr>
          <p:cNvPr id="59" name="Google Shape;59;p11"/>
          <p:cNvSpPr txBox="1">
            <a:spLocks noGrp="1"/>
          </p:cNvSpPr>
          <p:nvPr>
            <p:ph type="body" idx="1"/>
          </p:nvPr>
        </p:nvSpPr>
        <p:spPr>
          <a:xfrm>
            <a:off x="475500" y="3304625"/>
            <a:ext cx="82221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60" name="Google Shape;60;p11"/>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4"/>
        </a:solidFill>
        <a:effectLst/>
      </p:bgPr>
    </p:bg>
    <p:spTree>
      <p:nvGrpSpPr>
        <p:cNvPr id="1" name="Shape 61"/>
        <p:cNvGrpSpPr/>
        <p:nvPr/>
      </p:nvGrpSpPr>
      <p:grpSpPr>
        <a:xfrm>
          <a:off x="0" y="0"/>
          <a:ext cx="0" cy="0"/>
          <a:chOff x="0" y="0"/>
          <a:chExt cx="0" cy="0"/>
        </a:xfrm>
      </p:grpSpPr>
      <p:sp>
        <p:nvSpPr>
          <p:cNvPr id="62" name="Google Shape;62;p1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460950" y="2065350"/>
            <a:ext cx="8222100" cy="1012800"/>
          </a:xfrm>
          <a:prstGeom prst="rect">
            <a:avLst/>
          </a:prstGeom>
        </p:spPr>
        <p:txBody>
          <a:bodyPr spcFirstLastPara="1" wrap="square" lIns="91425" tIns="91425" rIns="91425" bIns="91425" anchor="ctr" anchorCtr="0">
            <a:no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a:endParaRPr/>
          </a:p>
        </p:txBody>
      </p:sp>
      <p:sp>
        <p:nvSpPr>
          <p:cNvPr id="17" name="Google Shape;17;p3"/>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4"/>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2" name="Google Shape;22;p4"/>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3" name="Google Shape;23;p4"/>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5"/>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8" name="Google Shape;28;p5"/>
          <p:cNvSpPr txBox="1">
            <a:spLocks noGrp="1"/>
          </p:cNvSpPr>
          <p:nvPr>
            <p:ph type="body" idx="1"/>
          </p:nvPr>
        </p:nvSpPr>
        <p:spPr>
          <a:xfrm>
            <a:off x="471900" y="1919075"/>
            <a:ext cx="3999900" cy="2710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9" name="Google Shape;29;p5"/>
          <p:cNvSpPr txBox="1">
            <a:spLocks noGrp="1"/>
          </p:cNvSpPr>
          <p:nvPr>
            <p:ph type="body" idx="2"/>
          </p:nvPr>
        </p:nvSpPr>
        <p:spPr>
          <a:xfrm>
            <a:off x="4694250" y="1919075"/>
            <a:ext cx="3999900" cy="2710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0" name="Google Shape;30;p5"/>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6"/>
          <p:cNvSpPr/>
          <p:nvPr/>
        </p:nvSpPr>
        <p:spPr>
          <a:xfrm rot="10800000" flipH="1">
            <a:off x="0" y="656400"/>
            <a:ext cx="9144000" cy="44871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6"/>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6"/>
          <p:cNvSpPr txBox="1">
            <a:spLocks noGrp="1"/>
          </p:cNvSpPr>
          <p:nvPr>
            <p:ph type="title"/>
          </p:nvPr>
        </p:nvSpPr>
        <p:spPr>
          <a:xfrm>
            <a:off x="98250" y="16350"/>
            <a:ext cx="8826600" cy="602700"/>
          </a:xfrm>
          <a:prstGeom prst="rect">
            <a:avLst/>
          </a:prstGeom>
        </p:spPr>
        <p:txBody>
          <a:bodyPr spcFirstLastPara="1" wrap="square" lIns="91425" tIns="91425" rIns="91425" bIns="91425" anchor="ctr" anchorCtr="0">
            <a:noAutofit/>
          </a:bodyPr>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
        <p:nvSpPr>
          <p:cNvPr id="35" name="Google Shape;35;p6"/>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6"/>
        <p:cNvGrpSpPr/>
        <p:nvPr/>
      </p:nvGrpSpPr>
      <p:grpSpPr>
        <a:xfrm>
          <a:off x="0" y="0"/>
          <a:ext cx="0" cy="0"/>
          <a:chOff x="0" y="0"/>
          <a:chExt cx="0" cy="0"/>
        </a:xfrm>
      </p:grpSpPr>
      <p:sp>
        <p:nvSpPr>
          <p:cNvPr id="37" name="Google Shape;37;p7"/>
          <p:cNvSpPr txBox="1"/>
          <p:nvPr/>
        </p:nvSpPr>
        <p:spPr>
          <a:xfrm rot="10800000" flipH="1">
            <a:off x="3276600" y="25"/>
            <a:ext cx="58674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7"/>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7"/>
          <p:cNvSpPr txBox="1">
            <a:spLocks noGrp="1"/>
          </p:cNvSpPr>
          <p:nvPr>
            <p:ph type="title"/>
          </p:nvPr>
        </p:nvSpPr>
        <p:spPr>
          <a:xfrm>
            <a:off x="226078" y="357800"/>
            <a:ext cx="2808000" cy="9534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0" name="Google Shape;40;p7"/>
          <p:cNvSpPr txBox="1">
            <a:spLocks noGrp="1"/>
          </p:cNvSpPr>
          <p:nvPr>
            <p:ph type="body" idx="1"/>
          </p:nvPr>
        </p:nvSpPr>
        <p:spPr>
          <a:xfrm>
            <a:off x="226075" y="1465800"/>
            <a:ext cx="2808000" cy="31635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Clr>
                <a:schemeClr val="lt1"/>
              </a:buClr>
              <a:buSzPts val="1200"/>
              <a:buChar char="●"/>
              <a:defRPr sz="1200">
                <a:solidFill>
                  <a:schemeClr val="lt1"/>
                </a:solidFill>
              </a:defRPr>
            </a:lvl1pPr>
            <a:lvl2pPr marL="914400" lvl="1" indent="-304800">
              <a:spcBef>
                <a:spcPts val="1600"/>
              </a:spcBef>
              <a:spcAft>
                <a:spcPts val="0"/>
              </a:spcAft>
              <a:buClr>
                <a:schemeClr val="lt1"/>
              </a:buClr>
              <a:buSzPts val="1200"/>
              <a:buChar char="○"/>
              <a:defRPr sz="1200">
                <a:solidFill>
                  <a:schemeClr val="lt1"/>
                </a:solidFill>
              </a:defRPr>
            </a:lvl2pPr>
            <a:lvl3pPr marL="1371600" lvl="2" indent="-304800">
              <a:spcBef>
                <a:spcPts val="1600"/>
              </a:spcBef>
              <a:spcAft>
                <a:spcPts val="0"/>
              </a:spcAft>
              <a:buClr>
                <a:schemeClr val="lt1"/>
              </a:buClr>
              <a:buSzPts val="1200"/>
              <a:buChar char="■"/>
              <a:defRPr sz="1200">
                <a:solidFill>
                  <a:schemeClr val="lt1"/>
                </a:solidFill>
              </a:defRPr>
            </a:lvl3pPr>
            <a:lvl4pPr marL="1828800" lvl="3" indent="-304800">
              <a:spcBef>
                <a:spcPts val="1600"/>
              </a:spcBef>
              <a:spcAft>
                <a:spcPts val="0"/>
              </a:spcAft>
              <a:buClr>
                <a:schemeClr val="lt1"/>
              </a:buClr>
              <a:buSzPts val="1200"/>
              <a:buChar char="●"/>
              <a:defRPr sz="1200">
                <a:solidFill>
                  <a:schemeClr val="lt1"/>
                </a:solidFill>
              </a:defRPr>
            </a:lvl4pPr>
            <a:lvl5pPr marL="2286000" lvl="4" indent="-304800">
              <a:spcBef>
                <a:spcPts val="1600"/>
              </a:spcBef>
              <a:spcAft>
                <a:spcPts val="0"/>
              </a:spcAft>
              <a:buClr>
                <a:schemeClr val="lt1"/>
              </a:buClr>
              <a:buSzPts val="1200"/>
              <a:buChar char="○"/>
              <a:defRPr sz="1200">
                <a:solidFill>
                  <a:schemeClr val="lt1"/>
                </a:solidFill>
              </a:defRPr>
            </a:lvl5pPr>
            <a:lvl6pPr marL="2743200" lvl="5" indent="-304800">
              <a:spcBef>
                <a:spcPts val="1600"/>
              </a:spcBef>
              <a:spcAft>
                <a:spcPts val="0"/>
              </a:spcAft>
              <a:buClr>
                <a:schemeClr val="lt1"/>
              </a:buClr>
              <a:buSzPts val="1200"/>
              <a:buChar char="■"/>
              <a:defRPr sz="1200">
                <a:solidFill>
                  <a:schemeClr val="lt1"/>
                </a:solidFill>
              </a:defRPr>
            </a:lvl6pPr>
            <a:lvl7pPr marL="3200400" lvl="6" indent="-304800">
              <a:spcBef>
                <a:spcPts val="1600"/>
              </a:spcBef>
              <a:spcAft>
                <a:spcPts val="0"/>
              </a:spcAft>
              <a:buClr>
                <a:schemeClr val="lt1"/>
              </a:buClr>
              <a:buSzPts val="1200"/>
              <a:buChar char="●"/>
              <a:defRPr sz="1200">
                <a:solidFill>
                  <a:schemeClr val="lt1"/>
                </a:solidFill>
              </a:defRPr>
            </a:lvl7pPr>
            <a:lvl8pPr marL="3657600" lvl="7" indent="-304800">
              <a:spcBef>
                <a:spcPts val="1600"/>
              </a:spcBef>
              <a:spcAft>
                <a:spcPts val="0"/>
              </a:spcAft>
              <a:buClr>
                <a:schemeClr val="lt1"/>
              </a:buClr>
              <a:buSzPts val="1200"/>
              <a:buChar char="○"/>
              <a:defRPr sz="1200">
                <a:solidFill>
                  <a:schemeClr val="lt1"/>
                </a:solidFill>
              </a:defRPr>
            </a:lvl8pPr>
            <a:lvl9pPr marL="4114800" lvl="8" indent="-304800">
              <a:spcBef>
                <a:spcPts val="1600"/>
              </a:spcBef>
              <a:spcAft>
                <a:spcPts val="1600"/>
              </a:spcAft>
              <a:buClr>
                <a:schemeClr val="lt1"/>
              </a:buClr>
              <a:buSzPts val="1200"/>
              <a:buChar char="■"/>
              <a:defRPr sz="1200">
                <a:solidFill>
                  <a:schemeClr val="lt1"/>
                </a:solidFill>
              </a:defRPr>
            </a:lvl9pPr>
          </a:lstStyle>
          <a:p>
            <a:endParaRPr/>
          </a:p>
        </p:txBody>
      </p:sp>
      <p:sp>
        <p:nvSpPr>
          <p:cNvPr id="41" name="Google Shape;41;p7"/>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490250" y="488250"/>
            <a:ext cx="62271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6000"/>
              <a:buNone/>
              <a:defRPr sz="6000"/>
            </a:lvl1pPr>
            <a:lvl2pPr lvl="1">
              <a:spcBef>
                <a:spcPts val="0"/>
              </a:spcBef>
              <a:spcAft>
                <a:spcPts val="0"/>
              </a:spcAft>
              <a:buSzPts val="6000"/>
              <a:buNone/>
              <a:defRPr sz="6000"/>
            </a:lvl2pPr>
            <a:lvl3pPr lvl="2">
              <a:spcBef>
                <a:spcPts val="0"/>
              </a:spcBef>
              <a:spcAft>
                <a:spcPts val="0"/>
              </a:spcAft>
              <a:buSzPts val="6000"/>
              <a:buNone/>
              <a:defRPr sz="6000"/>
            </a:lvl3pPr>
            <a:lvl4pPr lvl="3">
              <a:spcBef>
                <a:spcPts val="0"/>
              </a:spcBef>
              <a:spcAft>
                <a:spcPts val="0"/>
              </a:spcAft>
              <a:buSzPts val="6000"/>
              <a:buNone/>
              <a:defRPr sz="6000"/>
            </a:lvl4pPr>
            <a:lvl5pPr lvl="4">
              <a:spcBef>
                <a:spcPts val="0"/>
              </a:spcBef>
              <a:spcAft>
                <a:spcPts val="0"/>
              </a:spcAft>
              <a:buSzPts val="6000"/>
              <a:buNone/>
              <a:defRPr sz="6000"/>
            </a:lvl5pPr>
            <a:lvl6pPr lvl="5">
              <a:spcBef>
                <a:spcPts val="0"/>
              </a:spcBef>
              <a:spcAft>
                <a:spcPts val="0"/>
              </a:spcAft>
              <a:buSzPts val="6000"/>
              <a:buNone/>
              <a:defRPr sz="6000"/>
            </a:lvl6pPr>
            <a:lvl7pPr lvl="6">
              <a:spcBef>
                <a:spcPts val="0"/>
              </a:spcBef>
              <a:spcAft>
                <a:spcPts val="0"/>
              </a:spcAft>
              <a:buSzPts val="6000"/>
              <a:buNone/>
              <a:defRPr sz="6000"/>
            </a:lvl7pPr>
            <a:lvl8pPr lvl="7">
              <a:spcBef>
                <a:spcPts val="0"/>
              </a:spcBef>
              <a:spcAft>
                <a:spcPts val="0"/>
              </a:spcAft>
              <a:buSzPts val="6000"/>
              <a:buNone/>
              <a:defRPr sz="6000"/>
            </a:lvl8pPr>
            <a:lvl9pPr lvl="8">
              <a:spcBef>
                <a:spcPts val="0"/>
              </a:spcBef>
              <a:spcAft>
                <a:spcPts val="0"/>
              </a:spcAft>
              <a:buSzPts val="6000"/>
              <a:buNone/>
              <a:defRPr sz="6000"/>
            </a:lvl9pPr>
          </a:lstStyle>
          <a:p>
            <a:endParaRPr/>
          </a:p>
        </p:txBody>
      </p:sp>
      <p:sp>
        <p:nvSpPr>
          <p:cNvPr id="44" name="Google Shape;44;p8"/>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9"/>
          <p:cNvSpPr/>
          <p:nvPr/>
        </p:nvSpPr>
        <p:spPr>
          <a:xfrm flipH="1">
            <a:off x="0" y="0"/>
            <a:ext cx="45720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9"/>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dk2"/>
              </a:buClr>
              <a:buSzPts val="4200"/>
              <a:buNone/>
              <a:defRPr sz="4200">
                <a:solidFill>
                  <a:schemeClr val="dk2"/>
                </a:solidFill>
              </a:defRPr>
            </a:lvl1pPr>
            <a:lvl2pPr lvl="1" algn="ctr">
              <a:spcBef>
                <a:spcPts val="0"/>
              </a:spcBef>
              <a:spcAft>
                <a:spcPts val="0"/>
              </a:spcAft>
              <a:buClr>
                <a:schemeClr val="dk2"/>
              </a:buClr>
              <a:buSzPts val="4200"/>
              <a:buNone/>
              <a:defRPr sz="4200">
                <a:solidFill>
                  <a:schemeClr val="dk2"/>
                </a:solidFill>
              </a:defRPr>
            </a:lvl2pPr>
            <a:lvl3pPr lvl="2" algn="ctr">
              <a:spcBef>
                <a:spcPts val="0"/>
              </a:spcBef>
              <a:spcAft>
                <a:spcPts val="0"/>
              </a:spcAft>
              <a:buClr>
                <a:schemeClr val="dk2"/>
              </a:buClr>
              <a:buSzPts val="4200"/>
              <a:buNone/>
              <a:defRPr sz="4200">
                <a:solidFill>
                  <a:schemeClr val="dk2"/>
                </a:solidFill>
              </a:defRPr>
            </a:lvl3pPr>
            <a:lvl4pPr lvl="3" algn="ctr">
              <a:spcBef>
                <a:spcPts val="0"/>
              </a:spcBef>
              <a:spcAft>
                <a:spcPts val="0"/>
              </a:spcAft>
              <a:buClr>
                <a:schemeClr val="dk2"/>
              </a:buClr>
              <a:buSzPts val="4200"/>
              <a:buNone/>
              <a:defRPr sz="4200">
                <a:solidFill>
                  <a:schemeClr val="dk2"/>
                </a:solidFill>
              </a:defRPr>
            </a:lvl4pPr>
            <a:lvl5pPr lvl="4" algn="ctr">
              <a:spcBef>
                <a:spcPts val="0"/>
              </a:spcBef>
              <a:spcAft>
                <a:spcPts val="0"/>
              </a:spcAft>
              <a:buClr>
                <a:schemeClr val="dk2"/>
              </a:buClr>
              <a:buSzPts val="4200"/>
              <a:buNone/>
              <a:defRPr sz="4200">
                <a:solidFill>
                  <a:schemeClr val="dk2"/>
                </a:solidFill>
              </a:defRPr>
            </a:lvl5pPr>
            <a:lvl6pPr lvl="5" algn="ctr">
              <a:spcBef>
                <a:spcPts val="0"/>
              </a:spcBef>
              <a:spcAft>
                <a:spcPts val="0"/>
              </a:spcAft>
              <a:buClr>
                <a:schemeClr val="dk2"/>
              </a:buClr>
              <a:buSzPts val="4200"/>
              <a:buNone/>
              <a:defRPr sz="4200">
                <a:solidFill>
                  <a:schemeClr val="dk2"/>
                </a:solidFill>
              </a:defRPr>
            </a:lvl6pPr>
            <a:lvl7pPr lvl="6" algn="ctr">
              <a:spcBef>
                <a:spcPts val="0"/>
              </a:spcBef>
              <a:spcAft>
                <a:spcPts val="0"/>
              </a:spcAft>
              <a:buClr>
                <a:schemeClr val="dk2"/>
              </a:buClr>
              <a:buSzPts val="4200"/>
              <a:buNone/>
              <a:defRPr sz="4200">
                <a:solidFill>
                  <a:schemeClr val="dk2"/>
                </a:solidFill>
              </a:defRPr>
            </a:lvl7pPr>
            <a:lvl8pPr lvl="7" algn="ctr">
              <a:spcBef>
                <a:spcPts val="0"/>
              </a:spcBef>
              <a:spcAft>
                <a:spcPts val="0"/>
              </a:spcAft>
              <a:buClr>
                <a:schemeClr val="dk2"/>
              </a:buClr>
              <a:buSzPts val="4200"/>
              <a:buNone/>
              <a:defRPr sz="4200">
                <a:solidFill>
                  <a:schemeClr val="dk2"/>
                </a:solidFill>
              </a:defRPr>
            </a:lvl8pPr>
            <a:lvl9pPr lvl="8" algn="ctr">
              <a:spcBef>
                <a:spcPts val="0"/>
              </a:spcBef>
              <a:spcAft>
                <a:spcPts val="0"/>
              </a:spcAft>
              <a:buClr>
                <a:schemeClr val="dk2"/>
              </a:buClr>
              <a:buSzPts val="4200"/>
              <a:buNone/>
              <a:defRPr sz="4200">
                <a:solidFill>
                  <a:schemeClr val="dk2"/>
                </a:solidFill>
              </a:defRPr>
            </a:lvl9pPr>
          </a:lstStyle>
          <a:p>
            <a:endParaRPr/>
          </a:p>
        </p:txBody>
      </p:sp>
      <p:sp>
        <p:nvSpPr>
          <p:cNvPr id="49" name="Google Shape;49;p9"/>
          <p:cNvSpPr txBox="1">
            <a:spLocks noGrp="1"/>
          </p:cNvSpPr>
          <p:nvPr>
            <p:ph type="subTitle" idx="1"/>
          </p:nvPr>
        </p:nvSpPr>
        <p:spPr>
          <a:xfrm>
            <a:off x="265500" y="2779467"/>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Google Shape;50;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51" name="Google Shape;51;p9"/>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10"/>
          <p:cNvSpPr txBox="1"/>
          <p:nvPr/>
        </p:nvSpPr>
        <p:spPr>
          <a:xfrm rot="10800000" flipH="1">
            <a:off x="0" y="0"/>
            <a:ext cx="9144000" cy="46959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10"/>
          <p:cNvSpPr/>
          <p:nvPr/>
        </p:nvSpPr>
        <p:spPr>
          <a:xfrm rot="10800000" flipH="1">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10"/>
          <p:cNvSpPr txBox="1">
            <a:spLocks noGrp="1"/>
          </p:cNvSpPr>
          <p:nvPr>
            <p:ph type="body" idx="1"/>
          </p:nvPr>
        </p:nvSpPr>
        <p:spPr>
          <a:xfrm>
            <a:off x="57150" y="4696825"/>
            <a:ext cx="8382000" cy="4467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Clr>
                <a:schemeClr val="lt1"/>
              </a:buClr>
              <a:buSzPts val="1200"/>
              <a:buNone/>
              <a:defRPr sz="1200">
                <a:solidFill>
                  <a:schemeClr val="lt1"/>
                </a:solidFill>
              </a:defRPr>
            </a:lvl1pPr>
          </a:lstStyle>
          <a:p>
            <a:endParaRPr/>
          </a:p>
        </p:txBody>
      </p:sp>
      <p:sp>
        <p:nvSpPr>
          <p:cNvPr id="56" name="Google Shape;56;p10"/>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aterial">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lvl1pPr lv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1pPr>
            <a:lvl2pPr lvl="1">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2pPr>
            <a:lvl3pPr lvl="2">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3pPr>
            <a:lvl4pPr lvl="3">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4pPr>
            <a:lvl5pPr lvl="4">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5pPr>
            <a:lvl6pPr lvl="5">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6pPr>
            <a:lvl7pPr lvl="6">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7pPr>
            <a:lvl8pPr lvl="7">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8pPr>
            <a:lvl9pPr lvl="8">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9pPr>
          </a:lstStyle>
          <a:p>
            <a:endParaRPr/>
          </a:p>
        </p:txBody>
      </p:sp>
      <p:sp>
        <p:nvSpPr>
          <p:cNvPr id="7" name="Google Shape;7;p1"/>
          <p:cNvSpPr txBox="1">
            <a:spLocks noGrp="1"/>
          </p:cNvSpPr>
          <p:nvPr>
            <p:ph type="body" idx="1"/>
          </p:nvPr>
        </p:nvSpPr>
        <p:spPr>
          <a:xfrm>
            <a:off x="471900" y="1919075"/>
            <a:ext cx="8222100" cy="27102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lt2"/>
              </a:buClr>
              <a:buSzPts val="1800"/>
              <a:buFont typeface="Roboto"/>
              <a:buChar char="●"/>
              <a:defRPr sz="1800">
                <a:solidFill>
                  <a:schemeClr val="lt2"/>
                </a:solidFill>
                <a:latin typeface="Roboto"/>
                <a:ea typeface="Roboto"/>
                <a:cs typeface="Roboto"/>
                <a:sym typeface="Roboto"/>
              </a:defRPr>
            </a:lvl1pPr>
            <a:lvl2pPr marL="914400" lvl="1"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2pPr>
            <a:lvl3pPr marL="1371600" lvl="2"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3pPr>
            <a:lvl4pPr marL="1828800" lvl="3"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4pPr>
            <a:lvl5pPr marL="2286000" lvl="4"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5pPr>
            <a:lvl6pPr marL="2743200" lvl="5"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6pPr>
            <a:lvl7pPr marL="3200400" lvl="6"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7pPr>
            <a:lvl8pPr marL="3657600" lvl="7"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8pPr>
            <a:lvl9pPr marL="4114800" lvl="8" indent="-317500">
              <a:lnSpc>
                <a:spcPct val="115000"/>
              </a:lnSpc>
              <a:spcBef>
                <a:spcPts val="1600"/>
              </a:spcBef>
              <a:spcAft>
                <a:spcPts val="1600"/>
              </a:spcAft>
              <a:buClr>
                <a:schemeClr val="lt2"/>
              </a:buClr>
              <a:buSzPts val="1400"/>
              <a:buFont typeface="Roboto"/>
              <a:buChar char="■"/>
              <a:defRPr>
                <a:solidFill>
                  <a:schemeClr val="lt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lt2"/>
                </a:solidFill>
                <a:latin typeface="Roboto"/>
                <a:ea typeface="Roboto"/>
                <a:cs typeface="Roboto"/>
                <a:sym typeface="Roboto"/>
              </a:defRPr>
            </a:lvl1pPr>
            <a:lvl2pPr lvl="1" algn="r">
              <a:buNone/>
              <a:defRPr sz="1000">
                <a:solidFill>
                  <a:schemeClr val="lt2"/>
                </a:solidFill>
                <a:latin typeface="Roboto"/>
                <a:ea typeface="Roboto"/>
                <a:cs typeface="Roboto"/>
                <a:sym typeface="Roboto"/>
              </a:defRPr>
            </a:lvl2pPr>
            <a:lvl3pPr lvl="2" algn="r">
              <a:buNone/>
              <a:defRPr sz="1000">
                <a:solidFill>
                  <a:schemeClr val="lt2"/>
                </a:solidFill>
                <a:latin typeface="Roboto"/>
                <a:ea typeface="Roboto"/>
                <a:cs typeface="Roboto"/>
                <a:sym typeface="Roboto"/>
              </a:defRPr>
            </a:lvl3pPr>
            <a:lvl4pPr lvl="3" algn="r">
              <a:buNone/>
              <a:defRPr sz="1000">
                <a:solidFill>
                  <a:schemeClr val="lt2"/>
                </a:solidFill>
                <a:latin typeface="Roboto"/>
                <a:ea typeface="Roboto"/>
                <a:cs typeface="Roboto"/>
                <a:sym typeface="Roboto"/>
              </a:defRPr>
            </a:lvl4pPr>
            <a:lvl5pPr lvl="4" algn="r">
              <a:buNone/>
              <a:defRPr sz="1000">
                <a:solidFill>
                  <a:schemeClr val="lt2"/>
                </a:solidFill>
                <a:latin typeface="Roboto"/>
                <a:ea typeface="Roboto"/>
                <a:cs typeface="Roboto"/>
                <a:sym typeface="Roboto"/>
              </a:defRPr>
            </a:lvl5pPr>
            <a:lvl6pPr lvl="5" algn="r">
              <a:buNone/>
              <a:defRPr sz="1000">
                <a:solidFill>
                  <a:schemeClr val="lt2"/>
                </a:solidFill>
                <a:latin typeface="Roboto"/>
                <a:ea typeface="Roboto"/>
                <a:cs typeface="Roboto"/>
                <a:sym typeface="Roboto"/>
              </a:defRPr>
            </a:lvl6pPr>
            <a:lvl7pPr lvl="6" algn="r">
              <a:buNone/>
              <a:defRPr sz="1000">
                <a:solidFill>
                  <a:schemeClr val="lt2"/>
                </a:solidFill>
                <a:latin typeface="Roboto"/>
                <a:ea typeface="Roboto"/>
                <a:cs typeface="Roboto"/>
                <a:sym typeface="Roboto"/>
              </a:defRPr>
            </a:lvl7pPr>
            <a:lvl8pPr lvl="7" algn="r">
              <a:buNone/>
              <a:defRPr sz="1000">
                <a:solidFill>
                  <a:schemeClr val="lt2"/>
                </a:solidFill>
                <a:latin typeface="Roboto"/>
                <a:ea typeface="Roboto"/>
                <a:cs typeface="Roboto"/>
                <a:sym typeface="Roboto"/>
              </a:defRPr>
            </a:lvl8pPr>
            <a:lvl9pPr lvl="8" algn="r">
              <a:buNone/>
              <a:defRPr sz="1000">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3"/>
          <p:cNvSpPr txBox="1">
            <a:spLocks noGrp="1"/>
          </p:cNvSpPr>
          <p:nvPr>
            <p:ph type="ctrTitle"/>
          </p:nvPr>
        </p:nvSpPr>
        <p:spPr>
          <a:xfrm>
            <a:off x="390525" y="1819275"/>
            <a:ext cx="8222100" cy="933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2400"/>
              <a:t>CLASS: M.COM(PREVIOUS) SEMESTER-2</a:t>
            </a:r>
            <a:endParaRPr sz="2400"/>
          </a:p>
          <a:p>
            <a:pPr marL="0" lvl="0" indent="0" algn="ctr" rtl="0">
              <a:spcBef>
                <a:spcPts val="0"/>
              </a:spcBef>
              <a:spcAft>
                <a:spcPts val="0"/>
              </a:spcAft>
              <a:buNone/>
            </a:pPr>
            <a:r>
              <a:rPr lang="en" sz="2400"/>
              <a:t>SUBJECT: STRATEGIC MARKETING</a:t>
            </a:r>
            <a:endParaRPr sz="2400"/>
          </a:p>
          <a:p>
            <a:pPr marL="0" lvl="0" indent="0" algn="ctr" rtl="0">
              <a:spcBef>
                <a:spcPts val="0"/>
              </a:spcBef>
              <a:spcAft>
                <a:spcPts val="0"/>
              </a:spcAft>
              <a:buNone/>
            </a:pPr>
            <a:r>
              <a:rPr lang="en" sz="2400"/>
              <a:t>TOPIC: MARKET SEGMENTATION, TARGETING AND POSITIONING.</a:t>
            </a:r>
            <a:endParaRPr sz="2400"/>
          </a:p>
        </p:txBody>
      </p:sp>
      <p:sp>
        <p:nvSpPr>
          <p:cNvPr id="68" name="Google Shape;68;p13"/>
          <p:cNvSpPr txBox="1">
            <a:spLocks noGrp="1"/>
          </p:cNvSpPr>
          <p:nvPr>
            <p:ph type="subTitle" idx="1"/>
          </p:nvPr>
        </p:nvSpPr>
        <p:spPr>
          <a:xfrm>
            <a:off x="390525" y="2742633"/>
            <a:ext cx="8222100" cy="837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smtClean="0"/>
              <a:t>PROF. RAJESH BALA ( ASSISTANT PROFESSOR)</a:t>
            </a:r>
          </a:p>
          <a:p>
            <a:pPr marL="0" lvl="0" indent="0" algn="ctr" rtl="0">
              <a:spcBef>
                <a:spcPts val="0"/>
              </a:spcBef>
              <a:spcAft>
                <a:spcPts val="0"/>
              </a:spcAft>
              <a:buNone/>
            </a:pPr>
            <a:r>
              <a:rPr lang="en" dirty="0" smtClean="0"/>
              <a:t>DEPARTMENT </a:t>
            </a:r>
            <a:r>
              <a:rPr lang="en" smtClean="0"/>
              <a:t>OF </a:t>
            </a:r>
            <a:r>
              <a:rPr lang="en" smtClean="0"/>
              <a:t>COMMERCE &amp; MANAGEMENT</a:t>
            </a:r>
            <a:endParaRPr lang="en" smtClean="0"/>
          </a:p>
          <a:p>
            <a:pPr marL="0" lvl="0" indent="0" algn="ctr" rtl="0">
              <a:spcBef>
                <a:spcPts val="0"/>
              </a:spcBef>
              <a:spcAft>
                <a:spcPts val="0"/>
              </a:spcAft>
              <a:buNone/>
            </a:pPr>
            <a:endParaRPr lang="en" dirty="0" smtClean="0"/>
          </a:p>
          <a:p>
            <a:pPr marL="0" lvl="0" indent="0" algn="ctr" rtl="0">
              <a:spcBef>
                <a:spcPts val="0"/>
              </a:spcBef>
              <a:spcAft>
                <a:spcPts val="0"/>
              </a:spcAft>
              <a:buNone/>
            </a:pPr>
            <a:r>
              <a:rPr lang="en" dirty="0" smtClean="0"/>
              <a:t>IB </a:t>
            </a:r>
            <a:r>
              <a:rPr lang="en" dirty="0"/>
              <a:t>PG COLLEGE, PANIPAT</a:t>
            </a:r>
            <a:endParaRPr dirty="0"/>
          </a:p>
          <a:p>
            <a:pPr marL="0" lvl="0" indent="0" algn="ctr" rtl="0">
              <a:spcBef>
                <a:spcPts val="0"/>
              </a:spcBef>
              <a:spcAft>
                <a:spcPts val="0"/>
              </a:spcAft>
              <a:buNone/>
            </a:pPr>
            <a:r>
              <a:rPr lang="en" dirty="0"/>
              <a:t>KURUKSHETRA UNIVERSITY, KURUKSHETRA</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20"/>
        <p:cNvGrpSpPr/>
        <p:nvPr/>
      </p:nvGrpSpPr>
      <p:grpSpPr>
        <a:xfrm>
          <a:off x="0" y="0"/>
          <a:ext cx="0" cy="0"/>
          <a:chOff x="0" y="0"/>
          <a:chExt cx="0" cy="0"/>
        </a:xfrm>
      </p:grpSpPr>
      <p:sp>
        <p:nvSpPr>
          <p:cNvPr id="121" name="Google Shape;121;p22"/>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MARKET SEGMENTATION</a:t>
            </a:r>
            <a:endParaRPr/>
          </a:p>
        </p:txBody>
      </p:sp>
      <p:sp>
        <p:nvSpPr>
          <p:cNvPr id="122" name="Google Shape;122;p22"/>
          <p:cNvSpPr txBox="1">
            <a:spLocks noGrp="1"/>
          </p:cNvSpPr>
          <p:nvPr>
            <p:ph type="body" idx="1"/>
          </p:nvPr>
        </p:nvSpPr>
        <p:spPr>
          <a:xfrm>
            <a:off x="363500" y="407800"/>
            <a:ext cx="8505900" cy="4325700"/>
          </a:xfrm>
          <a:prstGeom prst="rect">
            <a:avLst/>
          </a:prstGeom>
          <a:solidFill>
            <a:srgbClr val="FFFFFF"/>
          </a:solidFill>
        </p:spPr>
        <p:txBody>
          <a:bodyPr spcFirstLastPara="1" wrap="square" lIns="91425" tIns="91425" rIns="91425" bIns="91425" anchor="t" anchorCtr="0">
            <a:noAutofit/>
          </a:bodyPr>
          <a:lstStyle/>
          <a:p>
            <a:pPr marL="0" lvl="0" indent="0" algn="l" rtl="0">
              <a:spcBef>
                <a:spcPts val="0"/>
              </a:spcBef>
              <a:spcAft>
                <a:spcPts val="0"/>
              </a:spcAft>
              <a:buNone/>
            </a:pPr>
            <a:r>
              <a:rPr lang="en" b="1"/>
              <a:t>Concept/Approaches to market segmentation:</a:t>
            </a:r>
            <a:endParaRPr b="1"/>
          </a:p>
          <a:p>
            <a:pPr marL="0" lvl="0" indent="0" algn="l" rtl="0">
              <a:spcBef>
                <a:spcPts val="1600"/>
              </a:spcBef>
              <a:spcAft>
                <a:spcPts val="0"/>
              </a:spcAft>
              <a:buNone/>
            </a:pPr>
            <a:r>
              <a:rPr lang="en">
                <a:highlight>
                  <a:srgbClr val="FFFFFF"/>
                </a:highlight>
              </a:rPr>
              <a:t>The marketeers adopt several approaches to segmenting a market:</a:t>
            </a:r>
            <a:endParaRPr>
              <a:highlight>
                <a:srgbClr val="FFFFFF"/>
              </a:highlight>
            </a:endParaRPr>
          </a:p>
          <a:p>
            <a:pPr marL="0" lvl="0" indent="0" algn="l" rtl="0">
              <a:spcBef>
                <a:spcPts val="1600"/>
              </a:spcBef>
              <a:spcAft>
                <a:spcPts val="0"/>
              </a:spcAft>
              <a:buNone/>
            </a:pPr>
            <a:endParaRPr>
              <a:highlight>
                <a:srgbClr val="FFFFFF"/>
              </a:highlight>
            </a:endParaRPr>
          </a:p>
          <a:p>
            <a:pPr marL="457200" lvl="0" indent="0" algn="l" rtl="0">
              <a:spcBef>
                <a:spcPts val="1600"/>
              </a:spcBef>
              <a:spcAft>
                <a:spcPts val="0"/>
              </a:spcAft>
              <a:buNone/>
            </a:pPr>
            <a:endParaRPr b="1">
              <a:highlight>
                <a:srgbClr val="FFFFFF"/>
              </a:highlight>
            </a:endParaRPr>
          </a:p>
          <a:p>
            <a:pPr marL="457200" lvl="0" indent="0" algn="l" rtl="0">
              <a:spcBef>
                <a:spcPts val="1600"/>
              </a:spcBef>
              <a:spcAft>
                <a:spcPts val="0"/>
              </a:spcAft>
              <a:buNone/>
            </a:pPr>
            <a:endParaRPr b="1">
              <a:highlight>
                <a:srgbClr val="FFFFFF"/>
              </a:highlight>
            </a:endParaRPr>
          </a:p>
          <a:p>
            <a:pPr marL="457200" lvl="0" indent="0" algn="l" rtl="0">
              <a:spcBef>
                <a:spcPts val="1600"/>
              </a:spcBef>
              <a:spcAft>
                <a:spcPts val="0"/>
              </a:spcAft>
              <a:buNone/>
            </a:pPr>
            <a:endParaRPr>
              <a:highlight>
                <a:srgbClr val="FFFFFF"/>
              </a:highlight>
            </a:endParaRPr>
          </a:p>
          <a:p>
            <a:pPr marL="457200" lvl="0" indent="0" algn="l" rtl="0">
              <a:spcBef>
                <a:spcPts val="1600"/>
              </a:spcBef>
              <a:spcAft>
                <a:spcPts val="0"/>
              </a:spcAft>
              <a:buNone/>
            </a:pPr>
            <a:endParaRPr>
              <a:highlight>
                <a:srgbClr val="FFFFFF"/>
              </a:highlight>
            </a:endParaRPr>
          </a:p>
          <a:p>
            <a:pPr marL="0" lvl="0" indent="0" algn="l" rtl="0">
              <a:spcBef>
                <a:spcPts val="1600"/>
              </a:spcBef>
              <a:spcAft>
                <a:spcPts val="1600"/>
              </a:spcAft>
              <a:buNone/>
            </a:pPr>
            <a:endParaRPr>
              <a:highlight>
                <a:srgbClr val="FFFFFF"/>
              </a:highlight>
            </a:endParaRPr>
          </a:p>
        </p:txBody>
      </p:sp>
      <p:sp>
        <p:nvSpPr>
          <p:cNvPr id="123" name="Google Shape;123;p22"/>
          <p:cNvSpPr/>
          <p:nvPr/>
        </p:nvSpPr>
        <p:spPr>
          <a:xfrm>
            <a:off x="3802950" y="1436150"/>
            <a:ext cx="1538100" cy="457200"/>
          </a:xfrm>
          <a:prstGeom prst="roundRect">
            <a:avLst>
              <a:gd name="adj" fmla="val 50000"/>
            </a:avLst>
          </a:prstGeom>
          <a:solidFill>
            <a:srgbClr val="0944A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rgbClr val="FFFFFF"/>
                </a:solidFill>
                <a:latin typeface="Roboto"/>
                <a:ea typeface="Roboto"/>
                <a:cs typeface="Roboto"/>
                <a:sym typeface="Roboto"/>
              </a:rPr>
              <a:t>Approaches</a:t>
            </a:r>
            <a:endParaRPr>
              <a:solidFill>
                <a:srgbClr val="FFFFFF"/>
              </a:solidFill>
            </a:endParaRPr>
          </a:p>
        </p:txBody>
      </p:sp>
      <p:sp>
        <p:nvSpPr>
          <p:cNvPr id="124" name="Google Shape;124;p22"/>
          <p:cNvSpPr/>
          <p:nvPr/>
        </p:nvSpPr>
        <p:spPr>
          <a:xfrm>
            <a:off x="5573250" y="2350549"/>
            <a:ext cx="1538100" cy="620100"/>
          </a:xfrm>
          <a:prstGeom prst="roundRect">
            <a:avLst>
              <a:gd name="adj" fmla="val 50000"/>
            </a:avLst>
          </a:prstGeom>
          <a:solidFill>
            <a:srgbClr val="0D5DD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rgbClr val="FFFFFF"/>
                </a:solidFill>
                <a:latin typeface="Roboto"/>
                <a:ea typeface="Roboto"/>
                <a:cs typeface="Roboto"/>
                <a:sym typeface="Roboto"/>
              </a:rPr>
              <a:t>Target Marketing</a:t>
            </a:r>
            <a:endParaRPr>
              <a:solidFill>
                <a:srgbClr val="FFFFFF"/>
              </a:solidFill>
            </a:endParaRPr>
          </a:p>
        </p:txBody>
      </p:sp>
      <p:sp>
        <p:nvSpPr>
          <p:cNvPr id="125" name="Google Shape;125;p22"/>
          <p:cNvSpPr/>
          <p:nvPr/>
        </p:nvSpPr>
        <p:spPr>
          <a:xfrm>
            <a:off x="2032650" y="2350549"/>
            <a:ext cx="1538100" cy="620100"/>
          </a:xfrm>
          <a:prstGeom prst="roundRect">
            <a:avLst>
              <a:gd name="adj" fmla="val 50000"/>
            </a:avLst>
          </a:prstGeom>
          <a:solidFill>
            <a:srgbClr val="0D5DD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rgbClr val="FFFFFF"/>
                </a:solidFill>
                <a:latin typeface="Roboto"/>
                <a:ea typeface="Roboto"/>
                <a:cs typeface="Roboto"/>
                <a:sym typeface="Roboto"/>
              </a:rPr>
              <a:t>Mass Marketing</a:t>
            </a:r>
            <a:endParaRPr>
              <a:solidFill>
                <a:srgbClr val="FFFFFF"/>
              </a:solidFill>
            </a:endParaRPr>
          </a:p>
        </p:txBody>
      </p:sp>
      <p:sp>
        <p:nvSpPr>
          <p:cNvPr id="126" name="Google Shape;126;p22"/>
          <p:cNvSpPr/>
          <p:nvPr/>
        </p:nvSpPr>
        <p:spPr>
          <a:xfrm>
            <a:off x="2877900" y="3250249"/>
            <a:ext cx="1538100" cy="620100"/>
          </a:xfrm>
          <a:prstGeom prst="roundRect">
            <a:avLst>
              <a:gd name="adj" fmla="val 50000"/>
            </a:avLst>
          </a:prstGeom>
          <a:solidFill>
            <a:srgbClr val="307BF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rgbClr val="FFFFFF"/>
                </a:solidFill>
                <a:latin typeface="Roboto"/>
                <a:ea typeface="Roboto"/>
                <a:cs typeface="Roboto"/>
                <a:sym typeface="Roboto"/>
              </a:rPr>
              <a:t>Market Segmentation</a:t>
            </a:r>
            <a:endParaRPr>
              <a:solidFill>
                <a:srgbClr val="FFFFFF"/>
              </a:solidFill>
            </a:endParaRPr>
          </a:p>
        </p:txBody>
      </p:sp>
      <p:sp>
        <p:nvSpPr>
          <p:cNvPr id="127" name="Google Shape;127;p22"/>
          <p:cNvSpPr/>
          <p:nvPr/>
        </p:nvSpPr>
        <p:spPr>
          <a:xfrm>
            <a:off x="4728000" y="3250249"/>
            <a:ext cx="1538100" cy="620100"/>
          </a:xfrm>
          <a:prstGeom prst="roundRect">
            <a:avLst>
              <a:gd name="adj" fmla="val 50000"/>
            </a:avLst>
          </a:prstGeom>
          <a:solidFill>
            <a:srgbClr val="307BF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rgbClr val="FFFFFF"/>
                </a:solidFill>
                <a:latin typeface="Roboto"/>
                <a:ea typeface="Roboto"/>
                <a:cs typeface="Roboto"/>
                <a:sym typeface="Roboto"/>
              </a:rPr>
              <a:t>Market Targeting</a:t>
            </a:r>
            <a:endParaRPr>
              <a:solidFill>
                <a:srgbClr val="FFFFFF"/>
              </a:solidFill>
            </a:endParaRPr>
          </a:p>
        </p:txBody>
      </p:sp>
      <p:sp>
        <p:nvSpPr>
          <p:cNvPr id="128" name="Google Shape;128;p22"/>
          <p:cNvSpPr/>
          <p:nvPr/>
        </p:nvSpPr>
        <p:spPr>
          <a:xfrm>
            <a:off x="6418500" y="3250249"/>
            <a:ext cx="1538100" cy="620100"/>
          </a:xfrm>
          <a:prstGeom prst="roundRect">
            <a:avLst>
              <a:gd name="adj" fmla="val 50000"/>
            </a:avLst>
          </a:prstGeom>
          <a:solidFill>
            <a:srgbClr val="307BF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rgbClr val="FFFFFF"/>
                </a:solidFill>
                <a:latin typeface="Roboto"/>
                <a:ea typeface="Roboto"/>
                <a:cs typeface="Roboto"/>
                <a:sym typeface="Roboto"/>
              </a:rPr>
              <a:t>Product Positioning</a:t>
            </a:r>
            <a:endParaRPr>
              <a:solidFill>
                <a:srgbClr val="FFFFFF"/>
              </a:solidFill>
            </a:endParaRPr>
          </a:p>
        </p:txBody>
      </p:sp>
      <p:cxnSp>
        <p:nvCxnSpPr>
          <p:cNvPr id="129" name="Google Shape;129;p22"/>
          <p:cNvCxnSpPr>
            <a:stCxn id="123" idx="2"/>
            <a:endCxn id="124" idx="0"/>
          </p:cNvCxnSpPr>
          <p:nvPr/>
        </p:nvCxnSpPr>
        <p:spPr>
          <a:xfrm rot="-5400000" flipH="1">
            <a:off x="5228550" y="1236800"/>
            <a:ext cx="457200" cy="1770300"/>
          </a:xfrm>
          <a:prstGeom prst="bentConnector3">
            <a:avLst>
              <a:gd name="adj1" fmla="val 50000"/>
            </a:avLst>
          </a:prstGeom>
          <a:noFill/>
          <a:ln w="9525" cap="flat" cmpd="sng">
            <a:solidFill>
              <a:srgbClr val="C2C2C2"/>
            </a:solidFill>
            <a:prstDash val="solid"/>
            <a:round/>
            <a:headEnd type="none" w="sm" len="sm"/>
            <a:tailEnd type="none" w="sm" len="sm"/>
          </a:ln>
        </p:spPr>
      </p:cxnSp>
      <p:cxnSp>
        <p:nvCxnSpPr>
          <p:cNvPr id="130" name="Google Shape;130;p22"/>
          <p:cNvCxnSpPr>
            <a:stCxn id="125" idx="0"/>
            <a:endCxn id="123" idx="2"/>
          </p:cNvCxnSpPr>
          <p:nvPr/>
        </p:nvCxnSpPr>
        <p:spPr>
          <a:xfrm rot="-5400000">
            <a:off x="3458250" y="1236799"/>
            <a:ext cx="457200" cy="1770300"/>
          </a:xfrm>
          <a:prstGeom prst="bentConnector3">
            <a:avLst>
              <a:gd name="adj1" fmla="val 50000"/>
            </a:avLst>
          </a:prstGeom>
          <a:noFill/>
          <a:ln w="9525" cap="flat" cmpd="sng">
            <a:solidFill>
              <a:srgbClr val="C2C2C2"/>
            </a:solidFill>
            <a:prstDash val="solid"/>
            <a:round/>
            <a:headEnd type="none" w="sm" len="sm"/>
            <a:tailEnd type="none" w="sm" len="sm"/>
          </a:ln>
        </p:spPr>
      </p:cxnSp>
      <p:cxnSp>
        <p:nvCxnSpPr>
          <p:cNvPr id="131" name="Google Shape;131;p22"/>
          <p:cNvCxnSpPr>
            <a:stCxn id="124" idx="2"/>
            <a:endCxn id="126" idx="0"/>
          </p:cNvCxnSpPr>
          <p:nvPr/>
        </p:nvCxnSpPr>
        <p:spPr>
          <a:xfrm rot="5400000">
            <a:off x="4854900" y="1762849"/>
            <a:ext cx="279600" cy="2695200"/>
          </a:xfrm>
          <a:prstGeom prst="bentConnector3">
            <a:avLst>
              <a:gd name="adj1" fmla="val 50000"/>
            </a:avLst>
          </a:prstGeom>
          <a:noFill/>
          <a:ln w="9525" cap="flat" cmpd="sng">
            <a:solidFill>
              <a:srgbClr val="C2C2C2"/>
            </a:solidFill>
            <a:prstDash val="solid"/>
            <a:round/>
            <a:headEnd type="none" w="sm" len="sm"/>
            <a:tailEnd type="none" w="sm" len="sm"/>
          </a:ln>
        </p:spPr>
      </p:cxnSp>
      <p:cxnSp>
        <p:nvCxnSpPr>
          <p:cNvPr id="132" name="Google Shape;132;p22"/>
          <p:cNvCxnSpPr>
            <a:stCxn id="124" idx="2"/>
            <a:endCxn id="128" idx="0"/>
          </p:cNvCxnSpPr>
          <p:nvPr/>
        </p:nvCxnSpPr>
        <p:spPr>
          <a:xfrm rot="-5400000" flipH="1">
            <a:off x="6625200" y="2687749"/>
            <a:ext cx="279600" cy="845400"/>
          </a:xfrm>
          <a:prstGeom prst="bentConnector3">
            <a:avLst>
              <a:gd name="adj1" fmla="val 50000"/>
            </a:avLst>
          </a:prstGeom>
          <a:noFill/>
          <a:ln w="9525" cap="flat" cmpd="sng">
            <a:solidFill>
              <a:srgbClr val="C2C2C2"/>
            </a:solidFill>
            <a:prstDash val="solid"/>
            <a:round/>
            <a:headEnd type="none" w="sm" len="sm"/>
            <a:tailEnd type="none" w="sm" len="sm"/>
          </a:ln>
        </p:spPr>
      </p:cxnSp>
      <p:cxnSp>
        <p:nvCxnSpPr>
          <p:cNvPr id="133" name="Google Shape;133;p22"/>
          <p:cNvCxnSpPr>
            <a:stCxn id="127" idx="0"/>
            <a:endCxn id="124" idx="2"/>
          </p:cNvCxnSpPr>
          <p:nvPr/>
        </p:nvCxnSpPr>
        <p:spPr>
          <a:xfrm rot="-5400000">
            <a:off x="5779950" y="2687749"/>
            <a:ext cx="279600" cy="845400"/>
          </a:xfrm>
          <a:prstGeom prst="bentConnector3">
            <a:avLst>
              <a:gd name="adj1" fmla="val 50000"/>
            </a:avLst>
          </a:prstGeom>
          <a:noFill/>
          <a:ln w="9525" cap="flat" cmpd="sng">
            <a:solidFill>
              <a:srgbClr val="C2C2C2"/>
            </a:solidFill>
            <a:prstDash val="solid"/>
            <a:round/>
            <a:headEnd type="none" w="sm" len="sm"/>
            <a:tailEnd type="none" w="sm" len="sm"/>
          </a:ln>
        </p:spPr>
      </p:cxnSp>
      <p:sp>
        <p:nvSpPr>
          <p:cNvPr id="134" name="Google Shape;134;p22"/>
          <p:cNvSpPr/>
          <p:nvPr/>
        </p:nvSpPr>
        <p:spPr>
          <a:xfrm>
            <a:off x="3802950" y="2350549"/>
            <a:ext cx="1538100" cy="620100"/>
          </a:xfrm>
          <a:prstGeom prst="roundRect">
            <a:avLst>
              <a:gd name="adj" fmla="val 50000"/>
            </a:avLst>
          </a:prstGeom>
          <a:solidFill>
            <a:srgbClr val="0D5DD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rgbClr val="FFFFFF"/>
                </a:solidFill>
                <a:latin typeface="Roboto"/>
                <a:ea typeface="Roboto"/>
                <a:cs typeface="Roboto"/>
                <a:sym typeface="Roboto"/>
              </a:rPr>
              <a:t>Product dffferentiation Markeingi</a:t>
            </a:r>
            <a:endParaRPr>
              <a:solidFill>
                <a:srgbClr val="FFFFFF"/>
              </a:solidFill>
            </a:endParaRPr>
          </a:p>
        </p:txBody>
      </p:sp>
      <p:cxnSp>
        <p:nvCxnSpPr>
          <p:cNvPr id="135" name="Google Shape;135;p22"/>
          <p:cNvCxnSpPr>
            <a:stCxn id="134" idx="0"/>
            <a:endCxn id="123" idx="2"/>
          </p:cNvCxnSpPr>
          <p:nvPr/>
        </p:nvCxnSpPr>
        <p:spPr>
          <a:xfrm rot="-5400000">
            <a:off x="4343700" y="2121649"/>
            <a:ext cx="457200" cy="600"/>
          </a:xfrm>
          <a:prstGeom prst="bentConnector3">
            <a:avLst>
              <a:gd name="adj1" fmla="val 50000"/>
            </a:avLst>
          </a:prstGeom>
          <a:noFill/>
          <a:ln w="9525" cap="flat" cmpd="sng">
            <a:solidFill>
              <a:srgbClr val="C2C2C2"/>
            </a:solidFill>
            <a:prstDash val="solid"/>
            <a:round/>
            <a:headEnd type="none" w="sm" len="sm"/>
            <a:tailEnd type="none" w="sm" len="sm"/>
          </a:ln>
        </p:spPr>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9"/>
        <p:cNvGrpSpPr/>
        <p:nvPr/>
      </p:nvGrpSpPr>
      <p:grpSpPr>
        <a:xfrm>
          <a:off x="0" y="0"/>
          <a:ext cx="0" cy="0"/>
          <a:chOff x="0" y="0"/>
          <a:chExt cx="0" cy="0"/>
        </a:xfrm>
      </p:grpSpPr>
      <p:sp>
        <p:nvSpPr>
          <p:cNvPr id="140" name="Google Shape;140;p23"/>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MARKET SEGMENTATION</a:t>
            </a:r>
            <a:endParaRPr/>
          </a:p>
        </p:txBody>
      </p:sp>
      <p:sp>
        <p:nvSpPr>
          <p:cNvPr id="141" name="Google Shape;141;p23"/>
          <p:cNvSpPr txBox="1">
            <a:spLocks noGrp="1"/>
          </p:cNvSpPr>
          <p:nvPr>
            <p:ph type="body" idx="1"/>
          </p:nvPr>
        </p:nvSpPr>
        <p:spPr>
          <a:xfrm>
            <a:off x="363500" y="108400"/>
            <a:ext cx="8505900" cy="5034900"/>
          </a:xfrm>
          <a:prstGeom prst="rect">
            <a:avLst/>
          </a:prstGeom>
          <a:solidFill>
            <a:srgbClr val="FFFFFF"/>
          </a:solidFill>
        </p:spPr>
        <p:txBody>
          <a:bodyPr spcFirstLastPara="1" wrap="square" lIns="91425" tIns="91425" rIns="91425" bIns="91425" anchor="t" anchorCtr="0">
            <a:noAutofit/>
          </a:bodyPr>
          <a:lstStyle/>
          <a:p>
            <a:pPr marL="0" lvl="0" indent="0" algn="l" rtl="0">
              <a:spcBef>
                <a:spcPts val="0"/>
              </a:spcBef>
              <a:spcAft>
                <a:spcPts val="0"/>
              </a:spcAft>
              <a:buNone/>
            </a:pPr>
            <a:r>
              <a:rPr lang="en">
                <a:highlight>
                  <a:srgbClr val="FFFFFF"/>
                </a:highlight>
              </a:rPr>
              <a:t>These approaches can be defined as follows:</a:t>
            </a:r>
            <a:endParaRPr b="1">
              <a:highlight>
                <a:srgbClr val="FFFFFF"/>
              </a:highlight>
            </a:endParaRPr>
          </a:p>
          <a:p>
            <a:pPr marL="457200" lvl="0" indent="-342900" algn="l" rtl="0">
              <a:spcBef>
                <a:spcPts val="1600"/>
              </a:spcBef>
              <a:spcAft>
                <a:spcPts val="0"/>
              </a:spcAft>
              <a:buSzPts val="1800"/>
              <a:buChar char="●"/>
            </a:pPr>
            <a:r>
              <a:rPr lang="en" b="1">
                <a:highlight>
                  <a:srgbClr val="FFFFFF"/>
                </a:highlight>
              </a:rPr>
              <a:t>Mass Marketing: </a:t>
            </a:r>
            <a:r>
              <a:rPr lang="en">
                <a:highlight>
                  <a:srgbClr val="FFFFFF"/>
                </a:highlight>
              </a:rPr>
              <a:t>In this total market, It is considered as one-segment. Under mass-marketing, only one quality of product is produced and sold in market for all customers with the help of common marketing program. For eg: CocaCola.</a:t>
            </a:r>
            <a:endParaRPr>
              <a:highlight>
                <a:srgbClr val="FFFFFF"/>
              </a:highlight>
            </a:endParaRPr>
          </a:p>
          <a:p>
            <a:pPr marL="457200" lvl="0" indent="-342900" algn="l" rtl="0">
              <a:spcBef>
                <a:spcPts val="0"/>
              </a:spcBef>
              <a:spcAft>
                <a:spcPts val="0"/>
              </a:spcAft>
              <a:buSzPts val="1800"/>
              <a:buChar char="●"/>
            </a:pPr>
            <a:r>
              <a:rPr lang="en" b="1">
                <a:highlight>
                  <a:srgbClr val="FFFFFF"/>
                </a:highlight>
              </a:rPr>
              <a:t>Product Differentiation Marketing:  </a:t>
            </a:r>
            <a:r>
              <a:rPr lang="en">
                <a:highlight>
                  <a:srgbClr val="FFFFFF"/>
                </a:highlight>
              </a:rPr>
              <a:t>When Marketeer tries to provide different sizes, colours, shapes, features and qualities in his product as per the need and wants of customers of different segments. For eg: Maruti Udyog Limited manufactures Car in different models, colours and price range.</a:t>
            </a:r>
            <a:endParaRPr>
              <a:highlight>
                <a:srgbClr val="FFFFFF"/>
              </a:highlight>
            </a:endParaRPr>
          </a:p>
          <a:p>
            <a:pPr marL="457200" lvl="0" indent="-342900" algn="l" rtl="0">
              <a:spcBef>
                <a:spcPts val="0"/>
              </a:spcBef>
              <a:spcAft>
                <a:spcPts val="0"/>
              </a:spcAft>
              <a:buSzPts val="1800"/>
              <a:buChar char="●"/>
            </a:pPr>
            <a:r>
              <a:rPr lang="en" b="1">
                <a:highlight>
                  <a:srgbClr val="FFFFFF"/>
                </a:highlight>
              </a:rPr>
              <a:t>Target Marketing: </a:t>
            </a:r>
            <a:r>
              <a:rPr lang="en">
                <a:highlight>
                  <a:srgbClr val="FFFFFF"/>
                </a:highlight>
              </a:rPr>
              <a:t>The target market is defined as a set of actual potential buyers of a product, service, or an idea. Target marketing helps the marketeer to correctly identify the markets: The groups of consumers for whom the product is designed. It has three steps: </a:t>
            </a:r>
            <a:endParaRPr>
              <a:highlight>
                <a:srgbClr val="FFFFFF"/>
              </a:highlight>
            </a:endParaRPr>
          </a:p>
          <a:p>
            <a:pPr marL="457200" lvl="0" indent="0" algn="l" rtl="0">
              <a:spcBef>
                <a:spcPts val="1600"/>
              </a:spcBef>
              <a:spcAft>
                <a:spcPts val="0"/>
              </a:spcAft>
              <a:buNone/>
            </a:pPr>
            <a:r>
              <a:rPr lang="en">
                <a:highlight>
                  <a:srgbClr val="FFFFFF"/>
                </a:highlight>
              </a:rPr>
              <a:t>1.Market Segmentation 2.Market Targeting 3. Product Positioning</a:t>
            </a:r>
            <a:endParaRPr>
              <a:highlight>
                <a:srgbClr val="FFFFFF"/>
              </a:highlight>
            </a:endParaRPr>
          </a:p>
          <a:p>
            <a:pPr marL="457200" lvl="0" indent="0" algn="l" rtl="0">
              <a:spcBef>
                <a:spcPts val="1600"/>
              </a:spcBef>
              <a:spcAft>
                <a:spcPts val="0"/>
              </a:spcAft>
              <a:buNone/>
            </a:pPr>
            <a:endParaRPr b="1">
              <a:highlight>
                <a:srgbClr val="FFFFFF"/>
              </a:highlight>
            </a:endParaRPr>
          </a:p>
          <a:p>
            <a:pPr marL="457200" lvl="0" indent="0" algn="l" rtl="0">
              <a:spcBef>
                <a:spcPts val="1600"/>
              </a:spcBef>
              <a:spcAft>
                <a:spcPts val="0"/>
              </a:spcAft>
              <a:buNone/>
            </a:pPr>
            <a:endParaRPr b="1">
              <a:highlight>
                <a:srgbClr val="FFFFFF"/>
              </a:highlight>
            </a:endParaRPr>
          </a:p>
          <a:p>
            <a:pPr marL="457200" lvl="0" indent="0" algn="l" rtl="0">
              <a:spcBef>
                <a:spcPts val="1600"/>
              </a:spcBef>
              <a:spcAft>
                <a:spcPts val="0"/>
              </a:spcAft>
              <a:buNone/>
            </a:pPr>
            <a:endParaRPr>
              <a:highlight>
                <a:srgbClr val="FFFFFF"/>
              </a:highlight>
            </a:endParaRPr>
          </a:p>
          <a:p>
            <a:pPr marL="457200" lvl="0" indent="0" algn="l" rtl="0">
              <a:spcBef>
                <a:spcPts val="1600"/>
              </a:spcBef>
              <a:spcAft>
                <a:spcPts val="0"/>
              </a:spcAft>
              <a:buNone/>
            </a:pPr>
            <a:endParaRPr>
              <a:highlight>
                <a:srgbClr val="FFFFFF"/>
              </a:highlight>
            </a:endParaRPr>
          </a:p>
          <a:p>
            <a:pPr marL="0" lvl="0" indent="0" algn="l" rtl="0">
              <a:spcBef>
                <a:spcPts val="1600"/>
              </a:spcBef>
              <a:spcAft>
                <a:spcPts val="1600"/>
              </a:spcAft>
              <a:buNone/>
            </a:pPr>
            <a:endParaRPr>
              <a:highlight>
                <a:srgbClr val="FFFFFF"/>
              </a:highligh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45"/>
        <p:cNvGrpSpPr/>
        <p:nvPr/>
      </p:nvGrpSpPr>
      <p:grpSpPr>
        <a:xfrm>
          <a:off x="0" y="0"/>
          <a:ext cx="0" cy="0"/>
          <a:chOff x="0" y="0"/>
          <a:chExt cx="0" cy="0"/>
        </a:xfrm>
      </p:grpSpPr>
      <p:sp>
        <p:nvSpPr>
          <p:cNvPr id="146" name="Google Shape;146;p24"/>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MARKET SEGMENTATION</a:t>
            </a:r>
            <a:endParaRPr/>
          </a:p>
        </p:txBody>
      </p:sp>
      <p:sp>
        <p:nvSpPr>
          <p:cNvPr id="147" name="Google Shape;147;p24"/>
          <p:cNvSpPr txBox="1">
            <a:spLocks noGrp="1"/>
          </p:cNvSpPr>
          <p:nvPr>
            <p:ph type="body" idx="1"/>
          </p:nvPr>
        </p:nvSpPr>
        <p:spPr>
          <a:xfrm>
            <a:off x="363500" y="140100"/>
            <a:ext cx="8505900" cy="4593300"/>
          </a:xfrm>
          <a:prstGeom prst="rect">
            <a:avLst/>
          </a:prstGeom>
          <a:solidFill>
            <a:srgbClr val="FFFFFF"/>
          </a:solidFill>
        </p:spPr>
        <p:txBody>
          <a:bodyPr spcFirstLastPara="1" wrap="square" lIns="91425" tIns="91425" rIns="91425" bIns="91425" anchor="t" anchorCtr="0">
            <a:noAutofit/>
          </a:bodyPr>
          <a:lstStyle/>
          <a:p>
            <a:pPr marL="0" lvl="0" indent="0" algn="ctr" rtl="0">
              <a:spcBef>
                <a:spcPts val="0"/>
              </a:spcBef>
              <a:spcAft>
                <a:spcPts val="0"/>
              </a:spcAft>
              <a:buNone/>
            </a:pPr>
            <a:r>
              <a:rPr lang="en" b="1"/>
              <a:t>Basis of Market Segmentation:</a:t>
            </a:r>
            <a:endParaRPr b="1">
              <a:highlight>
                <a:srgbClr val="FFFFFF"/>
              </a:highlight>
            </a:endParaRPr>
          </a:p>
          <a:p>
            <a:pPr marL="457200" lvl="0" indent="0" algn="l" rtl="0">
              <a:spcBef>
                <a:spcPts val="1600"/>
              </a:spcBef>
              <a:spcAft>
                <a:spcPts val="0"/>
              </a:spcAft>
              <a:buNone/>
            </a:pPr>
            <a:endParaRPr>
              <a:highlight>
                <a:srgbClr val="FFFFFF"/>
              </a:highlight>
            </a:endParaRPr>
          </a:p>
          <a:p>
            <a:pPr marL="457200" lvl="0" indent="0" algn="l" rtl="0">
              <a:spcBef>
                <a:spcPts val="1600"/>
              </a:spcBef>
              <a:spcAft>
                <a:spcPts val="0"/>
              </a:spcAft>
              <a:buNone/>
            </a:pPr>
            <a:endParaRPr b="1">
              <a:highlight>
                <a:srgbClr val="FFFFFF"/>
              </a:highlight>
            </a:endParaRPr>
          </a:p>
          <a:p>
            <a:pPr marL="457200" lvl="0" indent="0" algn="l" rtl="0">
              <a:spcBef>
                <a:spcPts val="1600"/>
              </a:spcBef>
              <a:spcAft>
                <a:spcPts val="0"/>
              </a:spcAft>
              <a:buNone/>
            </a:pPr>
            <a:endParaRPr b="1">
              <a:highlight>
                <a:srgbClr val="FFFFFF"/>
              </a:highlight>
            </a:endParaRPr>
          </a:p>
          <a:p>
            <a:pPr marL="457200" lvl="0" indent="0" algn="l" rtl="0">
              <a:spcBef>
                <a:spcPts val="1600"/>
              </a:spcBef>
              <a:spcAft>
                <a:spcPts val="0"/>
              </a:spcAft>
              <a:buNone/>
            </a:pPr>
            <a:endParaRPr>
              <a:highlight>
                <a:srgbClr val="FFFFFF"/>
              </a:highlight>
            </a:endParaRPr>
          </a:p>
          <a:p>
            <a:pPr marL="457200" lvl="0" indent="0" algn="l" rtl="0">
              <a:spcBef>
                <a:spcPts val="1600"/>
              </a:spcBef>
              <a:spcAft>
                <a:spcPts val="0"/>
              </a:spcAft>
              <a:buNone/>
            </a:pPr>
            <a:endParaRPr>
              <a:highlight>
                <a:srgbClr val="FFFFFF"/>
              </a:highlight>
            </a:endParaRPr>
          </a:p>
          <a:p>
            <a:pPr marL="0" lvl="0" indent="0" algn="l" rtl="0">
              <a:spcBef>
                <a:spcPts val="1600"/>
              </a:spcBef>
              <a:spcAft>
                <a:spcPts val="1600"/>
              </a:spcAft>
              <a:buNone/>
            </a:pPr>
            <a:endParaRPr>
              <a:highlight>
                <a:srgbClr val="FFFFFF"/>
              </a:highlight>
            </a:endParaRPr>
          </a:p>
        </p:txBody>
      </p:sp>
      <p:pic>
        <p:nvPicPr>
          <p:cNvPr id="148" name="Google Shape;148;p24"/>
          <p:cNvPicPr preferRelativeResize="0"/>
          <p:nvPr/>
        </p:nvPicPr>
        <p:blipFill>
          <a:blip r:embed="rId3">
            <a:alphaModFix/>
          </a:blip>
          <a:stretch>
            <a:fillRect/>
          </a:stretch>
        </p:blipFill>
        <p:spPr>
          <a:xfrm>
            <a:off x="2451712" y="738713"/>
            <a:ext cx="4240564" cy="4273325"/>
          </a:xfrm>
          <a:prstGeom prst="rect">
            <a:avLst/>
          </a:prstGeom>
          <a:noFill/>
          <a:ln>
            <a:noFill/>
          </a:ln>
        </p:spPr>
      </p:pic>
      <p:cxnSp>
        <p:nvCxnSpPr>
          <p:cNvPr id="149" name="Google Shape;149;p24"/>
          <p:cNvCxnSpPr/>
          <p:nvPr/>
        </p:nvCxnSpPr>
        <p:spPr>
          <a:xfrm rot="-5400000">
            <a:off x="3458247" y="1236801"/>
            <a:ext cx="457200" cy="1770300"/>
          </a:xfrm>
          <a:prstGeom prst="bentConnector3">
            <a:avLst>
              <a:gd name="adj1" fmla="val 50000"/>
            </a:avLst>
          </a:prstGeom>
          <a:noFill/>
          <a:ln w="9525" cap="flat" cmpd="sng">
            <a:solidFill>
              <a:srgbClr val="C2C2C2"/>
            </a:solidFill>
            <a:prstDash val="solid"/>
            <a:round/>
            <a:headEnd type="none" w="sm" len="sm"/>
            <a:tailEnd type="none" w="sm" len="sm"/>
          </a:ln>
        </p:spPr>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53"/>
        <p:cNvGrpSpPr/>
        <p:nvPr/>
      </p:nvGrpSpPr>
      <p:grpSpPr>
        <a:xfrm>
          <a:off x="0" y="0"/>
          <a:ext cx="0" cy="0"/>
          <a:chOff x="0" y="0"/>
          <a:chExt cx="0" cy="0"/>
        </a:xfrm>
      </p:grpSpPr>
      <p:sp>
        <p:nvSpPr>
          <p:cNvPr id="154" name="Google Shape;154;p25"/>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MARKET SEGMENTATION</a:t>
            </a:r>
            <a:endParaRPr/>
          </a:p>
        </p:txBody>
      </p:sp>
      <p:sp>
        <p:nvSpPr>
          <p:cNvPr id="155" name="Google Shape;155;p25"/>
          <p:cNvSpPr txBox="1">
            <a:spLocks noGrp="1"/>
          </p:cNvSpPr>
          <p:nvPr>
            <p:ph type="body" idx="1"/>
          </p:nvPr>
        </p:nvSpPr>
        <p:spPr>
          <a:xfrm>
            <a:off x="363500" y="569125"/>
            <a:ext cx="8505900" cy="4574100"/>
          </a:xfrm>
          <a:prstGeom prst="rect">
            <a:avLst/>
          </a:prstGeom>
          <a:solidFill>
            <a:srgbClr val="FFFFFF"/>
          </a:solidFill>
        </p:spPr>
        <p:txBody>
          <a:bodyPr spcFirstLastPara="1" wrap="square" lIns="91425" tIns="91425" rIns="91425" bIns="91425" anchor="t" anchorCtr="0">
            <a:noAutofit/>
          </a:bodyPr>
          <a:lstStyle/>
          <a:p>
            <a:pPr marL="0" lvl="0" indent="0" algn="l" rtl="0">
              <a:spcBef>
                <a:spcPts val="0"/>
              </a:spcBef>
              <a:spcAft>
                <a:spcPts val="0"/>
              </a:spcAft>
              <a:buNone/>
            </a:pPr>
            <a:r>
              <a:rPr lang="en">
                <a:highlight>
                  <a:srgbClr val="FFFFFF"/>
                </a:highlight>
              </a:rPr>
              <a:t>The most common and popular criteria basis or factors for market segmentation which are used by marketing managers are as follows:</a:t>
            </a:r>
            <a:endParaRPr b="1">
              <a:highlight>
                <a:srgbClr val="FFFFFF"/>
              </a:highlight>
            </a:endParaRPr>
          </a:p>
          <a:p>
            <a:pPr marL="457200" lvl="0" indent="-342900" algn="l" rtl="0">
              <a:spcBef>
                <a:spcPts val="1600"/>
              </a:spcBef>
              <a:spcAft>
                <a:spcPts val="0"/>
              </a:spcAft>
              <a:buSzPts val="1800"/>
              <a:buChar char="●"/>
            </a:pPr>
            <a:r>
              <a:rPr lang="en" b="1">
                <a:highlight>
                  <a:srgbClr val="FFFFFF"/>
                </a:highlight>
              </a:rPr>
              <a:t>Geographic:  </a:t>
            </a:r>
            <a:r>
              <a:rPr lang="en">
                <a:highlight>
                  <a:srgbClr val="FFFFFF"/>
                </a:highlight>
              </a:rPr>
              <a:t>Segmenting by country, region, city or other geographic basis. </a:t>
            </a:r>
            <a:endParaRPr>
              <a:highlight>
                <a:srgbClr val="FFFFFF"/>
              </a:highlight>
            </a:endParaRPr>
          </a:p>
          <a:p>
            <a:pPr marL="457200" lvl="0" indent="-342900" algn="l" rtl="0">
              <a:spcBef>
                <a:spcPts val="0"/>
              </a:spcBef>
              <a:spcAft>
                <a:spcPts val="0"/>
              </a:spcAft>
              <a:buSzPts val="1800"/>
              <a:buChar char="●"/>
            </a:pPr>
            <a:r>
              <a:rPr lang="en" b="1">
                <a:highlight>
                  <a:srgbClr val="FFFFFF"/>
                </a:highlight>
              </a:rPr>
              <a:t>Demographic:</a:t>
            </a:r>
            <a:r>
              <a:rPr lang="en">
                <a:highlight>
                  <a:srgbClr val="FFFFFF"/>
                </a:highlight>
              </a:rPr>
              <a:t> Segmenting based on identifiable population characteristics, such as age, occupation, marital status and so on. </a:t>
            </a:r>
            <a:endParaRPr>
              <a:highlight>
                <a:srgbClr val="FFFFFF"/>
              </a:highlight>
            </a:endParaRPr>
          </a:p>
          <a:p>
            <a:pPr marL="457200" lvl="0" indent="-342900" algn="l" rtl="0">
              <a:spcBef>
                <a:spcPts val="0"/>
              </a:spcBef>
              <a:spcAft>
                <a:spcPts val="0"/>
              </a:spcAft>
              <a:buSzPts val="1800"/>
              <a:buChar char="●"/>
            </a:pPr>
            <a:r>
              <a:rPr lang="en" b="1">
                <a:highlight>
                  <a:srgbClr val="FFFFFF"/>
                </a:highlight>
              </a:rPr>
              <a:t>Psychographic: </a:t>
            </a:r>
            <a:r>
              <a:rPr lang="en">
                <a:highlight>
                  <a:srgbClr val="FFFFFF"/>
                </a:highlight>
              </a:rPr>
              <a:t>This segmentation approach involves an understanding of a consumer’s lifestyle, interests, and opinions.</a:t>
            </a:r>
            <a:endParaRPr>
              <a:highlight>
                <a:srgbClr val="FFFFFF"/>
              </a:highlight>
            </a:endParaRPr>
          </a:p>
          <a:p>
            <a:pPr marL="457200" lvl="0" indent="-342900" algn="l" rtl="0">
              <a:spcBef>
                <a:spcPts val="0"/>
              </a:spcBef>
              <a:spcAft>
                <a:spcPts val="0"/>
              </a:spcAft>
              <a:buSzPts val="1800"/>
              <a:buChar char="●"/>
            </a:pPr>
            <a:r>
              <a:rPr lang="en" b="1">
                <a:highlight>
                  <a:srgbClr val="FFFFFF"/>
                </a:highlight>
              </a:rPr>
              <a:t>Behavioral: </a:t>
            </a:r>
            <a:r>
              <a:rPr lang="en">
                <a:highlight>
                  <a:srgbClr val="FFFFFF"/>
                </a:highlight>
              </a:rPr>
              <a:t>Segmenting the market based on their relationship with the product or the firm. Examples include: heavy or light users, brand loyal or brand switchers, and so on.</a:t>
            </a:r>
            <a:endParaRPr>
              <a:highlight>
                <a:srgbClr val="FFFFFF"/>
              </a:highlight>
            </a:endParaRPr>
          </a:p>
          <a:p>
            <a:pPr marL="457200" lvl="0" indent="0" algn="l" rtl="0">
              <a:spcBef>
                <a:spcPts val="1600"/>
              </a:spcBef>
              <a:spcAft>
                <a:spcPts val="0"/>
              </a:spcAft>
              <a:buNone/>
            </a:pPr>
            <a:endParaRPr b="1">
              <a:highlight>
                <a:srgbClr val="FFFFFF"/>
              </a:highlight>
            </a:endParaRPr>
          </a:p>
          <a:p>
            <a:pPr marL="457200" lvl="0" indent="0" algn="l" rtl="0">
              <a:spcBef>
                <a:spcPts val="1600"/>
              </a:spcBef>
              <a:spcAft>
                <a:spcPts val="0"/>
              </a:spcAft>
              <a:buNone/>
            </a:pPr>
            <a:endParaRPr b="1">
              <a:highlight>
                <a:srgbClr val="FFFFFF"/>
              </a:highlight>
            </a:endParaRPr>
          </a:p>
          <a:p>
            <a:pPr marL="457200" lvl="0" indent="0" algn="l" rtl="0">
              <a:spcBef>
                <a:spcPts val="1600"/>
              </a:spcBef>
              <a:spcAft>
                <a:spcPts val="0"/>
              </a:spcAft>
              <a:buNone/>
            </a:pPr>
            <a:endParaRPr>
              <a:highlight>
                <a:srgbClr val="FFFFFF"/>
              </a:highlight>
            </a:endParaRPr>
          </a:p>
          <a:p>
            <a:pPr marL="457200" lvl="0" indent="0" algn="l" rtl="0">
              <a:spcBef>
                <a:spcPts val="1600"/>
              </a:spcBef>
              <a:spcAft>
                <a:spcPts val="0"/>
              </a:spcAft>
              <a:buNone/>
            </a:pPr>
            <a:endParaRPr>
              <a:highlight>
                <a:srgbClr val="FFFFFF"/>
              </a:highlight>
            </a:endParaRPr>
          </a:p>
          <a:p>
            <a:pPr marL="0" lvl="0" indent="0" algn="l" rtl="0">
              <a:spcBef>
                <a:spcPts val="1600"/>
              </a:spcBef>
              <a:spcAft>
                <a:spcPts val="1600"/>
              </a:spcAft>
              <a:buNone/>
            </a:pPr>
            <a:endParaRPr>
              <a:highlight>
                <a:srgbClr val="FFFFFF"/>
              </a:highligh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26"/>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TARGETING</a:t>
            </a:r>
            <a:endParaRPr/>
          </a:p>
        </p:txBody>
      </p:sp>
      <p:sp>
        <p:nvSpPr>
          <p:cNvPr id="161" name="Google Shape;161;p26"/>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t>Introduction:</a:t>
            </a:r>
            <a:endParaRPr b="1"/>
          </a:p>
          <a:p>
            <a:pPr marL="0" lvl="0" indent="0" algn="l" rtl="0">
              <a:spcBef>
                <a:spcPts val="1600"/>
              </a:spcBef>
              <a:spcAft>
                <a:spcPts val="0"/>
              </a:spcAft>
              <a:buNone/>
            </a:pPr>
            <a:r>
              <a:rPr lang="en"/>
              <a:t>Targeting is the actual selection of the segment you want to serve. I t is the second stage of segmenting, Targeting and positioning.(STP) approach.</a:t>
            </a:r>
            <a:endParaRPr/>
          </a:p>
          <a:p>
            <a:pPr marL="0" lvl="0" indent="0" algn="l" rtl="0">
              <a:spcBef>
                <a:spcPts val="1600"/>
              </a:spcBef>
              <a:spcAft>
                <a:spcPts val="1600"/>
              </a:spcAft>
              <a:buNone/>
            </a:pPr>
            <a:r>
              <a:rPr lang="en"/>
              <a:t>Targeting is an act of evaluating and selecting one or few market segments that have been identified, the marketeer must choose the most attractive option for their marketing efforts.</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65"/>
        <p:cNvGrpSpPr/>
        <p:nvPr/>
      </p:nvGrpSpPr>
      <p:grpSpPr>
        <a:xfrm>
          <a:off x="0" y="0"/>
          <a:ext cx="0" cy="0"/>
          <a:chOff x="0" y="0"/>
          <a:chExt cx="0" cy="0"/>
        </a:xfrm>
      </p:grpSpPr>
      <p:sp>
        <p:nvSpPr>
          <p:cNvPr id="166" name="Google Shape;166;p27"/>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MARKET SEGMENTATION</a:t>
            </a:r>
            <a:endParaRPr/>
          </a:p>
        </p:txBody>
      </p:sp>
      <p:sp>
        <p:nvSpPr>
          <p:cNvPr id="167" name="Google Shape;167;p27"/>
          <p:cNvSpPr txBox="1">
            <a:spLocks noGrp="1"/>
          </p:cNvSpPr>
          <p:nvPr>
            <p:ph type="body" idx="1"/>
          </p:nvPr>
        </p:nvSpPr>
        <p:spPr>
          <a:xfrm>
            <a:off x="363500" y="318975"/>
            <a:ext cx="8505900" cy="4414500"/>
          </a:xfrm>
          <a:prstGeom prst="rect">
            <a:avLst/>
          </a:prstGeom>
          <a:solidFill>
            <a:srgbClr val="FFFFFF"/>
          </a:solidFill>
        </p:spPr>
        <p:txBody>
          <a:bodyPr spcFirstLastPara="1" wrap="square" lIns="91425" tIns="91425" rIns="91425" bIns="91425" anchor="t" anchorCtr="0">
            <a:noAutofit/>
          </a:bodyPr>
          <a:lstStyle/>
          <a:p>
            <a:pPr marL="0" lvl="0" indent="0" algn="ctr" rtl="0">
              <a:spcBef>
                <a:spcPts val="0"/>
              </a:spcBef>
              <a:spcAft>
                <a:spcPts val="0"/>
              </a:spcAft>
              <a:buNone/>
            </a:pPr>
            <a:r>
              <a:rPr lang="en" b="1"/>
              <a:t>Market Segmentation Strategies:</a:t>
            </a:r>
            <a:endParaRPr b="1"/>
          </a:p>
          <a:p>
            <a:pPr marL="0" lvl="0" indent="0" algn="ctr" rtl="0">
              <a:spcBef>
                <a:spcPts val="1600"/>
              </a:spcBef>
              <a:spcAft>
                <a:spcPts val="0"/>
              </a:spcAft>
              <a:buNone/>
            </a:pPr>
            <a:endParaRPr>
              <a:highlight>
                <a:srgbClr val="FFFFFF"/>
              </a:highlight>
            </a:endParaRPr>
          </a:p>
          <a:p>
            <a:pPr marL="0" lvl="0" indent="0" algn="ctr" rtl="0">
              <a:spcBef>
                <a:spcPts val="1600"/>
              </a:spcBef>
              <a:spcAft>
                <a:spcPts val="1600"/>
              </a:spcAft>
              <a:buNone/>
            </a:pPr>
            <a:endParaRPr>
              <a:highlight>
                <a:srgbClr val="FFFFFF"/>
              </a:highlight>
            </a:endParaRPr>
          </a:p>
        </p:txBody>
      </p:sp>
      <p:pic>
        <p:nvPicPr>
          <p:cNvPr id="168" name="Google Shape;168;p27"/>
          <p:cNvPicPr preferRelativeResize="0"/>
          <p:nvPr/>
        </p:nvPicPr>
        <p:blipFill>
          <a:blip r:embed="rId3">
            <a:alphaModFix/>
          </a:blip>
          <a:stretch>
            <a:fillRect/>
          </a:stretch>
        </p:blipFill>
        <p:spPr>
          <a:xfrm>
            <a:off x="1565550" y="897125"/>
            <a:ext cx="5970275" cy="3969275"/>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72"/>
        <p:cNvGrpSpPr/>
        <p:nvPr/>
      </p:nvGrpSpPr>
      <p:grpSpPr>
        <a:xfrm>
          <a:off x="0" y="0"/>
          <a:ext cx="0" cy="0"/>
          <a:chOff x="0" y="0"/>
          <a:chExt cx="0" cy="0"/>
        </a:xfrm>
      </p:grpSpPr>
      <p:sp>
        <p:nvSpPr>
          <p:cNvPr id="173" name="Google Shape;173;p28"/>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MARKET SEGMENTATION</a:t>
            </a:r>
            <a:endParaRPr/>
          </a:p>
        </p:txBody>
      </p:sp>
      <p:sp>
        <p:nvSpPr>
          <p:cNvPr id="174" name="Google Shape;174;p28"/>
          <p:cNvSpPr txBox="1">
            <a:spLocks noGrp="1"/>
          </p:cNvSpPr>
          <p:nvPr>
            <p:ph type="body" idx="1"/>
          </p:nvPr>
        </p:nvSpPr>
        <p:spPr>
          <a:xfrm>
            <a:off x="363500" y="338925"/>
            <a:ext cx="8505900" cy="4629900"/>
          </a:xfrm>
          <a:prstGeom prst="rect">
            <a:avLst/>
          </a:prstGeom>
          <a:solidFill>
            <a:srgbClr val="FFFFFF"/>
          </a:solidFill>
        </p:spPr>
        <p:txBody>
          <a:bodyPr spcFirstLastPara="1" wrap="square" lIns="91425" tIns="91425" rIns="91425" bIns="91425" anchor="t" anchorCtr="0">
            <a:noAutofit/>
          </a:bodyPr>
          <a:lstStyle/>
          <a:p>
            <a:pPr marL="457200" lvl="0" indent="0" algn="l" rtl="0">
              <a:spcBef>
                <a:spcPts val="0"/>
              </a:spcBef>
              <a:spcAft>
                <a:spcPts val="0"/>
              </a:spcAft>
              <a:buNone/>
            </a:pPr>
            <a:r>
              <a:rPr lang="en" b="1">
                <a:highlight>
                  <a:srgbClr val="FFFFFF"/>
                </a:highlight>
              </a:rPr>
              <a:t>T</a:t>
            </a:r>
            <a:r>
              <a:rPr lang="en">
                <a:highlight>
                  <a:srgbClr val="FFFFFF"/>
                </a:highlight>
              </a:rPr>
              <a:t>he three types of marketing strategies are as follows:</a:t>
            </a:r>
            <a:endParaRPr>
              <a:highlight>
                <a:srgbClr val="FFFFFF"/>
              </a:highlight>
            </a:endParaRPr>
          </a:p>
          <a:p>
            <a:pPr marL="457200" lvl="0" indent="-342900" algn="l" rtl="0">
              <a:spcBef>
                <a:spcPts val="1600"/>
              </a:spcBef>
              <a:spcAft>
                <a:spcPts val="0"/>
              </a:spcAft>
              <a:buSzPts val="1800"/>
              <a:buChar char="●"/>
            </a:pPr>
            <a:r>
              <a:rPr lang="en" b="1">
                <a:highlight>
                  <a:srgbClr val="FFFFFF"/>
                </a:highlight>
              </a:rPr>
              <a:t>Undifferentiated marketing strategy:  </a:t>
            </a:r>
            <a:r>
              <a:rPr lang="en">
                <a:highlight>
                  <a:srgbClr val="FFFFFF"/>
                </a:highlight>
              </a:rPr>
              <a:t>There may be no strong differences in customer characteristics. Alternatively, the cost of developing a separate marketing mix for separate segments may outweigh the potential gains of meeting customer needs more exactly. Under these circumstances a company will decide to develop a single marketing mix for the whole market. There is absence of segmentation. For eg: Salt, kerosene oil, etc.</a:t>
            </a:r>
            <a:endParaRPr>
              <a:highlight>
                <a:srgbClr val="FFFFFF"/>
              </a:highlight>
            </a:endParaRPr>
          </a:p>
          <a:p>
            <a:pPr marL="457200" lvl="0" indent="-342900" algn="l" rtl="0">
              <a:spcBef>
                <a:spcPts val="0"/>
              </a:spcBef>
              <a:spcAft>
                <a:spcPts val="0"/>
              </a:spcAft>
              <a:buSzPts val="1800"/>
              <a:buChar char="●"/>
            </a:pPr>
            <a:r>
              <a:rPr lang="en" b="1">
                <a:highlight>
                  <a:srgbClr val="FFFFFF"/>
                </a:highlight>
              </a:rPr>
              <a:t>Differentiated marketing or multi-segment targeting:</a:t>
            </a:r>
            <a:r>
              <a:rPr lang="en">
                <a:highlight>
                  <a:srgbClr val="FFFFFF"/>
                </a:highlight>
              </a:rPr>
              <a:t> When market segmentation reveals several potential target segments that the company can serve profitably, specific marketing mixes can be developed to appeal to all or some of the segments. A differentiated marketing strategy exploits the differences between marketing segments by designing a specific marketing mix for each segment. </a:t>
            </a:r>
            <a:endParaRPr>
              <a:highlight>
                <a:srgbClr val="FFFFFF"/>
              </a:highlight>
            </a:endParaRPr>
          </a:p>
          <a:p>
            <a:pPr marL="0" lvl="0" indent="0" algn="l" rtl="0">
              <a:spcBef>
                <a:spcPts val="1600"/>
              </a:spcBef>
              <a:spcAft>
                <a:spcPts val="1600"/>
              </a:spcAft>
              <a:buNone/>
            </a:pPr>
            <a:endParaRPr>
              <a:highlight>
                <a:srgbClr val="FFFFFF"/>
              </a:highligh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78"/>
        <p:cNvGrpSpPr/>
        <p:nvPr/>
      </p:nvGrpSpPr>
      <p:grpSpPr>
        <a:xfrm>
          <a:off x="0" y="0"/>
          <a:ext cx="0" cy="0"/>
          <a:chOff x="0" y="0"/>
          <a:chExt cx="0" cy="0"/>
        </a:xfrm>
      </p:grpSpPr>
      <p:sp>
        <p:nvSpPr>
          <p:cNvPr id="179" name="Google Shape;179;p29"/>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MARKET SEGMENTATION</a:t>
            </a:r>
            <a:endParaRPr/>
          </a:p>
        </p:txBody>
      </p:sp>
      <p:sp>
        <p:nvSpPr>
          <p:cNvPr id="180" name="Google Shape;180;p29"/>
          <p:cNvSpPr txBox="1">
            <a:spLocks noGrp="1"/>
          </p:cNvSpPr>
          <p:nvPr>
            <p:ph type="body" idx="1"/>
          </p:nvPr>
        </p:nvSpPr>
        <p:spPr>
          <a:xfrm>
            <a:off x="363500" y="338925"/>
            <a:ext cx="8505900" cy="4629900"/>
          </a:xfrm>
          <a:prstGeom prst="rect">
            <a:avLst/>
          </a:prstGeom>
          <a:solidFill>
            <a:srgbClr val="FFFFFF"/>
          </a:solidFill>
        </p:spPr>
        <p:txBody>
          <a:bodyPr spcFirstLastPara="1" wrap="square" lIns="91425" tIns="91425" rIns="91425" bIns="91425" anchor="t" anchorCtr="0">
            <a:noAutofit/>
          </a:bodyPr>
          <a:lstStyle/>
          <a:p>
            <a:pPr marL="457200" lvl="0" indent="0" algn="l" rtl="0">
              <a:spcBef>
                <a:spcPts val="0"/>
              </a:spcBef>
              <a:spcAft>
                <a:spcPts val="0"/>
              </a:spcAft>
              <a:buNone/>
            </a:pPr>
            <a:r>
              <a:rPr lang="en">
                <a:highlight>
                  <a:srgbClr val="FFFFFF"/>
                </a:highlight>
              </a:rPr>
              <a:t>The car market is most clearly segmented. There are segments for small cars, luxury cars, sports utility vehicles, etc. Most car makers like General Motors, Ford, Toyota, Honda and others offer cars for all the segments. Though Toyota entered the US market with small cars, it eventually chose to operate in most of the segments.</a:t>
            </a:r>
            <a:endParaRPr>
              <a:highlight>
                <a:srgbClr val="FFFFFF"/>
              </a:highlight>
            </a:endParaRPr>
          </a:p>
          <a:p>
            <a:pPr marL="457200" lvl="0" indent="-342900" algn="l" rtl="0">
              <a:spcBef>
                <a:spcPts val="1600"/>
              </a:spcBef>
              <a:spcAft>
                <a:spcPts val="0"/>
              </a:spcAft>
              <a:buSzPts val="1800"/>
              <a:buChar char="●"/>
            </a:pPr>
            <a:r>
              <a:rPr lang="en" b="1">
                <a:highlight>
                  <a:srgbClr val="FFFFFF"/>
                </a:highlight>
              </a:rPr>
              <a:t>Concentrated  marketing strategy:  </a:t>
            </a:r>
            <a:r>
              <a:rPr lang="en">
                <a:highlight>
                  <a:srgbClr val="FFFFFF"/>
                </a:highlight>
              </a:rPr>
              <a:t>Several segments may be identified but a company may not serve all of them. Some may be unattractive or out of line with the company’s business strengths. A company may target just one segment with a single marketing mix. It understands the needs, and motives of the segment’s customers and designs a specialized marketing mix. For eg: Lakme cosmetics for females, Johnson&amp;Johnson products for babies.</a:t>
            </a:r>
            <a:endParaRPr>
              <a:highlight>
                <a:srgbClr val="FFFFFF"/>
              </a:highlight>
            </a:endParaRPr>
          </a:p>
          <a:p>
            <a:pPr marL="0" lvl="0" indent="0" algn="l" rtl="0">
              <a:spcBef>
                <a:spcPts val="1600"/>
              </a:spcBef>
              <a:spcAft>
                <a:spcPts val="1600"/>
              </a:spcAft>
              <a:buNone/>
            </a:pPr>
            <a:endParaRPr>
              <a:highlight>
                <a:srgbClr val="FFFFFF"/>
              </a:highligh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30"/>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POSITIONING</a:t>
            </a:r>
            <a:endParaRPr/>
          </a:p>
        </p:txBody>
      </p:sp>
      <p:sp>
        <p:nvSpPr>
          <p:cNvPr id="186" name="Google Shape;186;p30"/>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t>Introduction:</a:t>
            </a:r>
            <a:endParaRPr b="1"/>
          </a:p>
          <a:p>
            <a:pPr marL="0" lvl="0" indent="0" algn="l" rtl="0">
              <a:spcBef>
                <a:spcPts val="1600"/>
              </a:spcBef>
              <a:spcAft>
                <a:spcPts val="1600"/>
              </a:spcAft>
              <a:buNone/>
            </a:pPr>
            <a:r>
              <a:rPr lang="en"/>
              <a:t>Positioning refers to the process by which marketeer try to create an image or an identity in the mind of their target market for its product, brand or an organization. The main objective of positioning is to convince customer to believe the marketeers offers are different in some way from its competitors on an important benefit sought by the market. For eg: Dell Company  has a good position in the mind of customers for laptop.</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90"/>
        <p:cNvGrpSpPr/>
        <p:nvPr/>
      </p:nvGrpSpPr>
      <p:grpSpPr>
        <a:xfrm>
          <a:off x="0" y="0"/>
          <a:ext cx="0" cy="0"/>
          <a:chOff x="0" y="0"/>
          <a:chExt cx="0" cy="0"/>
        </a:xfrm>
      </p:grpSpPr>
      <p:sp>
        <p:nvSpPr>
          <p:cNvPr id="191" name="Google Shape;191;p31"/>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MARKET SEGMENTATION</a:t>
            </a:r>
            <a:endParaRPr/>
          </a:p>
        </p:txBody>
      </p:sp>
      <p:sp>
        <p:nvSpPr>
          <p:cNvPr id="192" name="Google Shape;192;p31"/>
          <p:cNvSpPr txBox="1">
            <a:spLocks noGrp="1"/>
          </p:cNvSpPr>
          <p:nvPr>
            <p:ph type="body" idx="1"/>
          </p:nvPr>
        </p:nvSpPr>
        <p:spPr>
          <a:xfrm>
            <a:off x="299050" y="407800"/>
            <a:ext cx="8751900" cy="4325700"/>
          </a:xfrm>
          <a:prstGeom prst="rect">
            <a:avLst/>
          </a:prstGeom>
          <a:solidFill>
            <a:srgbClr val="FFFFFF"/>
          </a:solidFill>
        </p:spPr>
        <p:txBody>
          <a:bodyPr spcFirstLastPara="1" wrap="square" lIns="91425" tIns="91425" rIns="91425" bIns="91425" anchor="t" anchorCtr="0">
            <a:noAutofit/>
          </a:bodyPr>
          <a:lstStyle/>
          <a:p>
            <a:pPr marL="0" lvl="0" indent="0" algn="l" rtl="0">
              <a:spcBef>
                <a:spcPts val="0"/>
              </a:spcBef>
              <a:spcAft>
                <a:spcPts val="0"/>
              </a:spcAft>
              <a:buNone/>
            </a:pPr>
            <a:r>
              <a:rPr lang="en" b="1"/>
              <a:t>Types of Positioning Strategies:</a:t>
            </a:r>
            <a:endParaRPr b="1"/>
          </a:p>
          <a:p>
            <a:pPr marL="0" lvl="0" indent="0" algn="l" rtl="0">
              <a:spcBef>
                <a:spcPts val="1600"/>
              </a:spcBef>
              <a:spcAft>
                <a:spcPts val="0"/>
              </a:spcAft>
              <a:buNone/>
            </a:pPr>
            <a:r>
              <a:rPr lang="en">
                <a:highlight>
                  <a:srgbClr val="FFFFFF"/>
                </a:highlight>
              </a:rPr>
              <a:t>There are several types of positioning strategies. A few examples are positioning by:</a:t>
            </a:r>
            <a:endParaRPr>
              <a:highlight>
                <a:srgbClr val="FFFFFF"/>
              </a:highlight>
            </a:endParaRPr>
          </a:p>
          <a:p>
            <a:pPr marL="0" lvl="0" indent="0" algn="l" rtl="0">
              <a:spcBef>
                <a:spcPts val="1600"/>
              </a:spcBef>
              <a:spcAft>
                <a:spcPts val="0"/>
              </a:spcAft>
              <a:buNone/>
            </a:pPr>
            <a:r>
              <a:rPr lang="en" b="1">
                <a:highlight>
                  <a:srgbClr val="FFFFFF"/>
                </a:highlight>
              </a:rPr>
              <a:t>Product attributes and benefits</a:t>
            </a:r>
            <a:r>
              <a:rPr lang="en">
                <a:highlight>
                  <a:srgbClr val="FFFFFF"/>
                </a:highlight>
              </a:rPr>
              <a:t>: Associating your brand/product with certain characteristics or with certain beneficial value</a:t>
            </a:r>
            <a:endParaRPr>
              <a:highlight>
                <a:srgbClr val="FFFFFF"/>
              </a:highlight>
            </a:endParaRPr>
          </a:p>
          <a:p>
            <a:pPr marL="0" lvl="0" indent="0" algn="l" rtl="0">
              <a:spcBef>
                <a:spcPts val="1600"/>
              </a:spcBef>
              <a:spcAft>
                <a:spcPts val="0"/>
              </a:spcAft>
              <a:buNone/>
            </a:pPr>
            <a:r>
              <a:rPr lang="en" b="1">
                <a:highlight>
                  <a:srgbClr val="FFFFFF"/>
                </a:highlight>
              </a:rPr>
              <a:t>Product price</a:t>
            </a:r>
            <a:r>
              <a:rPr lang="en">
                <a:highlight>
                  <a:srgbClr val="FFFFFF"/>
                </a:highlight>
              </a:rPr>
              <a:t>: Associating your brand/product with competitive pricing</a:t>
            </a:r>
            <a:endParaRPr>
              <a:highlight>
                <a:srgbClr val="FFFFFF"/>
              </a:highlight>
            </a:endParaRPr>
          </a:p>
          <a:p>
            <a:pPr marL="0" lvl="0" indent="0" algn="l" rtl="0">
              <a:spcBef>
                <a:spcPts val="1600"/>
              </a:spcBef>
              <a:spcAft>
                <a:spcPts val="0"/>
              </a:spcAft>
              <a:buNone/>
            </a:pPr>
            <a:r>
              <a:rPr lang="en" b="1">
                <a:highlight>
                  <a:srgbClr val="FFFFFF"/>
                </a:highlight>
              </a:rPr>
              <a:t>Product quality</a:t>
            </a:r>
            <a:r>
              <a:rPr lang="en">
                <a:highlight>
                  <a:srgbClr val="FFFFFF"/>
                </a:highlight>
              </a:rPr>
              <a:t>: Associating your brand/product with high quality</a:t>
            </a:r>
            <a:endParaRPr>
              <a:highlight>
                <a:srgbClr val="FFFFFF"/>
              </a:highlight>
            </a:endParaRPr>
          </a:p>
          <a:p>
            <a:pPr marL="0" lvl="0" indent="0" algn="l" rtl="0">
              <a:spcBef>
                <a:spcPts val="1600"/>
              </a:spcBef>
              <a:spcAft>
                <a:spcPts val="0"/>
              </a:spcAft>
              <a:buNone/>
            </a:pPr>
            <a:r>
              <a:rPr lang="en" b="1">
                <a:highlight>
                  <a:srgbClr val="FFFFFF"/>
                </a:highlight>
              </a:rPr>
              <a:t>Product use and application</a:t>
            </a:r>
            <a:r>
              <a:rPr lang="en">
                <a:highlight>
                  <a:srgbClr val="FFFFFF"/>
                </a:highlight>
              </a:rPr>
              <a:t>: Associating your brand/product with a specific use</a:t>
            </a:r>
            <a:endParaRPr>
              <a:highlight>
                <a:srgbClr val="FFFFFF"/>
              </a:highlight>
            </a:endParaRPr>
          </a:p>
          <a:p>
            <a:pPr marL="0" lvl="0" indent="0" algn="l" rtl="0">
              <a:spcBef>
                <a:spcPts val="1600"/>
              </a:spcBef>
              <a:spcAft>
                <a:spcPts val="0"/>
              </a:spcAft>
              <a:buNone/>
            </a:pPr>
            <a:r>
              <a:rPr lang="en" b="1">
                <a:highlight>
                  <a:srgbClr val="FFFFFF"/>
                </a:highlight>
              </a:rPr>
              <a:t>Competitors</a:t>
            </a:r>
            <a:r>
              <a:rPr lang="en">
                <a:highlight>
                  <a:srgbClr val="FFFFFF"/>
                </a:highlight>
              </a:rPr>
              <a:t>: Making consumers think that your brand/product is better than your competitors</a:t>
            </a:r>
            <a:endParaRPr>
              <a:highlight>
                <a:srgbClr val="FFFFFF"/>
              </a:highlight>
            </a:endParaRPr>
          </a:p>
          <a:p>
            <a:pPr marL="0" lvl="0" indent="0" algn="l" rtl="0">
              <a:spcBef>
                <a:spcPts val="1600"/>
              </a:spcBef>
              <a:spcAft>
                <a:spcPts val="1600"/>
              </a:spcAft>
              <a:buNone/>
            </a:pPr>
            <a:endParaRPr>
              <a:highlight>
                <a:srgbClr val="FFFFFF"/>
              </a:highligh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4"/>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MARKET SEGMENTATION</a:t>
            </a:r>
            <a:endParaRPr/>
          </a:p>
        </p:txBody>
      </p:sp>
      <p:sp>
        <p:nvSpPr>
          <p:cNvPr id="74" name="Google Shape;74;p14"/>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t>Introduction:</a:t>
            </a:r>
            <a:endParaRPr b="1"/>
          </a:p>
          <a:p>
            <a:pPr marL="0" lvl="0" indent="0" algn="l" rtl="0">
              <a:spcBef>
                <a:spcPts val="1600"/>
              </a:spcBef>
              <a:spcAft>
                <a:spcPts val="1600"/>
              </a:spcAft>
              <a:buNone/>
            </a:pPr>
            <a:r>
              <a:rPr lang="en"/>
              <a:t>Division of market into several segments is called market segmentation. This concept is based on the assumption that two buyers are not identical in all respect. They may differ on the basis of income, sex, age, education, profession, religion, social class and family, etc.</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96"/>
        <p:cNvGrpSpPr/>
        <p:nvPr/>
      </p:nvGrpSpPr>
      <p:grpSpPr>
        <a:xfrm>
          <a:off x="0" y="0"/>
          <a:ext cx="0" cy="0"/>
          <a:chOff x="0" y="0"/>
          <a:chExt cx="0" cy="0"/>
        </a:xfrm>
      </p:grpSpPr>
      <p:sp>
        <p:nvSpPr>
          <p:cNvPr id="197" name="Google Shape;197;p32"/>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MARKET SEGMENTATION</a:t>
            </a:r>
            <a:endParaRPr/>
          </a:p>
        </p:txBody>
      </p:sp>
      <p:sp>
        <p:nvSpPr>
          <p:cNvPr id="198" name="Google Shape;198;p32"/>
          <p:cNvSpPr txBox="1">
            <a:spLocks noGrp="1"/>
          </p:cNvSpPr>
          <p:nvPr>
            <p:ph type="body" idx="1"/>
          </p:nvPr>
        </p:nvSpPr>
        <p:spPr>
          <a:xfrm>
            <a:off x="218450" y="108400"/>
            <a:ext cx="8925600" cy="4625100"/>
          </a:xfrm>
          <a:prstGeom prst="rect">
            <a:avLst/>
          </a:prstGeom>
          <a:solidFill>
            <a:srgbClr val="FFFFFF"/>
          </a:solidFill>
        </p:spPr>
        <p:txBody>
          <a:bodyPr spcFirstLastPara="1" wrap="square" lIns="91425" tIns="91425" rIns="91425" bIns="91425" anchor="t" anchorCtr="0">
            <a:noAutofit/>
          </a:bodyPr>
          <a:lstStyle/>
          <a:p>
            <a:pPr marL="0" lvl="0" indent="0" algn="l" rtl="0">
              <a:spcBef>
                <a:spcPts val="0"/>
              </a:spcBef>
              <a:spcAft>
                <a:spcPts val="0"/>
              </a:spcAft>
              <a:buNone/>
            </a:pPr>
            <a:r>
              <a:rPr lang="en" b="1"/>
              <a:t>How to Create an Effective Market Positioning Strategy?:</a:t>
            </a:r>
            <a:endParaRPr b="1"/>
          </a:p>
          <a:p>
            <a:pPr marL="0" lvl="0" indent="0" algn="l" rtl="0">
              <a:spcBef>
                <a:spcPts val="1600"/>
              </a:spcBef>
              <a:spcAft>
                <a:spcPts val="0"/>
              </a:spcAft>
              <a:buNone/>
            </a:pPr>
            <a:r>
              <a:rPr lang="en">
                <a:highlight>
                  <a:srgbClr val="FFFFFF"/>
                </a:highlight>
              </a:rPr>
              <a:t>To Create a positioning statement that will serve to identify your business and how you want the brand to be perceived by consumers, The steps are as follows:</a:t>
            </a:r>
            <a:endParaRPr>
              <a:highlight>
                <a:srgbClr val="FFFFFF"/>
              </a:highlight>
            </a:endParaRPr>
          </a:p>
          <a:p>
            <a:pPr marL="457200" lvl="0" indent="-336550" algn="l" rtl="0">
              <a:spcBef>
                <a:spcPts val="1600"/>
              </a:spcBef>
              <a:spcAft>
                <a:spcPts val="0"/>
              </a:spcAft>
              <a:buSzPts val="1700"/>
              <a:buAutoNum type="arabicPeriod"/>
            </a:pPr>
            <a:r>
              <a:rPr lang="en" sz="1700" b="1">
                <a:highlight>
                  <a:srgbClr val="FFFFFF"/>
                </a:highlight>
              </a:rPr>
              <a:t>Determine company uniqueness by comparing to competitors</a:t>
            </a:r>
            <a:r>
              <a:rPr lang="en" sz="1700">
                <a:highlight>
                  <a:srgbClr val="FFFFFF"/>
                </a:highlight>
              </a:rPr>
              <a:t>: Compare and contrast differences between your company and competitors to identify opportunities. Focus on your strengths and how they can achieve these opportunities.</a:t>
            </a:r>
            <a:endParaRPr sz="1700">
              <a:highlight>
                <a:srgbClr val="FFFFFF"/>
              </a:highlight>
            </a:endParaRPr>
          </a:p>
          <a:p>
            <a:pPr marL="457200" lvl="0" indent="-336550" algn="l" rtl="0">
              <a:spcBef>
                <a:spcPts val="0"/>
              </a:spcBef>
              <a:spcAft>
                <a:spcPts val="0"/>
              </a:spcAft>
              <a:buSzPts val="1700"/>
              <a:buAutoNum type="arabicPeriod"/>
            </a:pPr>
            <a:r>
              <a:rPr lang="en" sz="1700" b="1">
                <a:highlight>
                  <a:srgbClr val="FFFFFF"/>
                </a:highlight>
              </a:rPr>
              <a:t>Identify current market position</a:t>
            </a:r>
            <a:r>
              <a:rPr lang="en" sz="1700">
                <a:highlight>
                  <a:srgbClr val="FFFFFF"/>
                </a:highlight>
              </a:rPr>
              <a:t>: Identify your existing market position and how the new positioning will be beneficial in setting you apart from competitors.</a:t>
            </a:r>
            <a:endParaRPr sz="1700">
              <a:highlight>
                <a:srgbClr val="FFFFFF"/>
              </a:highlight>
            </a:endParaRPr>
          </a:p>
          <a:p>
            <a:pPr marL="457200" lvl="0" indent="-336550" algn="l" rtl="0">
              <a:spcBef>
                <a:spcPts val="0"/>
              </a:spcBef>
              <a:spcAft>
                <a:spcPts val="0"/>
              </a:spcAft>
              <a:buSzPts val="1700"/>
              <a:buAutoNum type="arabicPeriod"/>
            </a:pPr>
            <a:r>
              <a:rPr lang="en" sz="1700" b="1">
                <a:highlight>
                  <a:srgbClr val="FFFFFF"/>
                </a:highlight>
              </a:rPr>
              <a:t>Competitor positioning analysis</a:t>
            </a:r>
            <a:r>
              <a:rPr lang="en" sz="1700">
                <a:highlight>
                  <a:srgbClr val="FFFFFF"/>
                </a:highlight>
              </a:rPr>
              <a:t>: Identify the conditions of the marketplace and the amount of influence each competitor can place on each other.</a:t>
            </a:r>
            <a:endParaRPr sz="1700">
              <a:highlight>
                <a:srgbClr val="FFFFFF"/>
              </a:highlight>
            </a:endParaRPr>
          </a:p>
          <a:p>
            <a:pPr marL="457200" lvl="0" indent="-336550" algn="l" rtl="0">
              <a:spcBef>
                <a:spcPts val="0"/>
              </a:spcBef>
              <a:spcAft>
                <a:spcPts val="0"/>
              </a:spcAft>
              <a:buSzPts val="1700"/>
              <a:buAutoNum type="arabicPeriod"/>
            </a:pPr>
            <a:r>
              <a:rPr lang="en" sz="1700" b="1">
                <a:highlight>
                  <a:srgbClr val="FFFFFF"/>
                </a:highlight>
              </a:rPr>
              <a:t>Develop a positioning strategy</a:t>
            </a:r>
            <a:r>
              <a:rPr lang="en" sz="1700">
                <a:highlight>
                  <a:srgbClr val="FFFFFF"/>
                </a:highlight>
              </a:rPr>
              <a:t>: Through the preceding steps, you should achieve an understanding of what your company is, how your company is different from competitors, the conditions of the marketplace, opportunities in the marketplace, and how your company can position itself.</a:t>
            </a:r>
            <a:endParaRPr sz="1700">
              <a:highlight>
                <a:srgbClr val="FFFFFF"/>
              </a:highligh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02"/>
        <p:cNvGrpSpPr/>
        <p:nvPr/>
      </p:nvGrpSpPr>
      <p:grpSpPr>
        <a:xfrm>
          <a:off x="0" y="0"/>
          <a:ext cx="0" cy="0"/>
          <a:chOff x="0" y="0"/>
          <a:chExt cx="0" cy="0"/>
        </a:xfrm>
      </p:grpSpPr>
      <p:sp>
        <p:nvSpPr>
          <p:cNvPr id="203" name="Google Shape;203;p33"/>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MARKET SEGMENTATION</a:t>
            </a:r>
            <a:endParaRPr/>
          </a:p>
        </p:txBody>
      </p:sp>
      <p:sp>
        <p:nvSpPr>
          <p:cNvPr id="204" name="Google Shape;204;p33"/>
          <p:cNvSpPr txBox="1">
            <a:spLocks noGrp="1"/>
          </p:cNvSpPr>
          <p:nvPr>
            <p:ph type="body" idx="1"/>
          </p:nvPr>
        </p:nvSpPr>
        <p:spPr>
          <a:xfrm>
            <a:off x="299050" y="893650"/>
            <a:ext cx="8751900" cy="3839700"/>
          </a:xfrm>
          <a:prstGeom prst="rect">
            <a:avLst/>
          </a:prstGeom>
          <a:solidFill>
            <a:srgbClr val="FFFFFF"/>
          </a:solidFill>
        </p:spPr>
        <p:txBody>
          <a:bodyPr spcFirstLastPara="1" wrap="square" lIns="91425" tIns="91425" rIns="91425" bIns="91425" anchor="t" anchorCtr="0">
            <a:noAutofit/>
          </a:bodyPr>
          <a:lstStyle/>
          <a:p>
            <a:pPr marL="0" lvl="0" indent="0" algn="ctr" rtl="0">
              <a:spcBef>
                <a:spcPts val="0"/>
              </a:spcBef>
              <a:spcAft>
                <a:spcPts val="0"/>
              </a:spcAft>
              <a:buNone/>
            </a:pPr>
            <a:r>
              <a:rPr lang="en" sz="2400" b="1"/>
              <a:t>What is Market Repositioning?:</a:t>
            </a:r>
            <a:endParaRPr sz="2400" b="1"/>
          </a:p>
          <a:p>
            <a:pPr marL="0" lvl="0" indent="0" algn="l" rtl="0">
              <a:spcBef>
                <a:spcPts val="1600"/>
              </a:spcBef>
              <a:spcAft>
                <a:spcPts val="0"/>
              </a:spcAft>
              <a:buNone/>
            </a:pPr>
            <a:r>
              <a:rPr lang="en">
                <a:highlight>
                  <a:srgbClr val="FFFFFF"/>
                </a:highlight>
              </a:rPr>
              <a:t>Market repositioning is when a company changes its existing brand or product status in the marketplace. Repositioning is usually done due to declining performance or major shifts in the environment.</a:t>
            </a:r>
            <a:endParaRPr>
              <a:highlight>
                <a:srgbClr val="FFFFFF"/>
              </a:highlight>
            </a:endParaRPr>
          </a:p>
          <a:p>
            <a:pPr marL="0" lvl="0" indent="0" algn="l" rtl="0">
              <a:spcBef>
                <a:spcPts val="1600"/>
              </a:spcBef>
              <a:spcAft>
                <a:spcPts val="0"/>
              </a:spcAft>
              <a:buNone/>
            </a:pPr>
            <a:endParaRPr>
              <a:highlight>
                <a:srgbClr val="FFFFFF"/>
              </a:highlight>
            </a:endParaRPr>
          </a:p>
          <a:p>
            <a:pPr marL="0" lvl="0" indent="0" algn="l" rtl="0">
              <a:spcBef>
                <a:spcPts val="1600"/>
              </a:spcBef>
              <a:spcAft>
                <a:spcPts val="1600"/>
              </a:spcAft>
              <a:buNone/>
            </a:pPr>
            <a:endParaRPr>
              <a:highlight>
                <a:srgbClr val="FFFFFF"/>
              </a:highlight>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08"/>
        <p:cNvGrpSpPr/>
        <p:nvPr/>
      </p:nvGrpSpPr>
      <p:grpSpPr>
        <a:xfrm>
          <a:off x="0" y="0"/>
          <a:ext cx="0" cy="0"/>
          <a:chOff x="0" y="0"/>
          <a:chExt cx="0" cy="0"/>
        </a:xfrm>
      </p:grpSpPr>
      <p:sp>
        <p:nvSpPr>
          <p:cNvPr id="209" name="Google Shape;209;p34"/>
          <p:cNvSpPr txBox="1">
            <a:spLocks noGrp="1"/>
          </p:cNvSpPr>
          <p:nvPr>
            <p:ph type="title"/>
          </p:nvPr>
        </p:nvSpPr>
        <p:spPr>
          <a:xfrm>
            <a:off x="0" y="0"/>
            <a:ext cx="9144000" cy="5143500"/>
          </a:xfrm>
          <a:prstGeom prst="rect">
            <a:avLst/>
          </a:prstGeom>
          <a:solidFill>
            <a:srgbClr val="0000FF"/>
          </a:solidFill>
        </p:spPr>
        <p:txBody>
          <a:bodyPr spcFirstLastPara="1" wrap="square" lIns="91425" tIns="91425" rIns="91425" bIns="91425" anchor="b" anchorCtr="0">
            <a:noAutofit/>
          </a:bodyPr>
          <a:lstStyle/>
          <a:p>
            <a:pPr marL="0" lvl="0" indent="0" algn="ctr" rtl="0">
              <a:spcBef>
                <a:spcPts val="0"/>
              </a:spcBef>
              <a:spcAft>
                <a:spcPts val="0"/>
              </a:spcAft>
              <a:buNone/>
            </a:pPr>
            <a:r>
              <a:rPr lang="en">
                <a:highlight>
                  <a:srgbClr val="0000FF"/>
                </a:highlight>
              </a:rPr>
              <a:t>THANK YOU &amp; BE SAFE</a:t>
            </a:r>
            <a:endParaRPr>
              <a:highlight>
                <a:srgbClr val="0000FF"/>
              </a:highlight>
            </a:endParaRPr>
          </a:p>
          <a:p>
            <a:pPr marL="0" lvl="0" indent="0" algn="ctr" rtl="0">
              <a:spcBef>
                <a:spcPts val="0"/>
              </a:spcBef>
              <a:spcAft>
                <a:spcPts val="0"/>
              </a:spcAft>
              <a:buNone/>
            </a:pPr>
            <a:endParaRPr>
              <a:highlight>
                <a:srgbClr val="0000FF"/>
              </a:highlight>
            </a:endParaRPr>
          </a:p>
          <a:p>
            <a:pPr marL="0" lvl="0" indent="0" algn="ctr" rtl="0">
              <a:spcBef>
                <a:spcPts val="0"/>
              </a:spcBef>
              <a:spcAft>
                <a:spcPts val="0"/>
              </a:spcAft>
              <a:buNone/>
            </a:pPr>
            <a:endParaRPr>
              <a:highlight>
                <a:srgbClr val="0000FF"/>
              </a:highlight>
            </a:endParaRPr>
          </a:p>
          <a:p>
            <a:pPr marL="0" lvl="0" indent="0" algn="ctr" rtl="0">
              <a:spcBef>
                <a:spcPts val="0"/>
              </a:spcBef>
              <a:spcAft>
                <a:spcPts val="0"/>
              </a:spcAft>
              <a:buNone/>
            </a:pPr>
            <a:endParaRPr>
              <a:highlight>
                <a:srgbClr val="0000FF"/>
              </a:highlight>
            </a:endParaRPr>
          </a:p>
          <a:p>
            <a:pPr marL="0" lvl="0" indent="0" algn="ctr" rtl="0">
              <a:spcBef>
                <a:spcPts val="0"/>
              </a:spcBef>
              <a:spcAft>
                <a:spcPts val="0"/>
              </a:spcAft>
              <a:buNone/>
            </a:pPr>
            <a:endParaRPr>
              <a:highlight>
                <a:srgbClr val="0000FF"/>
              </a:highlight>
            </a:endParaRPr>
          </a:p>
          <a:p>
            <a:pPr marL="0" lvl="0" indent="0" algn="ctr" rtl="0">
              <a:spcBef>
                <a:spcPts val="0"/>
              </a:spcBef>
              <a:spcAft>
                <a:spcPts val="0"/>
              </a:spcAft>
              <a:buNone/>
            </a:pPr>
            <a:endParaRPr>
              <a:highlight>
                <a:srgbClr val="0000FF"/>
              </a:highligh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5"/>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MARKET SEGMENTATION</a:t>
            </a:r>
            <a:endParaRPr/>
          </a:p>
        </p:txBody>
      </p:sp>
      <p:pic>
        <p:nvPicPr>
          <p:cNvPr id="80" name="Google Shape;80;p15"/>
          <p:cNvPicPr preferRelativeResize="0"/>
          <p:nvPr/>
        </p:nvPicPr>
        <p:blipFill>
          <a:blip r:embed="rId3">
            <a:alphaModFix/>
          </a:blip>
          <a:stretch>
            <a:fillRect/>
          </a:stretch>
        </p:blipFill>
        <p:spPr>
          <a:xfrm>
            <a:off x="1871975" y="1722375"/>
            <a:ext cx="5078255" cy="34211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6"/>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MARKET SEGMENTATION</a:t>
            </a:r>
            <a:endParaRPr/>
          </a:p>
        </p:txBody>
      </p:sp>
      <p:sp>
        <p:nvSpPr>
          <p:cNvPr id="86" name="Google Shape;86;p16"/>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t>Definition:</a:t>
            </a:r>
            <a:endParaRPr b="1"/>
          </a:p>
          <a:p>
            <a:pPr marL="0" lvl="0" indent="0" algn="l" rtl="0">
              <a:spcBef>
                <a:spcPts val="1600"/>
              </a:spcBef>
              <a:spcAft>
                <a:spcPts val="1600"/>
              </a:spcAft>
              <a:buNone/>
            </a:pPr>
            <a:r>
              <a:rPr lang="en"/>
              <a:t>According to Phillip Kotler: Market segmentation is the subdividing of market into homogeneous subset of customers, where any subset may conceivably be selected as a market target to be reached with a distinct marketing mix.</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0"/>
        <p:cNvGrpSpPr/>
        <p:nvPr/>
      </p:nvGrpSpPr>
      <p:grpSpPr>
        <a:xfrm>
          <a:off x="0" y="0"/>
          <a:ext cx="0" cy="0"/>
          <a:chOff x="0" y="0"/>
          <a:chExt cx="0" cy="0"/>
        </a:xfrm>
      </p:grpSpPr>
      <p:sp>
        <p:nvSpPr>
          <p:cNvPr id="91" name="Google Shape;91;p17"/>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MARKET SEGMENTATION</a:t>
            </a:r>
            <a:endParaRPr/>
          </a:p>
        </p:txBody>
      </p:sp>
      <p:sp>
        <p:nvSpPr>
          <p:cNvPr id="92" name="Google Shape;92;p17"/>
          <p:cNvSpPr txBox="1">
            <a:spLocks noGrp="1"/>
          </p:cNvSpPr>
          <p:nvPr>
            <p:ph type="body" idx="1"/>
          </p:nvPr>
        </p:nvSpPr>
        <p:spPr>
          <a:xfrm>
            <a:off x="-2100" y="-175"/>
            <a:ext cx="9144000" cy="5143500"/>
          </a:xfrm>
          <a:prstGeom prst="rect">
            <a:avLst/>
          </a:prstGeom>
          <a:solidFill>
            <a:srgbClr val="FFFFFF"/>
          </a:solidFill>
        </p:spPr>
        <p:txBody>
          <a:bodyPr spcFirstLastPara="1" wrap="square" lIns="91425" tIns="91425" rIns="91425" bIns="91425" anchor="t" anchorCtr="0">
            <a:noAutofit/>
          </a:bodyPr>
          <a:lstStyle/>
          <a:p>
            <a:pPr marL="0" lvl="0" indent="0" algn="l" rtl="0">
              <a:spcBef>
                <a:spcPts val="0"/>
              </a:spcBef>
              <a:spcAft>
                <a:spcPts val="0"/>
              </a:spcAft>
              <a:buNone/>
            </a:pPr>
            <a:r>
              <a:rPr lang="en" b="1"/>
              <a:t>Example:</a:t>
            </a:r>
            <a:endParaRPr b="1"/>
          </a:p>
          <a:p>
            <a:pPr marL="0" lvl="0" indent="0" algn="l" rtl="0">
              <a:spcBef>
                <a:spcPts val="1600"/>
              </a:spcBef>
              <a:spcAft>
                <a:spcPts val="0"/>
              </a:spcAft>
              <a:buNone/>
            </a:pPr>
            <a:r>
              <a:rPr lang="en"/>
              <a:t>Suppose we divide the whole market into two parts:</a:t>
            </a:r>
            <a:endParaRPr/>
          </a:p>
          <a:p>
            <a:pPr marL="0" lvl="0" indent="0" algn="l" rtl="0">
              <a:spcBef>
                <a:spcPts val="1600"/>
              </a:spcBef>
              <a:spcAft>
                <a:spcPts val="0"/>
              </a:spcAft>
              <a:buNone/>
            </a:pPr>
            <a:r>
              <a:rPr lang="en" b="1">
                <a:highlight>
                  <a:srgbClr val="FFFF00"/>
                </a:highlight>
              </a:rPr>
              <a:t>MALE</a:t>
            </a:r>
            <a:r>
              <a:rPr lang="en" b="1">
                <a:highlight>
                  <a:srgbClr val="FFFFFF"/>
                </a:highlight>
              </a:rPr>
              <a:t>       FEMALE</a:t>
            </a:r>
            <a:endParaRPr b="1">
              <a:highlight>
                <a:srgbClr val="FFFFFF"/>
              </a:highlight>
            </a:endParaRPr>
          </a:p>
          <a:p>
            <a:pPr marL="0" lvl="0" indent="0" algn="l" rtl="0">
              <a:spcBef>
                <a:spcPts val="1600"/>
              </a:spcBef>
              <a:spcAft>
                <a:spcPts val="0"/>
              </a:spcAft>
              <a:buNone/>
            </a:pPr>
            <a:r>
              <a:rPr lang="en">
                <a:highlight>
                  <a:srgbClr val="FFFFFF"/>
                </a:highlight>
              </a:rPr>
              <a:t>Suppose MALE segment is selected, which can further be segmented on the basis of Age:</a:t>
            </a:r>
            <a:endParaRPr>
              <a:highlight>
                <a:srgbClr val="FFFFFF"/>
              </a:highlight>
            </a:endParaRPr>
          </a:p>
          <a:p>
            <a:pPr marL="0" lvl="0" indent="0" algn="l" rtl="0">
              <a:spcBef>
                <a:spcPts val="1600"/>
              </a:spcBef>
              <a:spcAft>
                <a:spcPts val="0"/>
              </a:spcAft>
              <a:buNone/>
            </a:pPr>
            <a:r>
              <a:rPr lang="en" b="1">
                <a:highlight>
                  <a:srgbClr val="FFFFFF"/>
                </a:highlight>
              </a:rPr>
              <a:t>INFANT    </a:t>
            </a:r>
            <a:r>
              <a:rPr lang="en" b="1">
                <a:highlight>
                  <a:srgbClr val="FFFF00"/>
                </a:highlight>
              </a:rPr>
              <a:t>YOUNG</a:t>
            </a:r>
            <a:r>
              <a:rPr lang="en" b="1">
                <a:highlight>
                  <a:srgbClr val="FFFFFF"/>
                </a:highlight>
              </a:rPr>
              <a:t>    ADULT    OLD</a:t>
            </a:r>
            <a:endParaRPr b="1">
              <a:highlight>
                <a:srgbClr val="FFFFFF"/>
              </a:highlight>
            </a:endParaRPr>
          </a:p>
          <a:p>
            <a:pPr marL="0" lvl="0" indent="0" algn="l" rtl="0">
              <a:spcBef>
                <a:spcPts val="1600"/>
              </a:spcBef>
              <a:spcAft>
                <a:spcPts val="0"/>
              </a:spcAft>
              <a:buNone/>
            </a:pPr>
            <a:r>
              <a:rPr lang="en">
                <a:highlight>
                  <a:srgbClr val="FFFFFF"/>
                </a:highlight>
              </a:rPr>
              <a:t>Suppose YOUNG Sub-Segment is selected, then further we can categorize it on the basis of Income:</a:t>
            </a:r>
            <a:endParaRPr>
              <a:highlight>
                <a:srgbClr val="FFFFFF"/>
              </a:highlight>
            </a:endParaRPr>
          </a:p>
          <a:p>
            <a:pPr marL="0" lvl="0" indent="0" algn="l" rtl="0">
              <a:spcBef>
                <a:spcPts val="1600"/>
              </a:spcBef>
              <a:spcAft>
                <a:spcPts val="0"/>
              </a:spcAft>
              <a:buNone/>
            </a:pPr>
            <a:r>
              <a:rPr lang="en" b="1">
                <a:highlight>
                  <a:srgbClr val="FFFFFF"/>
                </a:highlight>
              </a:rPr>
              <a:t>HIGH INCOME GROUP    </a:t>
            </a:r>
            <a:r>
              <a:rPr lang="en" b="1">
                <a:highlight>
                  <a:srgbClr val="FFFF00"/>
                </a:highlight>
              </a:rPr>
              <a:t> MIDDLE INCOME GROUP </a:t>
            </a:r>
            <a:r>
              <a:rPr lang="en" b="1">
                <a:highlight>
                  <a:srgbClr val="FFFFFF"/>
                </a:highlight>
              </a:rPr>
              <a:t>    LOW INCOME GROUP</a:t>
            </a:r>
            <a:endParaRPr b="1">
              <a:highlight>
                <a:srgbClr val="FFFFFF"/>
              </a:highlight>
            </a:endParaRPr>
          </a:p>
          <a:p>
            <a:pPr marL="0" lvl="0" indent="0" algn="l" rtl="0">
              <a:spcBef>
                <a:spcPts val="1600"/>
              </a:spcBef>
              <a:spcAft>
                <a:spcPts val="0"/>
              </a:spcAft>
              <a:buNone/>
            </a:pPr>
            <a:r>
              <a:rPr lang="en">
                <a:highlight>
                  <a:srgbClr val="FFFFFF"/>
                </a:highlight>
              </a:rPr>
              <a:t>So, It is concluded that our target customer are the </a:t>
            </a:r>
            <a:r>
              <a:rPr lang="en" b="1">
                <a:highlight>
                  <a:srgbClr val="FFFFFF"/>
                </a:highlight>
              </a:rPr>
              <a:t>Young Males with Middle Income Group</a:t>
            </a:r>
            <a:r>
              <a:rPr lang="en">
                <a:highlight>
                  <a:srgbClr val="FFFFFF"/>
                </a:highlight>
              </a:rPr>
              <a:t> and the process is called </a:t>
            </a:r>
            <a:r>
              <a:rPr lang="en" b="1">
                <a:highlight>
                  <a:srgbClr val="FFFFFF"/>
                </a:highlight>
              </a:rPr>
              <a:t>Market Segmentation</a:t>
            </a:r>
            <a:r>
              <a:rPr lang="en">
                <a:highlight>
                  <a:srgbClr val="FFFFFF"/>
                </a:highlight>
              </a:rPr>
              <a:t>.</a:t>
            </a:r>
            <a:endParaRPr>
              <a:highlight>
                <a:srgbClr val="FFFFFF"/>
              </a:highlight>
            </a:endParaRPr>
          </a:p>
          <a:p>
            <a:pPr marL="0" lvl="0" indent="0" algn="l" rtl="0">
              <a:spcBef>
                <a:spcPts val="1600"/>
              </a:spcBef>
              <a:spcAft>
                <a:spcPts val="1600"/>
              </a:spcAft>
              <a:buNone/>
            </a:pPr>
            <a:endParaRPr>
              <a:highlight>
                <a:srgbClr val="FFFFFF"/>
              </a:highligh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6"/>
        <p:cNvGrpSpPr/>
        <p:nvPr/>
      </p:nvGrpSpPr>
      <p:grpSpPr>
        <a:xfrm>
          <a:off x="0" y="0"/>
          <a:ext cx="0" cy="0"/>
          <a:chOff x="0" y="0"/>
          <a:chExt cx="0" cy="0"/>
        </a:xfrm>
      </p:grpSpPr>
      <p:sp>
        <p:nvSpPr>
          <p:cNvPr id="97" name="Google Shape;97;p18"/>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MARKET SEGMENTATION</a:t>
            </a:r>
            <a:endParaRPr/>
          </a:p>
        </p:txBody>
      </p:sp>
      <p:sp>
        <p:nvSpPr>
          <p:cNvPr id="98" name="Google Shape;98;p18"/>
          <p:cNvSpPr txBox="1">
            <a:spLocks noGrp="1"/>
          </p:cNvSpPr>
          <p:nvPr>
            <p:ph type="body" idx="1"/>
          </p:nvPr>
        </p:nvSpPr>
        <p:spPr>
          <a:xfrm>
            <a:off x="363500" y="407800"/>
            <a:ext cx="8505900" cy="4325700"/>
          </a:xfrm>
          <a:prstGeom prst="rect">
            <a:avLst/>
          </a:prstGeom>
          <a:solidFill>
            <a:srgbClr val="FFFFFF"/>
          </a:solidFill>
        </p:spPr>
        <p:txBody>
          <a:bodyPr spcFirstLastPara="1" wrap="square" lIns="91425" tIns="91425" rIns="91425" bIns="91425" anchor="t" anchorCtr="0">
            <a:noAutofit/>
          </a:bodyPr>
          <a:lstStyle/>
          <a:p>
            <a:pPr marL="0" lvl="0" indent="0" algn="l" rtl="0">
              <a:spcBef>
                <a:spcPts val="0"/>
              </a:spcBef>
              <a:spcAft>
                <a:spcPts val="0"/>
              </a:spcAft>
              <a:buNone/>
            </a:pPr>
            <a:r>
              <a:rPr lang="en" b="1"/>
              <a:t>Objectives of Market Segmentation:</a:t>
            </a:r>
            <a:endParaRPr b="1"/>
          </a:p>
          <a:p>
            <a:pPr marL="0" lvl="0" indent="0" algn="l" rtl="0">
              <a:spcBef>
                <a:spcPts val="1600"/>
              </a:spcBef>
              <a:spcAft>
                <a:spcPts val="0"/>
              </a:spcAft>
              <a:buNone/>
            </a:pPr>
            <a:r>
              <a:rPr lang="en">
                <a:highlight>
                  <a:srgbClr val="FFFFFF"/>
                </a:highlight>
              </a:rPr>
              <a:t>• Grouping of customer on the basis of their homogenous characteristics, such as nature, tastes, habits, income, behavior, qualities and needs etc.</a:t>
            </a:r>
            <a:endParaRPr>
              <a:highlight>
                <a:srgbClr val="FFFFFF"/>
              </a:highlight>
            </a:endParaRPr>
          </a:p>
          <a:p>
            <a:pPr marL="0" lvl="0" indent="0" algn="l" rtl="0">
              <a:spcBef>
                <a:spcPts val="1600"/>
              </a:spcBef>
              <a:spcAft>
                <a:spcPts val="0"/>
              </a:spcAft>
              <a:buNone/>
            </a:pPr>
            <a:r>
              <a:rPr lang="en">
                <a:highlight>
                  <a:srgbClr val="FFFFFF"/>
                </a:highlight>
              </a:rPr>
              <a:t> • To locate or identify the tastes, buying motives, needs, priorities and preference of the customer</a:t>
            </a:r>
            <a:endParaRPr>
              <a:highlight>
                <a:srgbClr val="FFFFFF"/>
              </a:highlight>
            </a:endParaRPr>
          </a:p>
          <a:p>
            <a:pPr marL="0" lvl="0" indent="0" algn="l" rtl="0">
              <a:spcBef>
                <a:spcPts val="1600"/>
              </a:spcBef>
              <a:spcAft>
                <a:spcPts val="0"/>
              </a:spcAft>
              <a:buNone/>
            </a:pPr>
            <a:r>
              <a:rPr lang="en">
                <a:highlight>
                  <a:srgbClr val="FFFFFF"/>
                </a:highlight>
              </a:rPr>
              <a:t> • To determine marketing strategies, target and goals </a:t>
            </a:r>
            <a:endParaRPr>
              <a:highlight>
                <a:srgbClr val="FFFFFF"/>
              </a:highlight>
            </a:endParaRPr>
          </a:p>
          <a:p>
            <a:pPr marL="0" lvl="0" indent="0" algn="l" rtl="0">
              <a:spcBef>
                <a:spcPts val="1600"/>
              </a:spcBef>
              <a:spcAft>
                <a:spcPts val="0"/>
              </a:spcAft>
              <a:buNone/>
            </a:pPr>
            <a:r>
              <a:rPr lang="en">
                <a:highlight>
                  <a:srgbClr val="FFFFFF"/>
                </a:highlight>
              </a:rPr>
              <a:t>• To make the activities of the firm customer-oriented. Customer orientation makes marketing segment an important pillar of the marketing concept </a:t>
            </a:r>
            <a:endParaRPr>
              <a:highlight>
                <a:srgbClr val="FFFFFF"/>
              </a:highlight>
            </a:endParaRPr>
          </a:p>
          <a:p>
            <a:pPr marL="0" lvl="0" indent="0" algn="l" rtl="0">
              <a:spcBef>
                <a:spcPts val="1600"/>
              </a:spcBef>
              <a:spcAft>
                <a:spcPts val="0"/>
              </a:spcAft>
              <a:buNone/>
            </a:pPr>
            <a:r>
              <a:rPr lang="en">
                <a:highlight>
                  <a:srgbClr val="FFFFFF"/>
                </a:highlight>
              </a:rPr>
              <a:t>• To identify the areas or sectors where the customer may be created.</a:t>
            </a:r>
            <a:endParaRPr>
              <a:highlight>
                <a:srgbClr val="FFFFFF"/>
              </a:highlight>
            </a:endParaRPr>
          </a:p>
          <a:p>
            <a:pPr marL="0" lvl="0" indent="0" algn="l" rtl="0">
              <a:spcBef>
                <a:spcPts val="1600"/>
              </a:spcBef>
              <a:spcAft>
                <a:spcPts val="1600"/>
              </a:spcAft>
              <a:buNone/>
            </a:pPr>
            <a:endParaRPr>
              <a:highlight>
                <a:srgbClr val="FFFFFF"/>
              </a:highligh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02"/>
        <p:cNvGrpSpPr/>
        <p:nvPr/>
      </p:nvGrpSpPr>
      <p:grpSpPr>
        <a:xfrm>
          <a:off x="0" y="0"/>
          <a:ext cx="0" cy="0"/>
          <a:chOff x="0" y="0"/>
          <a:chExt cx="0" cy="0"/>
        </a:xfrm>
      </p:grpSpPr>
      <p:sp>
        <p:nvSpPr>
          <p:cNvPr id="103" name="Google Shape;103;p19"/>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MARKET SEGMENTATION</a:t>
            </a:r>
            <a:endParaRPr/>
          </a:p>
        </p:txBody>
      </p:sp>
      <p:sp>
        <p:nvSpPr>
          <p:cNvPr id="104" name="Google Shape;104;p19"/>
          <p:cNvSpPr txBox="1">
            <a:spLocks noGrp="1"/>
          </p:cNvSpPr>
          <p:nvPr>
            <p:ph type="body" idx="1"/>
          </p:nvPr>
        </p:nvSpPr>
        <p:spPr>
          <a:xfrm>
            <a:off x="363500" y="407800"/>
            <a:ext cx="8505900" cy="4325700"/>
          </a:xfrm>
          <a:prstGeom prst="rect">
            <a:avLst/>
          </a:prstGeom>
          <a:solidFill>
            <a:srgbClr val="FFFFFF"/>
          </a:solidFill>
        </p:spPr>
        <p:txBody>
          <a:bodyPr spcFirstLastPara="1" wrap="square" lIns="91425" tIns="91425" rIns="91425" bIns="91425" anchor="t" anchorCtr="0">
            <a:noAutofit/>
          </a:bodyPr>
          <a:lstStyle/>
          <a:p>
            <a:pPr marL="0" lvl="0" indent="0" algn="l" rtl="0">
              <a:spcBef>
                <a:spcPts val="0"/>
              </a:spcBef>
              <a:spcAft>
                <a:spcPts val="0"/>
              </a:spcAft>
              <a:buNone/>
            </a:pPr>
            <a:r>
              <a:rPr lang="en" b="1"/>
              <a:t>Reasons for development of Market Segmentation:</a:t>
            </a:r>
            <a:endParaRPr b="1"/>
          </a:p>
          <a:p>
            <a:pPr marL="0" lvl="0" indent="0" algn="l" rtl="0">
              <a:spcBef>
                <a:spcPts val="1600"/>
              </a:spcBef>
              <a:spcAft>
                <a:spcPts val="0"/>
              </a:spcAft>
              <a:buNone/>
            </a:pPr>
            <a:r>
              <a:rPr lang="en">
                <a:highlight>
                  <a:srgbClr val="FFFFFF"/>
                </a:highlight>
              </a:rPr>
              <a:t> Wiiliam J. Stanton has described the following reasons for development of Market Segmentation:</a:t>
            </a:r>
            <a:endParaRPr>
              <a:highlight>
                <a:srgbClr val="FFFFFF"/>
              </a:highlight>
            </a:endParaRPr>
          </a:p>
          <a:p>
            <a:pPr marL="457200" lvl="0" indent="-355600" algn="l" rtl="0">
              <a:spcBef>
                <a:spcPts val="1600"/>
              </a:spcBef>
              <a:spcAft>
                <a:spcPts val="0"/>
              </a:spcAft>
              <a:buSzPts val="2000"/>
              <a:buAutoNum type="arabicPeriod"/>
            </a:pPr>
            <a:r>
              <a:rPr lang="en" sz="2000">
                <a:highlight>
                  <a:srgbClr val="FFFFFF"/>
                </a:highlight>
              </a:rPr>
              <a:t>Customer Orientation</a:t>
            </a:r>
            <a:endParaRPr sz="2000">
              <a:highlight>
                <a:srgbClr val="FFFFFF"/>
              </a:highlight>
            </a:endParaRPr>
          </a:p>
          <a:p>
            <a:pPr marL="457200" lvl="0" indent="-355600" algn="l" rtl="0">
              <a:spcBef>
                <a:spcPts val="0"/>
              </a:spcBef>
              <a:spcAft>
                <a:spcPts val="0"/>
              </a:spcAft>
              <a:buSzPts val="2000"/>
              <a:buAutoNum type="arabicPeriod"/>
            </a:pPr>
            <a:r>
              <a:rPr lang="en" sz="2000">
                <a:highlight>
                  <a:srgbClr val="FFFFFF"/>
                </a:highlight>
              </a:rPr>
              <a:t>Technological Advancements</a:t>
            </a:r>
            <a:endParaRPr sz="2000">
              <a:highlight>
                <a:srgbClr val="FFFFFF"/>
              </a:highlight>
            </a:endParaRPr>
          </a:p>
          <a:p>
            <a:pPr marL="457200" lvl="0" indent="-355600" algn="l" rtl="0">
              <a:spcBef>
                <a:spcPts val="0"/>
              </a:spcBef>
              <a:spcAft>
                <a:spcPts val="0"/>
              </a:spcAft>
              <a:buSzPts val="2000"/>
              <a:buAutoNum type="arabicPeriod"/>
            </a:pPr>
            <a:r>
              <a:rPr lang="en" sz="2000">
                <a:highlight>
                  <a:srgbClr val="FFFFFF"/>
                </a:highlight>
              </a:rPr>
              <a:t> Use of the Cost-Reducing techniques</a:t>
            </a:r>
            <a:endParaRPr sz="2000">
              <a:highlight>
                <a:srgbClr val="FFFFFF"/>
              </a:highlight>
            </a:endParaRPr>
          </a:p>
          <a:p>
            <a:pPr marL="457200" lvl="0" indent="-355600" algn="l" rtl="0">
              <a:spcBef>
                <a:spcPts val="0"/>
              </a:spcBef>
              <a:spcAft>
                <a:spcPts val="0"/>
              </a:spcAft>
              <a:buSzPts val="2000"/>
              <a:buAutoNum type="arabicPeriod"/>
            </a:pPr>
            <a:r>
              <a:rPr lang="en" sz="2000">
                <a:highlight>
                  <a:srgbClr val="FFFFFF"/>
                </a:highlight>
              </a:rPr>
              <a:t>Increase in Purchasing power</a:t>
            </a:r>
            <a:endParaRPr sz="2000">
              <a:highlight>
                <a:srgbClr val="FFFFFF"/>
              </a:highlight>
            </a:endParaRPr>
          </a:p>
          <a:p>
            <a:pPr marL="457200" lvl="0" indent="-355600" algn="l" rtl="0">
              <a:spcBef>
                <a:spcPts val="0"/>
              </a:spcBef>
              <a:spcAft>
                <a:spcPts val="0"/>
              </a:spcAft>
              <a:buSzPts val="2000"/>
              <a:buAutoNum type="arabicPeriod"/>
            </a:pPr>
            <a:r>
              <a:rPr lang="en" sz="2000">
                <a:highlight>
                  <a:srgbClr val="FFFFFF"/>
                </a:highlight>
              </a:rPr>
              <a:t>Increase in Competition</a:t>
            </a:r>
            <a:endParaRPr sz="2000">
              <a:highlight>
                <a:srgbClr val="FFFFFF"/>
              </a:highlight>
            </a:endParaRPr>
          </a:p>
          <a:p>
            <a:pPr marL="0" lvl="0" indent="0" algn="l" rtl="0">
              <a:spcBef>
                <a:spcPts val="1600"/>
              </a:spcBef>
              <a:spcAft>
                <a:spcPts val="1600"/>
              </a:spcAft>
              <a:buNone/>
            </a:pPr>
            <a:r>
              <a:rPr lang="en">
                <a:highlight>
                  <a:srgbClr val="FFFFFF"/>
                </a:highlight>
              </a:rPr>
              <a:t> </a:t>
            </a:r>
            <a:endParaRPr sz="2000">
              <a:highlight>
                <a:srgbClr val="FFFFFF"/>
              </a:highligh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08"/>
        <p:cNvGrpSpPr/>
        <p:nvPr/>
      </p:nvGrpSpPr>
      <p:grpSpPr>
        <a:xfrm>
          <a:off x="0" y="0"/>
          <a:ext cx="0" cy="0"/>
          <a:chOff x="0" y="0"/>
          <a:chExt cx="0" cy="0"/>
        </a:xfrm>
      </p:grpSpPr>
      <p:sp>
        <p:nvSpPr>
          <p:cNvPr id="109" name="Google Shape;109;p20"/>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MARKET SEGMENTATION</a:t>
            </a:r>
            <a:endParaRPr/>
          </a:p>
        </p:txBody>
      </p:sp>
      <p:sp>
        <p:nvSpPr>
          <p:cNvPr id="110" name="Google Shape;110;p20"/>
          <p:cNvSpPr txBox="1">
            <a:spLocks noGrp="1"/>
          </p:cNvSpPr>
          <p:nvPr>
            <p:ph type="body" idx="1"/>
          </p:nvPr>
        </p:nvSpPr>
        <p:spPr>
          <a:xfrm>
            <a:off x="363500" y="407800"/>
            <a:ext cx="8505900" cy="4325700"/>
          </a:xfrm>
          <a:prstGeom prst="rect">
            <a:avLst/>
          </a:prstGeom>
          <a:solidFill>
            <a:srgbClr val="FFFFFF"/>
          </a:solidFill>
        </p:spPr>
        <p:txBody>
          <a:bodyPr spcFirstLastPara="1" wrap="square" lIns="91425" tIns="91425" rIns="91425" bIns="91425" anchor="t" anchorCtr="0">
            <a:noAutofit/>
          </a:bodyPr>
          <a:lstStyle/>
          <a:p>
            <a:pPr marL="0" lvl="0" indent="0" algn="l" rtl="0">
              <a:spcBef>
                <a:spcPts val="0"/>
              </a:spcBef>
              <a:spcAft>
                <a:spcPts val="0"/>
              </a:spcAft>
              <a:buNone/>
            </a:pPr>
            <a:r>
              <a:rPr lang="en" b="1"/>
              <a:t>Requirement/Criteria for effective segmentation:</a:t>
            </a:r>
            <a:endParaRPr b="1"/>
          </a:p>
          <a:p>
            <a:pPr marL="0" lvl="0" indent="0" algn="l" rtl="0">
              <a:spcBef>
                <a:spcPts val="1600"/>
              </a:spcBef>
              <a:spcAft>
                <a:spcPts val="0"/>
              </a:spcAft>
              <a:buNone/>
            </a:pPr>
            <a:r>
              <a:rPr lang="en">
                <a:highlight>
                  <a:srgbClr val="FFFFFF"/>
                </a:highlight>
              </a:rPr>
              <a:t>For Effective Market Segmentation, the following requirements must be considered:</a:t>
            </a:r>
            <a:endParaRPr>
              <a:highlight>
                <a:srgbClr val="FFFFFF"/>
              </a:highlight>
            </a:endParaRPr>
          </a:p>
          <a:p>
            <a:pPr marL="457200" lvl="0" indent="-342900" algn="l" rtl="0">
              <a:spcBef>
                <a:spcPts val="1600"/>
              </a:spcBef>
              <a:spcAft>
                <a:spcPts val="0"/>
              </a:spcAft>
              <a:buSzPts val="1800"/>
              <a:buAutoNum type="arabicPeriod"/>
            </a:pPr>
            <a:r>
              <a:rPr lang="en">
                <a:highlight>
                  <a:srgbClr val="FFFFFF"/>
                </a:highlight>
              </a:rPr>
              <a:t>Identifiable</a:t>
            </a:r>
            <a:endParaRPr>
              <a:highlight>
                <a:srgbClr val="FFFFFF"/>
              </a:highlight>
            </a:endParaRPr>
          </a:p>
          <a:p>
            <a:pPr marL="457200" lvl="0" indent="-342900" algn="l" rtl="0">
              <a:spcBef>
                <a:spcPts val="0"/>
              </a:spcBef>
              <a:spcAft>
                <a:spcPts val="0"/>
              </a:spcAft>
              <a:buSzPts val="1800"/>
              <a:buAutoNum type="arabicPeriod"/>
            </a:pPr>
            <a:r>
              <a:rPr lang="en">
                <a:highlight>
                  <a:srgbClr val="FFFFFF"/>
                </a:highlight>
              </a:rPr>
              <a:t>Measurable</a:t>
            </a:r>
            <a:endParaRPr>
              <a:highlight>
                <a:srgbClr val="FFFFFF"/>
              </a:highlight>
            </a:endParaRPr>
          </a:p>
          <a:p>
            <a:pPr marL="457200" lvl="0" indent="-342900" algn="l" rtl="0">
              <a:spcBef>
                <a:spcPts val="0"/>
              </a:spcBef>
              <a:spcAft>
                <a:spcPts val="0"/>
              </a:spcAft>
              <a:buSzPts val="1800"/>
              <a:buAutoNum type="arabicPeriod"/>
            </a:pPr>
            <a:r>
              <a:rPr lang="en">
                <a:highlight>
                  <a:srgbClr val="FFFFFF"/>
                </a:highlight>
              </a:rPr>
              <a:t>Accessible</a:t>
            </a:r>
            <a:endParaRPr>
              <a:highlight>
                <a:srgbClr val="FFFFFF"/>
              </a:highlight>
            </a:endParaRPr>
          </a:p>
          <a:p>
            <a:pPr marL="457200" lvl="0" indent="-342900" algn="l" rtl="0">
              <a:spcBef>
                <a:spcPts val="0"/>
              </a:spcBef>
              <a:spcAft>
                <a:spcPts val="0"/>
              </a:spcAft>
              <a:buSzPts val="1800"/>
              <a:buAutoNum type="arabicPeriod"/>
            </a:pPr>
            <a:r>
              <a:rPr lang="en">
                <a:highlight>
                  <a:srgbClr val="FFFFFF"/>
                </a:highlight>
              </a:rPr>
              <a:t>Responsiveness</a:t>
            </a:r>
            <a:endParaRPr>
              <a:highlight>
                <a:srgbClr val="FFFFFF"/>
              </a:highlight>
            </a:endParaRPr>
          </a:p>
          <a:p>
            <a:pPr marL="457200" lvl="0" indent="-342900" algn="l" rtl="0">
              <a:spcBef>
                <a:spcPts val="0"/>
              </a:spcBef>
              <a:spcAft>
                <a:spcPts val="0"/>
              </a:spcAft>
              <a:buSzPts val="1800"/>
              <a:buAutoNum type="arabicPeriod"/>
            </a:pPr>
            <a:r>
              <a:rPr lang="en">
                <a:highlight>
                  <a:srgbClr val="FFFFFF"/>
                </a:highlight>
              </a:rPr>
              <a:t>Significant</a:t>
            </a:r>
            <a:endParaRPr>
              <a:highlight>
                <a:srgbClr val="FFFFFF"/>
              </a:highlight>
            </a:endParaRPr>
          </a:p>
          <a:p>
            <a:pPr marL="457200" lvl="0" indent="-342900" algn="l" rtl="0">
              <a:spcBef>
                <a:spcPts val="0"/>
              </a:spcBef>
              <a:spcAft>
                <a:spcPts val="0"/>
              </a:spcAft>
              <a:buSzPts val="1800"/>
              <a:buAutoNum type="arabicPeriod"/>
            </a:pPr>
            <a:r>
              <a:rPr lang="en">
                <a:highlight>
                  <a:srgbClr val="FFFFFF"/>
                </a:highlight>
              </a:rPr>
              <a:t>Substantiable.</a:t>
            </a:r>
            <a:endParaRPr>
              <a:highlight>
                <a:srgbClr val="FFFFFF"/>
              </a:highlight>
            </a:endParaRPr>
          </a:p>
          <a:p>
            <a:pPr marL="0" lvl="0" indent="0" algn="l" rtl="0">
              <a:spcBef>
                <a:spcPts val="1600"/>
              </a:spcBef>
              <a:spcAft>
                <a:spcPts val="1600"/>
              </a:spcAft>
              <a:buNone/>
            </a:pPr>
            <a:endParaRPr>
              <a:highlight>
                <a:srgbClr val="FFFFFF"/>
              </a:highligh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14"/>
        <p:cNvGrpSpPr/>
        <p:nvPr/>
      </p:nvGrpSpPr>
      <p:grpSpPr>
        <a:xfrm>
          <a:off x="0" y="0"/>
          <a:ext cx="0" cy="0"/>
          <a:chOff x="0" y="0"/>
          <a:chExt cx="0" cy="0"/>
        </a:xfrm>
      </p:grpSpPr>
      <p:sp>
        <p:nvSpPr>
          <p:cNvPr id="115" name="Google Shape;115;p21"/>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MARKET SEGMENTATION</a:t>
            </a:r>
            <a:endParaRPr/>
          </a:p>
        </p:txBody>
      </p:sp>
      <p:sp>
        <p:nvSpPr>
          <p:cNvPr id="116" name="Google Shape;116;p21"/>
          <p:cNvSpPr txBox="1">
            <a:spLocks noGrp="1"/>
          </p:cNvSpPr>
          <p:nvPr>
            <p:ph type="body" idx="1"/>
          </p:nvPr>
        </p:nvSpPr>
        <p:spPr>
          <a:xfrm>
            <a:off x="363500" y="407800"/>
            <a:ext cx="8505900" cy="4325700"/>
          </a:xfrm>
          <a:prstGeom prst="rect">
            <a:avLst/>
          </a:prstGeom>
          <a:solidFill>
            <a:srgbClr val="FFFFFF"/>
          </a:solidFill>
        </p:spPr>
        <p:txBody>
          <a:bodyPr spcFirstLastPara="1" wrap="square" lIns="91425" tIns="91425" rIns="91425" bIns="91425" anchor="t" anchorCtr="0">
            <a:noAutofit/>
          </a:bodyPr>
          <a:lstStyle/>
          <a:p>
            <a:pPr marL="0" lvl="0" indent="0" algn="l" rtl="0">
              <a:spcBef>
                <a:spcPts val="0"/>
              </a:spcBef>
              <a:spcAft>
                <a:spcPts val="0"/>
              </a:spcAft>
              <a:buNone/>
            </a:pPr>
            <a:r>
              <a:rPr lang="en" b="1"/>
              <a:t>Methods of Market Segmentation:</a:t>
            </a:r>
            <a:endParaRPr b="1"/>
          </a:p>
          <a:p>
            <a:pPr marL="0" lvl="0" indent="0" algn="l" rtl="0">
              <a:spcBef>
                <a:spcPts val="1600"/>
              </a:spcBef>
              <a:spcAft>
                <a:spcPts val="0"/>
              </a:spcAft>
              <a:buNone/>
            </a:pPr>
            <a:r>
              <a:rPr lang="en">
                <a:highlight>
                  <a:srgbClr val="FFFFFF"/>
                </a:highlight>
              </a:rPr>
              <a:t>Therefore, The market can be divided in different segments on the basis of such differences, as under:</a:t>
            </a:r>
            <a:endParaRPr b="1">
              <a:highlight>
                <a:srgbClr val="FFFFFF"/>
              </a:highlight>
            </a:endParaRPr>
          </a:p>
          <a:p>
            <a:pPr marL="457200" lvl="0" indent="-342900" algn="l" rtl="0">
              <a:spcBef>
                <a:spcPts val="1600"/>
              </a:spcBef>
              <a:spcAft>
                <a:spcPts val="0"/>
              </a:spcAft>
              <a:buSzPts val="1800"/>
              <a:buChar char="●"/>
            </a:pPr>
            <a:r>
              <a:rPr lang="en" b="1">
                <a:highlight>
                  <a:srgbClr val="FFFFFF"/>
                </a:highlight>
              </a:rPr>
              <a:t>Each Buyer : A separate Market: </a:t>
            </a:r>
            <a:r>
              <a:rPr lang="en">
                <a:highlight>
                  <a:srgbClr val="FFFFFF"/>
                </a:highlight>
              </a:rPr>
              <a:t>It is based on the assumption that every buyer in himself is a market because of different necessities and preferences. Such Classification is possible for the goods whose buyers are limited. For example: Ships, Aircrafts, refineries, etc.</a:t>
            </a:r>
            <a:endParaRPr>
              <a:highlight>
                <a:srgbClr val="FFFFFF"/>
              </a:highlight>
            </a:endParaRPr>
          </a:p>
          <a:p>
            <a:pPr marL="457200" lvl="0" indent="-342900" algn="l" rtl="0">
              <a:spcBef>
                <a:spcPts val="0"/>
              </a:spcBef>
              <a:spcAft>
                <a:spcPts val="0"/>
              </a:spcAft>
              <a:buSzPts val="1800"/>
              <a:buChar char="●"/>
            </a:pPr>
            <a:r>
              <a:rPr lang="en" b="1">
                <a:highlight>
                  <a:srgbClr val="FFFFFF"/>
                </a:highlight>
              </a:rPr>
              <a:t>Framing Broad Groups of Buyers:  </a:t>
            </a:r>
            <a:r>
              <a:rPr lang="en">
                <a:highlight>
                  <a:srgbClr val="FFFFFF"/>
                </a:highlight>
              </a:rPr>
              <a:t>Under this, Customers with similar characteristics are grouped under one segment and each segment is treated as a separate market. Especially when the number of customers is large. For eg:  Ladies wear, Children wear, Gents wear, etc.</a:t>
            </a:r>
            <a:endParaRPr>
              <a:highlight>
                <a:srgbClr val="FFFFFF"/>
              </a:highlight>
            </a:endParaRPr>
          </a:p>
          <a:p>
            <a:pPr marL="457200" lvl="0" indent="0" algn="l" rtl="0">
              <a:spcBef>
                <a:spcPts val="1600"/>
              </a:spcBef>
              <a:spcAft>
                <a:spcPts val="0"/>
              </a:spcAft>
              <a:buNone/>
            </a:pPr>
            <a:endParaRPr b="1">
              <a:highlight>
                <a:srgbClr val="FFFFFF"/>
              </a:highlight>
            </a:endParaRPr>
          </a:p>
          <a:p>
            <a:pPr marL="457200" lvl="0" indent="0" algn="l" rtl="0">
              <a:spcBef>
                <a:spcPts val="1600"/>
              </a:spcBef>
              <a:spcAft>
                <a:spcPts val="0"/>
              </a:spcAft>
              <a:buNone/>
            </a:pPr>
            <a:endParaRPr b="1">
              <a:highlight>
                <a:srgbClr val="FFFFFF"/>
              </a:highlight>
            </a:endParaRPr>
          </a:p>
          <a:p>
            <a:pPr marL="457200" lvl="0" indent="0" algn="l" rtl="0">
              <a:spcBef>
                <a:spcPts val="1600"/>
              </a:spcBef>
              <a:spcAft>
                <a:spcPts val="0"/>
              </a:spcAft>
              <a:buNone/>
            </a:pPr>
            <a:endParaRPr>
              <a:highlight>
                <a:srgbClr val="FFFFFF"/>
              </a:highlight>
            </a:endParaRPr>
          </a:p>
          <a:p>
            <a:pPr marL="457200" lvl="0" indent="0" algn="l" rtl="0">
              <a:spcBef>
                <a:spcPts val="1600"/>
              </a:spcBef>
              <a:spcAft>
                <a:spcPts val="0"/>
              </a:spcAft>
              <a:buNone/>
            </a:pPr>
            <a:endParaRPr>
              <a:highlight>
                <a:srgbClr val="FFFFFF"/>
              </a:highlight>
            </a:endParaRPr>
          </a:p>
          <a:p>
            <a:pPr marL="0" lvl="0" indent="0" algn="l" rtl="0">
              <a:spcBef>
                <a:spcPts val="1600"/>
              </a:spcBef>
              <a:spcAft>
                <a:spcPts val="1600"/>
              </a:spcAft>
              <a:buNone/>
            </a:pPr>
            <a:endParaRPr>
              <a:highlight>
                <a:srgbClr val="FFFFFF"/>
              </a:highlight>
            </a:endParaRPr>
          </a:p>
        </p:txBody>
      </p:sp>
    </p:spTree>
  </p:cSld>
  <p:clrMapOvr>
    <a:masterClrMapping/>
  </p:clrMapOvr>
</p:sld>
</file>

<file path=ppt/theme/theme1.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1580</Words>
  <Application>Microsoft Office PowerPoint</Application>
  <PresentationFormat>On-screen Show (16:9)</PresentationFormat>
  <Paragraphs>133</Paragraphs>
  <Slides>22</Slides>
  <Notes>22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Roboto</vt:lpstr>
      <vt:lpstr>Material</vt:lpstr>
      <vt:lpstr>CLASS: M.COM(PREVIOUS) SEMESTER-2 SUBJECT: STRATEGIC MARKETING TOPIC: MARKET SEGMENTATION, TARGETING AND POSITIONING.</vt:lpstr>
      <vt:lpstr>MARKET SEGMENTATION</vt:lpstr>
      <vt:lpstr>MARKET SEGMENTATION</vt:lpstr>
      <vt:lpstr>MARKET SEGMENTATION</vt:lpstr>
      <vt:lpstr>MARKET SEGMENTATION</vt:lpstr>
      <vt:lpstr>MARKET SEGMENTATION</vt:lpstr>
      <vt:lpstr>MARKET SEGMENTATION</vt:lpstr>
      <vt:lpstr>MARKET SEGMENTATION</vt:lpstr>
      <vt:lpstr>MARKET SEGMENTATION</vt:lpstr>
      <vt:lpstr>MARKET SEGMENTATION</vt:lpstr>
      <vt:lpstr>MARKET SEGMENTATION</vt:lpstr>
      <vt:lpstr>MARKET SEGMENTATION</vt:lpstr>
      <vt:lpstr>MARKET SEGMENTATION</vt:lpstr>
      <vt:lpstr>TARGETING</vt:lpstr>
      <vt:lpstr>MARKET SEGMENTATION</vt:lpstr>
      <vt:lpstr>MARKET SEGMENTATION</vt:lpstr>
      <vt:lpstr>MARKET SEGMENTATION</vt:lpstr>
      <vt:lpstr>POSITIONING</vt:lpstr>
      <vt:lpstr>MARKET SEGMENTATION</vt:lpstr>
      <vt:lpstr>MARKET SEGMENTATION</vt:lpstr>
      <vt:lpstr>MARKET SEGMENTATION</vt:lpstr>
      <vt:lpstr>THANK YOU &amp; BE SAFE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 M.COM(PREVIOUS) SEMESTER-2 SUBJECT: STRATEGIC MARKETING TOPIC: MARKET SEGMENTATION, TARGETING AND POSITIONING.</dc:title>
  <cp:lastModifiedBy>Neetu Bhatia</cp:lastModifiedBy>
  <cp:revision>2</cp:revision>
  <dcterms:modified xsi:type="dcterms:W3CDTF">2020-04-16T16:44:31Z</dcterms:modified>
</cp:coreProperties>
</file>