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4660"/>
  </p:normalViewPr>
  <p:slideViewPr>
    <p:cSldViewPr snapToGrid="0">
      <p:cViewPr varScale="1">
        <p:scale>
          <a:sx n="69" d="100"/>
          <a:sy n="69" d="100"/>
        </p:scale>
        <p:origin x="60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30"/>
    </p:cViewPr>
  </p:sorterViewPr>
  <p:notesViewPr>
    <p:cSldViewPr snapToGrid="0">
      <p:cViewPr varScale="1">
        <p:scale>
          <a:sx n="70" d="100"/>
          <a:sy n="70" d="100"/>
        </p:scale>
        <p:origin x="189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D888FE-C4EE-4B12-AD76-1401E8134D4D}" type="datetimeFigureOut">
              <a:rPr lang="en-GB" smtClean="0"/>
              <a:t>01/04/2020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6561B-1435-46C7-9450-B7F2C96356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58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hindikaitihaas.blogspot.com/2012/01/blog-post_13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115291"/>
            <a:ext cx="8825658" cy="3329581"/>
          </a:xfrm>
        </p:spPr>
        <p:txBody>
          <a:bodyPr/>
          <a:lstStyle/>
          <a:p>
            <a:pPr algn="ctr"/>
            <a:r>
              <a:rPr lang="hi-IN" dirty="0" smtClean="0">
                <a:solidFill>
                  <a:srgbClr val="FF0000"/>
                </a:solidFill>
                <a:hlinkClick r:id="rId2"/>
              </a:rPr>
              <a:t>प्रगतिवाद की </a:t>
            </a:r>
            <a:r>
              <a:rPr lang="hi-IN" dirty="0">
                <a:solidFill>
                  <a:srgbClr val="FF0000"/>
                </a:solidFill>
                <a:hlinkClick r:id="rId2"/>
              </a:rPr>
              <a:t>प्रवृत्तियां</a:t>
            </a:r>
            <a:r>
              <a:rPr lang="hi-IN" dirty="0">
                <a:solidFill>
                  <a:srgbClr val="FF0000"/>
                </a:solidFill>
              </a:rPr>
              <a:t/>
            </a:r>
            <a:br>
              <a:rPr lang="hi-IN" dirty="0">
                <a:solidFill>
                  <a:srgbClr val="FF0000"/>
                </a:solidFill>
              </a:rPr>
            </a:b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7028" y="4929780"/>
            <a:ext cx="8825658" cy="861420"/>
          </a:xfrm>
        </p:spPr>
        <p:txBody>
          <a:bodyPr>
            <a:normAutofit fontScale="25000" lnSpcReduction="20000"/>
          </a:bodyPr>
          <a:lstStyle/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hi-IN" sz="11200" dirty="0"/>
              <a:t>डॉ </a:t>
            </a:r>
            <a:r>
              <a:rPr lang="hi-IN" sz="11200" cap="none" dirty="0">
                <a:solidFill>
                  <a:srgbClr val="00B050"/>
                </a:solidFill>
                <a:latin typeface="inherit"/>
              </a:rPr>
              <a:t>सुनीता ढांडा</a:t>
            </a:r>
            <a:r>
              <a:rPr lang="en-US" sz="11200" dirty="0">
                <a:solidFill>
                  <a:srgbClr val="00B050"/>
                </a:solidFill>
              </a:rPr>
              <a:t> </a:t>
            </a:r>
            <a:r>
              <a:rPr lang="en-US" sz="11200" dirty="0"/>
              <a:t>(</a:t>
            </a:r>
            <a:r>
              <a:rPr lang="hi-IN" sz="11200" dirty="0"/>
              <a:t>हिंदी विभाग</a:t>
            </a:r>
            <a:r>
              <a:rPr lang="en-US" sz="11200" dirty="0" smtClean="0"/>
              <a:t>)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hi-IN" sz="11200" dirty="0" smtClean="0"/>
              <a:t>एम</a:t>
            </a:r>
            <a:r>
              <a:rPr lang="en-US" sz="11200" dirty="0" smtClean="0"/>
              <a:t> </a:t>
            </a:r>
            <a:r>
              <a:rPr lang="hi-IN" sz="11200" dirty="0" smtClean="0"/>
              <a:t>ए</a:t>
            </a:r>
            <a:r>
              <a:rPr lang="en-US" sz="11200" dirty="0" smtClean="0"/>
              <a:t> </a:t>
            </a:r>
            <a:r>
              <a:rPr lang="hi-IN" sz="11200" dirty="0" smtClean="0"/>
              <a:t>प्रथम</a:t>
            </a:r>
            <a:r>
              <a:rPr lang="en-US" sz="11200" dirty="0" smtClean="0"/>
              <a:t> </a:t>
            </a:r>
            <a:r>
              <a:rPr lang="hi-IN" sz="11200" dirty="0" smtClean="0"/>
              <a:t>वर्ष</a:t>
            </a:r>
            <a:endParaRPr lang="en-US" sz="11200" cap="none" dirty="0">
              <a:solidFill>
                <a:srgbClr val="222222"/>
              </a:solidFill>
              <a:latin typeface="inherit"/>
              <a:cs typeface="Mangal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hi-IN" sz="11200" dirty="0"/>
              <a:t>आई</a:t>
            </a:r>
            <a:r>
              <a:rPr lang="en-US" sz="11200" dirty="0"/>
              <a:t>.</a:t>
            </a:r>
            <a:r>
              <a:rPr lang="hi-IN" sz="11200" dirty="0"/>
              <a:t>बी</a:t>
            </a:r>
            <a:r>
              <a:rPr lang="en-US" sz="11200" dirty="0"/>
              <a:t>.</a:t>
            </a:r>
            <a:r>
              <a:rPr lang="hi-IN" sz="11200" dirty="0"/>
              <a:t>पी</a:t>
            </a:r>
            <a:r>
              <a:rPr lang="en-US" sz="11200" dirty="0"/>
              <a:t>.</a:t>
            </a:r>
            <a:r>
              <a:rPr lang="hi-IN" sz="11200" dirty="0"/>
              <a:t>जी</a:t>
            </a:r>
            <a:r>
              <a:rPr lang="en-US" sz="11200" dirty="0"/>
              <a:t> </a:t>
            </a:r>
            <a:r>
              <a:rPr lang="hi-IN" sz="11200" dirty="0"/>
              <a:t>कॉलेज</a:t>
            </a:r>
            <a:r>
              <a:rPr lang="en-US" sz="11200" dirty="0"/>
              <a:t>(</a:t>
            </a:r>
            <a:r>
              <a:rPr lang="hi-IN" sz="11200" dirty="0"/>
              <a:t>पानीपत</a:t>
            </a:r>
            <a:r>
              <a:rPr lang="en-US" sz="11200" dirty="0"/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i-IN" sz="11200" cap="none" dirty="0"/>
              <a:t> </a:t>
            </a:r>
            <a:r>
              <a:rPr lang="en-US" sz="11200" dirty="0">
                <a:cs typeface="Mangal"/>
              </a:rPr>
              <a:t>9996000086</a:t>
            </a:r>
            <a:endParaRPr lang="en-US" sz="11200" cap="none" dirty="0">
              <a:latin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457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AutoShape 2" descr="Dhanyawad Bungalow Girl's Hostel - Posts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Royalty-Free Marathi Letters Stock Images, Photos &amp; Vector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370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427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i-IN" b="1" dirty="0">
                <a:solidFill>
                  <a:srgbClr val="00B050"/>
                </a:solidFill>
              </a:rPr>
              <a:t>सामाजिक यथार्थवाद</a:t>
            </a:r>
            <a:r>
              <a:rPr lang="en-GB" b="1" dirty="0"/>
              <a:t> 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i-IN" sz="2800" dirty="0">
                <a:solidFill>
                  <a:srgbClr val="FF0000"/>
                </a:solidFill>
              </a:rPr>
              <a:t>इस काव्यधारा के कवियों ने समाज और उसकी समस्याओं का यथार्थ चित्रण किया है। समाज में व्याप्त सामाजिक</a:t>
            </a:r>
            <a:r>
              <a:rPr lang="en-GB" sz="2800" dirty="0">
                <a:solidFill>
                  <a:srgbClr val="FF0000"/>
                </a:solidFill>
              </a:rPr>
              <a:t>,</a:t>
            </a:r>
            <a:r>
              <a:rPr lang="hi-IN" sz="2800" dirty="0">
                <a:solidFill>
                  <a:srgbClr val="FF0000"/>
                </a:solidFill>
              </a:rPr>
              <a:t>आर्थिक</a:t>
            </a:r>
            <a:r>
              <a:rPr lang="en-GB" sz="2800" dirty="0">
                <a:solidFill>
                  <a:srgbClr val="FF0000"/>
                </a:solidFill>
              </a:rPr>
              <a:t>,</a:t>
            </a:r>
            <a:r>
              <a:rPr lang="hi-IN" sz="2800" dirty="0">
                <a:solidFill>
                  <a:srgbClr val="FF0000"/>
                </a:solidFill>
              </a:rPr>
              <a:t>धार्मिक</a:t>
            </a:r>
            <a:r>
              <a:rPr lang="en-GB" sz="2800" dirty="0">
                <a:solidFill>
                  <a:srgbClr val="FF0000"/>
                </a:solidFill>
              </a:rPr>
              <a:t>,</a:t>
            </a:r>
            <a:r>
              <a:rPr lang="hi-IN" sz="2800" dirty="0">
                <a:solidFill>
                  <a:srgbClr val="FF0000"/>
                </a:solidFill>
              </a:rPr>
              <a:t>राजनीतिक विषमता के कारण दीन-दरिद्र वर्ग के प्रति सहानुभूतिपूर्ण दृष्टि के प्रसारण को इस काव्यधारा के कवियों ने प्रमुख स्थान दिया और मजदूर</a:t>
            </a:r>
            <a:r>
              <a:rPr lang="en-GB" sz="2800" dirty="0">
                <a:solidFill>
                  <a:srgbClr val="FF0000"/>
                </a:solidFill>
              </a:rPr>
              <a:t>,</a:t>
            </a:r>
            <a:r>
              <a:rPr lang="hi-IN" sz="2800" dirty="0">
                <a:solidFill>
                  <a:srgbClr val="FF0000"/>
                </a:solidFill>
              </a:rPr>
              <a:t>कच्चे घर</a:t>
            </a:r>
            <a:r>
              <a:rPr lang="en-GB" sz="2800" dirty="0">
                <a:solidFill>
                  <a:srgbClr val="FF0000"/>
                </a:solidFill>
              </a:rPr>
              <a:t>,</a:t>
            </a:r>
            <a:r>
              <a:rPr lang="hi-IN" sz="2800" dirty="0">
                <a:solidFill>
                  <a:srgbClr val="FF0000"/>
                </a:solidFill>
              </a:rPr>
              <a:t>मटमैले बच्चों को अपने काव्य का विषय चुना।</a:t>
            </a:r>
            <a:r>
              <a:rPr lang="en-GB" sz="2800" dirty="0">
                <a:solidFill>
                  <a:srgbClr val="FF0000"/>
                </a:solidFill>
              </a:rPr>
              <a:t> </a:t>
            </a:r>
            <a:endParaRPr lang="en-GB" sz="2800" dirty="0" smtClean="0">
              <a:solidFill>
                <a:srgbClr val="FF0000"/>
              </a:solidFill>
            </a:endParaRPr>
          </a:p>
          <a:p>
            <a:endParaRPr lang="en-US" sz="28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GB" sz="2800" i="1" dirty="0" err="1"/>
              <a:t>श्वानों</a:t>
            </a:r>
            <a:r>
              <a:rPr lang="en-GB" sz="2800" i="1" dirty="0"/>
              <a:t> </a:t>
            </a:r>
            <a:r>
              <a:rPr lang="en-GB" sz="2800" i="1" dirty="0" err="1"/>
              <a:t>को</a:t>
            </a:r>
            <a:r>
              <a:rPr lang="en-GB" sz="2800" i="1" dirty="0"/>
              <a:t> </a:t>
            </a:r>
            <a:r>
              <a:rPr lang="en-GB" sz="2800" i="1" dirty="0" err="1"/>
              <a:t>मिलता</a:t>
            </a:r>
            <a:r>
              <a:rPr lang="en-GB" sz="2800" i="1" dirty="0"/>
              <a:t> </a:t>
            </a:r>
            <a:r>
              <a:rPr lang="en-GB" sz="2800" i="1" dirty="0" err="1"/>
              <a:t>वस्त्र</a:t>
            </a:r>
            <a:r>
              <a:rPr lang="en-GB" sz="2800" i="1" dirty="0"/>
              <a:t> </a:t>
            </a:r>
            <a:r>
              <a:rPr lang="en-GB" sz="2800" i="1" dirty="0" err="1"/>
              <a:t>दूध,भूखे</a:t>
            </a:r>
            <a:r>
              <a:rPr lang="en-GB" sz="2800" i="1" dirty="0"/>
              <a:t> </a:t>
            </a:r>
            <a:r>
              <a:rPr lang="en-GB" sz="2800" i="1" dirty="0" err="1"/>
              <a:t>बालक</a:t>
            </a:r>
            <a:r>
              <a:rPr lang="en-GB" sz="2800" i="1" dirty="0"/>
              <a:t> </a:t>
            </a:r>
            <a:r>
              <a:rPr lang="en-GB" sz="2800" i="1" dirty="0" err="1"/>
              <a:t>अकुलाते</a:t>
            </a:r>
            <a:r>
              <a:rPr lang="en-GB" sz="2800" i="1" dirty="0"/>
              <a:t> </a:t>
            </a:r>
            <a:r>
              <a:rPr lang="en-GB" sz="2800" i="1" dirty="0" err="1"/>
              <a:t>हैं</a:t>
            </a:r>
            <a:r>
              <a:rPr lang="en-GB" sz="2800" i="1" dirty="0" smtClean="0"/>
              <a:t>।</a:t>
            </a:r>
            <a:r>
              <a:rPr lang="en-GB" sz="2800" i="1" dirty="0"/>
              <a:t> </a:t>
            </a:r>
            <a:endParaRPr lang="en-GB" sz="2800" dirty="0"/>
          </a:p>
          <a:p>
            <a:pPr marL="0" indent="0" algn="ctr">
              <a:buNone/>
            </a:pPr>
            <a:r>
              <a:rPr lang="hi-IN" sz="2800" i="1" dirty="0"/>
              <a:t>मां की हड्डी से चिपक ठिठुर</a:t>
            </a:r>
            <a:r>
              <a:rPr lang="en-GB" sz="2800" i="1" dirty="0"/>
              <a:t>,</a:t>
            </a:r>
            <a:r>
              <a:rPr lang="hi-IN" sz="2800" i="1" dirty="0"/>
              <a:t>जाड़ों की रात बिताते हैं</a:t>
            </a:r>
            <a:endParaRPr lang="en-GB" sz="2800" dirty="0"/>
          </a:p>
          <a:p>
            <a:endParaRPr lang="en-GB" sz="2800" dirty="0">
              <a:solidFill>
                <a:srgbClr val="FF0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27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.</a:t>
            </a:r>
            <a:r>
              <a:rPr lang="en-GB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 </a:t>
            </a:r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 </a:t>
            </a:r>
            <a:r>
              <a:rPr lang="hi-IN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मानवतावाद का प्रकाशन</a:t>
            </a:r>
            <a:endParaRPr lang="en-GB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2912" y="2773355"/>
            <a:ext cx="8946541" cy="4195481"/>
          </a:xfrm>
        </p:spPr>
        <p:txBody>
          <a:bodyPr>
            <a:normAutofit/>
          </a:bodyPr>
          <a:lstStyle/>
          <a:p>
            <a:r>
              <a:rPr lang="hi-IN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hi-IN" sz="4000" dirty="0">
                <a:solidFill>
                  <a:schemeClr val="accent1">
                    <a:lumMod val="50000"/>
                  </a:schemeClr>
                </a:solidFill>
              </a:rPr>
              <a:t>वह मानवता की अपरिमित शक्ति में विश्वास प्रकट करता है और ईश्वर के प्रति अनास्था प्रकट करता </a:t>
            </a:r>
            <a:r>
              <a:rPr lang="hi-IN" sz="4000" dirty="0" smtClean="0">
                <a:solidFill>
                  <a:schemeClr val="accent1">
                    <a:lumMod val="50000"/>
                  </a:schemeClr>
                </a:solidFill>
              </a:rPr>
              <a:t>है</a:t>
            </a:r>
            <a:endParaRPr lang="en-US" sz="4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US" sz="19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36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i-IN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क्रांति </a:t>
            </a:r>
            <a:r>
              <a:rPr lang="hi-IN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का आह्वाहन</a:t>
            </a:r>
            <a:endParaRPr lang="en-GB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8221" y="2149900"/>
            <a:ext cx="8946541" cy="4195481"/>
          </a:xfrm>
        </p:spPr>
        <p:txBody>
          <a:bodyPr>
            <a:normAutofit fontScale="92500" lnSpcReduction="10000"/>
          </a:bodyPr>
          <a:lstStyle/>
          <a:p>
            <a:r>
              <a:rPr lang="hi-IN" sz="4000" dirty="0">
                <a:solidFill>
                  <a:srgbClr val="FFFF00"/>
                </a:solidFill>
              </a:rPr>
              <a:t>प्रगतिवादी कवि समाज में क्रांति की ऐसी आग भड़काना चाहता है</a:t>
            </a:r>
            <a:r>
              <a:rPr lang="en-GB" sz="4000" dirty="0">
                <a:solidFill>
                  <a:srgbClr val="FFFF00"/>
                </a:solidFill>
              </a:rPr>
              <a:t>,</a:t>
            </a:r>
            <a:r>
              <a:rPr lang="hi-IN" sz="4000" dirty="0">
                <a:solidFill>
                  <a:srgbClr val="FFFF00"/>
                </a:solidFill>
              </a:rPr>
              <a:t>जिसमें मानवता के विकास में बाधक समस्त रूढ़ियां जलकर भस्म हो </a:t>
            </a:r>
            <a:r>
              <a:rPr lang="hi-IN" sz="4000" dirty="0" smtClean="0">
                <a:solidFill>
                  <a:srgbClr val="FFFF00"/>
                </a:solidFill>
              </a:rPr>
              <a:t>जाएं</a:t>
            </a:r>
            <a:endParaRPr lang="en-US" sz="4000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en-GB" sz="4000" i="1" dirty="0" err="1"/>
              <a:t>देखो</a:t>
            </a:r>
            <a:r>
              <a:rPr lang="en-GB" sz="4000" i="1" dirty="0"/>
              <a:t> </a:t>
            </a:r>
            <a:r>
              <a:rPr lang="en-GB" sz="4000" i="1" dirty="0" err="1"/>
              <a:t>मुट्ठी</a:t>
            </a:r>
            <a:r>
              <a:rPr lang="en-GB" sz="4000" i="1" dirty="0"/>
              <a:t> </a:t>
            </a:r>
            <a:r>
              <a:rPr lang="en-GB" sz="4000" i="1" dirty="0" err="1"/>
              <a:t>भर</a:t>
            </a:r>
            <a:r>
              <a:rPr lang="en-GB" sz="4000" i="1" dirty="0"/>
              <a:t> </a:t>
            </a:r>
            <a:r>
              <a:rPr lang="en-GB" sz="4000" i="1" dirty="0" err="1"/>
              <a:t>दानों</a:t>
            </a:r>
            <a:r>
              <a:rPr lang="en-GB" sz="4000" i="1" dirty="0"/>
              <a:t> </a:t>
            </a:r>
            <a:r>
              <a:rPr lang="en-GB" sz="4000" i="1" dirty="0" err="1"/>
              <a:t>को,तड़प</a:t>
            </a:r>
            <a:r>
              <a:rPr lang="en-GB" sz="4000" i="1" dirty="0"/>
              <a:t> </a:t>
            </a:r>
            <a:r>
              <a:rPr lang="en-GB" sz="4000" i="1" dirty="0" err="1"/>
              <a:t>रही</a:t>
            </a:r>
            <a:r>
              <a:rPr lang="en-GB" sz="4000" i="1" dirty="0"/>
              <a:t> </a:t>
            </a:r>
            <a:r>
              <a:rPr lang="en-GB" sz="4000" i="1" dirty="0" err="1"/>
              <a:t>कृषकों</a:t>
            </a:r>
            <a:r>
              <a:rPr lang="en-GB" sz="4000" i="1" dirty="0"/>
              <a:t> </a:t>
            </a:r>
            <a:r>
              <a:rPr lang="en-GB" sz="4000" i="1" dirty="0" err="1"/>
              <a:t>की</a:t>
            </a:r>
            <a:r>
              <a:rPr lang="en-GB" sz="4000" i="1" dirty="0"/>
              <a:t> </a:t>
            </a:r>
            <a:r>
              <a:rPr lang="en-GB" sz="4000" i="1" dirty="0" err="1"/>
              <a:t>काया</a:t>
            </a:r>
            <a:r>
              <a:rPr lang="en-GB" sz="4000" i="1" dirty="0"/>
              <a:t>।</a:t>
            </a:r>
          </a:p>
          <a:p>
            <a:pPr marL="0" indent="0" algn="ctr">
              <a:buNone/>
            </a:pPr>
            <a:r>
              <a:rPr lang="hi-IN" sz="4000" i="1" dirty="0"/>
              <a:t>कब से सुप्त पड़े खेतों से</a:t>
            </a:r>
            <a:r>
              <a:rPr lang="en-GB" sz="4000" i="1" dirty="0"/>
              <a:t>,</a:t>
            </a:r>
            <a:r>
              <a:rPr lang="hi-IN" sz="4000" i="1" dirty="0"/>
              <a:t>देखो </a:t>
            </a:r>
            <a:r>
              <a:rPr lang="en-GB" sz="4000" i="1" dirty="0"/>
              <a:t>'</a:t>
            </a:r>
            <a:r>
              <a:rPr lang="hi-IN" sz="4000" i="1" dirty="0"/>
              <a:t>इन्कलाब</a:t>
            </a:r>
            <a:r>
              <a:rPr lang="en-GB" sz="4000" i="1" dirty="0"/>
              <a:t>' </a:t>
            </a:r>
            <a:r>
              <a:rPr lang="hi-IN" sz="4000" i="1" dirty="0"/>
              <a:t>घिर आया॥</a:t>
            </a:r>
            <a:endParaRPr lang="en-US" sz="4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44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i-IN" b="1" dirty="0">
                <a:solidFill>
                  <a:schemeClr val="bg1"/>
                </a:solidFill>
              </a:rPr>
              <a:t>शोषकों के प्रति आक्रोश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3200" dirty="0">
                <a:solidFill>
                  <a:srgbClr val="FF0000"/>
                </a:solidFill>
              </a:rPr>
              <a:t>प्रगतिवाद दलित एवं शोषित समाज के </a:t>
            </a:r>
            <a:r>
              <a:rPr lang="en-GB" sz="3200" dirty="0">
                <a:solidFill>
                  <a:srgbClr val="FF0000"/>
                </a:solidFill>
              </a:rPr>
              <a:t>'</a:t>
            </a:r>
            <a:r>
              <a:rPr lang="hi-IN" sz="3200" dirty="0">
                <a:solidFill>
                  <a:srgbClr val="FF0000"/>
                </a:solidFill>
              </a:rPr>
              <a:t>खटमलों</a:t>
            </a:r>
            <a:r>
              <a:rPr lang="en-GB" sz="3200" dirty="0">
                <a:solidFill>
                  <a:srgbClr val="FF0000"/>
                </a:solidFill>
              </a:rPr>
              <a:t>'-</a:t>
            </a:r>
            <a:r>
              <a:rPr lang="hi-IN" sz="3200" dirty="0">
                <a:solidFill>
                  <a:srgbClr val="FF0000"/>
                </a:solidFill>
              </a:rPr>
              <a:t>पूंजीवादी सेठों</a:t>
            </a:r>
            <a:r>
              <a:rPr lang="en-GB" sz="3200" dirty="0">
                <a:solidFill>
                  <a:srgbClr val="FF0000"/>
                </a:solidFill>
              </a:rPr>
              <a:t>,</a:t>
            </a:r>
            <a:r>
              <a:rPr lang="hi-IN" sz="3200" dirty="0">
                <a:solidFill>
                  <a:srgbClr val="FF0000"/>
                </a:solidFill>
              </a:rPr>
              <a:t>साहूकारों और राजा-महाराजाओं–के शोषण के चित्र उपस्थित कर उनकी मानवता का पर्दाफाश करता है</a:t>
            </a:r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51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i-IN" sz="9600" b="1" dirty="0">
                <a:solidFill>
                  <a:srgbClr val="0070C0"/>
                </a:solidFill>
              </a:rPr>
              <a:t>शोषितों को प्रेरणा </a:t>
            </a:r>
            <a:endParaRPr lang="en-GB" sz="9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hi-IN" sz="3200" dirty="0">
                <a:solidFill>
                  <a:srgbClr val="FF0000"/>
                </a:solidFill>
              </a:rPr>
              <a:t>प्रगतिवादी कवि शोषित समाज को स्वावलम्बी बनाकर अपना उद्धार करने की प्रेरणा देता </a:t>
            </a:r>
            <a:r>
              <a:rPr lang="hi-IN" sz="3200" dirty="0" smtClean="0">
                <a:solidFill>
                  <a:srgbClr val="FF0000"/>
                </a:solidFill>
              </a:rPr>
              <a:t>है</a:t>
            </a:r>
            <a:endParaRPr lang="en-US" sz="3200" dirty="0" smtClean="0">
              <a:solidFill>
                <a:srgbClr val="FF0000"/>
              </a:solidFill>
            </a:endParaRPr>
          </a:p>
          <a:p>
            <a:pPr algn="ctr"/>
            <a:r>
              <a:rPr lang="en-GB" sz="3200" dirty="0" err="1"/>
              <a:t>वह</a:t>
            </a:r>
            <a:r>
              <a:rPr lang="en-GB" sz="3200" dirty="0"/>
              <a:t> </a:t>
            </a:r>
            <a:r>
              <a:rPr lang="en-GB" sz="3200" dirty="0" err="1"/>
              <a:t>शोषित</a:t>
            </a:r>
            <a:r>
              <a:rPr lang="en-GB" sz="3200" dirty="0"/>
              <a:t> </a:t>
            </a:r>
            <a:r>
              <a:rPr lang="en-GB" sz="3200" dirty="0" err="1"/>
              <a:t>में</a:t>
            </a:r>
            <a:r>
              <a:rPr lang="en-GB" sz="3200" dirty="0"/>
              <a:t> </a:t>
            </a:r>
            <a:r>
              <a:rPr lang="en-GB" sz="3200" dirty="0" err="1"/>
              <a:t>शक्ति</a:t>
            </a:r>
            <a:r>
              <a:rPr lang="en-GB" sz="3200" dirty="0"/>
              <a:t> </a:t>
            </a:r>
            <a:r>
              <a:rPr lang="en-GB" sz="3200" dirty="0" err="1"/>
              <a:t>देखता</a:t>
            </a:r>
            <a:r>
              <a:rPr lang="en-GB" sz="3200" dirty="0"/>
              <a:t> </a:t>
            </a:r>
            <a:r>
              <a:rPr lang="en-GB" sz="3200" dirty="0" err="1"/>
              <a:t>है</a:t>
            </a:r>
            <a:r>
              <a:rPr lang="en-GB" sz="3200" dirty="0"/>
              <a:t> </a:t>
            </a:r>
            <a:r>
              <a:rPr lang="en-GB" sz="3200" dirty="0" err="1"/>
              <a:t>और</a:t>
            </a:r>
            <a:r>
              <a:rPr lang="en-GB" sz="3200" dirty="0"/>
              <a:t> </a:t>
            </a:r>
            <a:r>
              <a:rPr lang="en-GB" sz="3200" dirty="0" err="1"/>
              <a:t>उसे</a:t>
            </a:r>
            <a:r>
              <a:rPr lang="en-GB" sz="3200" dirty="0"/>
              <a:t> </a:t>
            </a:r>
            <a:r>
              <a:rPr lang="en-GB" sz="3200" dirty="0" err="1"/>
              <a:t>क्रांति</a:t>
            </a:r>
            <a:r>
              <a:rPr lang="en-GB" sz="3200" dirty="0"/>
              <a:t> </a:t>
            </a:r>
            <a:r>
              <a:rPr lang="en-GB" sz="3200" dirty="0" err="1"/>
              <a:t>में</a:t>
            </a:r>
            <a:r>
              <a:rPr lang="en-GB" sz="3200" dirty="0"/>
              <a:t> </a:t>
            </a:r>
            <a:r>
              <a:rPr lang="en-GB" sz="3200" dirty="0" err="1"/>
              <a:t>पूरा</a:t>
            </a:r>
            <a:r>
              <a:rPr lang="en-GB" sz="3200" dirty="0"/>
              <a:t> </a:t>
            </a:r>
            <a:r>
              <a:rPr lang="en-GB" sz="3200" dirty="0" err="1"/>
              <a:t>विश्वास</a:t>
            </a:r>
            <a:r>
              <a:rPr lang="en-GB" sz="3200" dirty="0"/>
              <a:t> </a:t>
            </a:r>
            <a:r>
              <a:rPr lang="en-GB" sz="3200" dirty="0" err="1"/>
              <a:t>है</a:t>
            </a:r>
            <a:r>
              <a:rPr lang="en-GB" sz="3200" dirty="0"/>
              <a:t>। </a:t>
            </a:r>
            <a:r>
              <a:rPr lang="en-GB" sz="3200" dirty="0" err="1"/>
              <a:t>इस</a:t>
            </a:r>
            <a:r>
              <a:rPr lang="en-GB" sz="3200" dirty="0"/>
              <a:t> </a:t>
            </a:r>
            <a:r>
              <a:rPr lang="en-GB" sz="3200" dirty="0" err="1"/>
              <a:t>प्रकार</a:t>
            </a:r>
            <a:r>
              <a:rPr lang="en-GB" sz="3200" dirty="0"/>
              <a:t> </a:t>
            </a:r>
            <a:r>
              <a:rPr lang="en-GB" sz="3200" dirty="0" err="1"/>
              <a:t>प्रगतिवादी</a:t>
            </a:r>
            <a:r>
              <a:rPr lang="en-GB" sz="3200" dirty="0"/>
              <a:t> </a:t>
            </a:r>
            <a:r>
              <a:rPr lang="en-GB" sz="3200" dirty="0" err="1"/>
              <a:t>कवि</a:t>
            </a:r>
            <a:r>
              <a:rPr lang="en-GB" sz="3200" dirty="0"/>
              <a:t> </a:t>
            </a:r>
            <a:r>
              <a:rPr lang="en-GB" sz="3200" dirty="0" err="1"/>
              <a:t>को</a:t>
            </a:r>
            <a:r>
              <a:rPr lang="en-GB" sz="3200" dirty="0"/>
              <a:t> </a:t>
            </a:r>
            <a:r>
              <a:rPr lang="en-GB" sz="3200" dirty="0" err="1"/>
              <a:t>शोषित</a:t>
            </a:r>
            <a:r>
              <a:rPr lang="en-GB" sz="3200" dirty="0"/>
              <a:t> </a:t>
            </a:r>
            <a:r>
              <a:rPr lang="en-GB" sz="3200" dirty="0" err="1"/>
              <a:t>की</a:t>
            </a:r>
            <a:r>
              <a:rPr lang="en-GB" sz="3200" dirty="0"/>
              <a:t> </a:t>
            </a:r>
            <a:r>
              <a:rPr lang="en-GB" sz="3200" dirty="0" err="1"/>
              <a:t>संगठित</a:t>
            </a:r>
            <a:r>
              <a:rPr lang="en-GB" sz="3200" dirty="0"/>
              <a:t> </a:t>
            </a:r>
            <a:r>
              <a:rPr lang="en-GB" sz="3200" dirty="0" err="1"/>
              <a:t>शक्ति</a:t>
            </a:r>
            <a:r>
              <a:rPr lang="en-GB" sz="3200" dirty="0"/>
              <a:t> </a:t>
            </a:r>
            <a:r>
              <a:rPr lang="en-GB" sz="3200" dirty="0" err="1"/>
              <a:t>और</a:t>
            </a:r>
            <a:r>
              <a:rPr lang="en-GB" sz="3200" dirty="0"/>
              <a:t> </a:t>
            </a:r>
            <a:r>
              <a:rPr lang="en-GB" sz="3200" dirty="0" err="1" smtClean="0"/>
              <a:t>अच्छे</a:t>
            </a:r>
            <a:r>
              <a:rPr lang="en-GB" sz="3200" dirty="0" smtClean="0"/>
              <a:t> </a:t>
            </a:r>
            <a:r>
              <a:rPr lang="en-GB" sz="3200" dirty="0" err="1"/>
              <a:t>भविष्य</a:t>
            </a:r>
            <a:r>
              <a:rPr lang="en-GB" sz="3200" dirty="0"/>
              <a:t> </a:t>
            </a:r>
            <a:r>
              <a:rPr lang="en-GB" sz="3200" dirty="0" err="1"/>
              <a:t>पर</a:t>
            </a:r>
            <a:r>
              <a:rPr lang="en-GB" sz="3200" dirty="0"/>
              <a:t> </a:t>
            </a:r>
            <a:r>
              <a:rPr lang="en-GB" sz="3200" dirty="0" err="1"/>
              <a:t>आस्था</a:t>
            </a:r>
            <a:r>
              <a:rPr lang="en-GB" sz="3200" dirty="0"/>
              <a:t> </a:t>
            </a:r>
            <a:r>
              <a:rPr lang="en-GB" sz="3200" dirty="0" err="1" smtClean="0"/>
              <a:t>है</a:t>
            </a:r>
            <a:endParaRPr lang="en-GB" sz="3200" dirty="0" smtClean="0"/>
          </a:p>
          <a:p>
            <a:pPr marL="0" indent="0" algn="ctr">
              <a:buNone/>
            </a:pPr>
            <a:r>
              <a:rPr lang="en-GB" sz="2600" b="1" i="1" dirty="0" err="1">
                <a:solidFill>
                  <a:srgbClr val="FFFF00"/>
                </a:solidFill>
              </a:rPr>
              <a:t>लोहा</a:t>
            </a:r>
            <a:r>
              <a:rPr lang="en-GB" sz="2600" b="1" i="1" dirty="0">
                <a:solidFill>
                  <a:srgbClr val="FFFF00"/>
                </a:solidFill>
              </a:rPr>
              <a:t> </a:t>
            </a:r>
            <a:r>
              <a:rPr lang="en-GB" sz="2600" b="1" i="1" dirty="0" err="1">
                <a:solidFill>
                  <a:srgbClr val="FFFF00"/>
                </a:solidFill>
              </a:rPr>
              <a:t>जैसा</a:t>
            </a:r>
            <a:r>
              <a:rPr lang="en-GB" sz="2600" b="1" i="1" dirty="0">
                <a:solidFill>
                  <a:srgbClr val="FFFF00"/>
                </a:solidFill>
              </a:rPr>
              <a:t> </a:t>
            </a:r>
            <a:r>
              <a:rPr lang="en-GB" sz="2600" b="1" i="1" dirty="0" err="1">
                <a:solidFill>
                  <a:srgbClr val="FFFF00"/>
                </a:solidFill>
              </a:rPr>
              <a:t>तपते</a:t>
            </a:r>
            <a:r>
              <a:rPr lang="en-GB" sz="2600" b="1" i="1" dirty="0">
                <a:solidFill>
                  <a:srgbClr val="FFFF00"/>
                </a:solidFill>
              </a:rPr>
              <a:t> </a:t>
            </a:r>
            <a:r>
              <a:rPr lang="en-GB" sz="2600" b="1" i="1" dirty="0" err="1">
                <a:solidFill>
                  <a:srgbClr val="FFFF00"/>
                </a:solidFill>
              </a:rPr>
              <a:t>देखा,गलते</a:t>
            </a:r>
            <a:r>
              <a:rPr lang="en-GB" sz="2600" b="1" i="1" dirty="0">
                <a:solidFill>
                  <a:srgbClr val="FFFF00"/>
                </a:solidFill>
              </a:rPr>
              <a:t> </a:t>
            </a:r>
            <a:r>
              <a:rPr lang="en-GB" sz="2600" b="1" i="1" dirty="0" err="1">
                <a:solidFill>
                  <a:srgbClr val="FFFF00"/>
                </a:solidFill>
              </a:rPr>
              <a:t>देखा,ढ़लते</a:t>
            </a:r>
            <a:r>
              <a:rPr lang="en-GB" sz="2600" b="1" i="1" dirty="0">
                <a:solidFill>
                  <a:srgbClr val="FFFF00"/>
                </a:solidFill>
              </a:rPr>
              <a:t> </a:t>
            </a:r>
            <a:r>
              <a:rPr lang="en-GB" sz="2600" b="1" i="1" dirty="0" err="1">
                <a:solidFill>
                  <a:srgbClr val="FFFF00"/>
                </a:solidFill>
              </a:rPr>
              <a:t>देखा</a:t>
            </a:r>
            <a:endParaRPr lang="en-GB" sz="26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en-GB" sz="2600" b="1" i="1" dirty="0" err="1">
                <a:solidFill>
                  <a:srgbClr val="FFFF00"/>
                </a:solidFill>
              </a:rPr>
              <a:t>मैंने</a:t>
            </a:r>
            <a:r>
              <a:rPr lang="en-GB" sz="2600" b="1" i="1" dirty="0">
                <a:solidFill>
                  <a:srgbClr val="FFFF00"/>
                </a:solidFill>
              </a:rPr>
              <a:t> </a:t>
            </a:r>
            <a:r>
              <a:rPr lang="en-GB" sz="2600" b="1" i="1" dirty="0" err="1">
                <a:solidFill>
                  <a:srgbClr val="FFFF00"/>
                </a:solidFill>
              </a:rPr>
              <a:t>उसको</a:t>
            </a:r>
            <a:r>
              <a:rPr lang="en-GB" sz="2600" b="1" i="1" dirty="0">
                <a:solidFill>
                  <a:srgbClr val="FFFF00"/>
                </a:solidFill>
              </a:rPr>
              <a:t> </a:t>
            </a:r>
            <a:r>
              <a:rPr lang="en-GB" sz="2600" b="1" i="1" dirty="0" err="1">
                <a:solidFill>
                  <a:srgbClr val="FFFF00"/>
                </a:solidFill>
              </a:rPr>
              <a:t>गोली</a:t>
            </a:r>
            <a:r>
              <a:rPr lang="en-GB" sz="2600" b="1" i="1" dirty="0">
                <a:solidFill>
                  <a:srgbClr val="FFFF00"/>
                </a:solidFill>
              </a:rPr>
              <a:t> </a:t>
            </a:r>
            <a:r>
              <a:rPr lang="en-GB" sz="2600" b="1" i="1" dirty="0" err="1">
                <a:solidFill>
                  <a:srgbClr val="FFFF00"/>
                </a:solidFill>
              </a:rPr>
              <a:t>जैसे</a:t>
            </a:r>
            <a:r>
              <a:rPr lang="en-GB" sz="2600" b="1" i="1" dirty="0">
                <a:solidFill>
                  <a:srgbClr val="FFFF00"/>
                </a:solidFill>
              </a:rPr>
              <a:t> </a:t>
            </a:r>
            <a:r>
              <a:rPr lang="en-GB" sz="2600" b="1" i="1" dirty="0" err="1">
                <a:solidFill>
                  <a:srgbClr val="FFFF00"/>
                </a:solidFill>
              </a:rPr>
              <a:t>चलते</a:t>
            </a:r>
            <a:r>
              <a:rPr lang="en-GB" sz="2600" b="1" i="1" dirty="0">
                <a:solidFill>
                  <a:srgbClr val="FFFF00"/>
                </a:solidFill>
              </a:rPr>
              <a:t> </a:t>
            </a:r>
            <a:r>
              <a:rPr lang="en-GB" sz="2600" b="1" i="1" dirty="0" err="1">
                <a:solidFill>
                  <a:srgbClr val="FFFF00"/>
                </a:solidFill>
              </a:rPr>
              <a:t>देखा</a:t>
            </a:r>
            <a:r>
              <a:rPr lang="en-GB" sz="2600" b="1" i="1" dirty="0">
                <a:solidFill>
                  <a:srgbClr val="FFFF00"/>
                </a:solidFill>
              </a:rPr>
              <a:t> </a:t>
            </a:r>
            <a:endParaRPr lang="en-GB" sz="26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en-GB" sz="2600" i="1" dirty="0">
                <a:solidFill>
                  <a:srgbClr val="FFFF00"/>
                </a:solidFill>
              </a:rPr>
              <a:t>                                                 ...</a:t>
            </a:r>
            <a:r>
              <a:rPr lang="en-GB" sz="2600" i="1" dirty="0" err="1">
                <a:solidFill>
                  <a:srgbClr val="FFFF00"/>
                </a:solidFill>
              </a:rPr>
              <a:t>केदारनाथ</a:t>
            </a:r>
            <a:r>
              <a:rPr lang="en-GB" sz="2600" i="1" dirty="0">
                <a:solidFill>
                  <a:srgbClr val="FFFF00"/>
                </a:solidFill>
              </a:rPr>
              <a:t> </a:t>
            </a:r>
            <a:r>
              <a:rPr lang="en-GB" sz="2600" i="1" dirty="0" err="1">
                <a:solidFill>
                  <a:srgbClr val="FFFF00"/>
                </a:solidFill>
              </a:rPr>
              <a:t>अग्रवाल</a:t>
            </a:r>
            <a:endParaRPr lang="en-GB" sz="2600" dirty="0">
              <a:solidFill>
                <a:srgbClr val="FFFF00"/>
              </a:solidFill>
            </a:endParaRPr>
          </a:p>
          <a:p>
            <a:pPr algn="ctr"/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52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i-IN" sz="5400" b="1" dirty="0">
                <a:solidFill>
                  <a:srgbClr val="FF0000"/>
                </a:solidFill>
              </a:rPr>
              <a:t>रूढ़ियों का विरोध</a:t>
            </a:r>
            <a:endParaRPr lang="en-GB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6549" y="2357718"/>
            <a:ext cx="8946541" cy="4195481"/>
          </a:xfrm>
        </p:spPr>
        <p:txBody>
          <a:bodyPr>
            <a:normAutofit/>
          </a:bodyPr>
          <a:lstStyle/>
          <a:p>
            <a:r>
              <a:rPr lang="hi-IN" sz="4000" dirty="0">
                <a:solidFill>
                  <a:srgbClr val="FFFF00"/>
                </a:solidFill>
              </a:rPr>
              <a:t>इस धारा के कवि बुद्धिवाद का हथौड़ा लेकर सामाजिक कुरीतियों पर तीखे प्रहार कर उनको चकनाचूर कर देना चाहते हैं</a:t>
            </a:r>
            <a:endParaRPr lang="en-GB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01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i-IN" b="1" dirty="0">
                <a:solidFill>
                  <a:srgbClr val="00B050"/>
                </a:solidFill>
              </a:rPr>
              <a:t>मार्क्सवाद का समर्थन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sz="3600" dirty="0">
                <a:solidFill>
                  <a:srgbClr val="FF0000"/>
                </a:solidFill>
              </a:rPr>
              <a:t>इस धारा के कुछ कवियों ने मात्र साम्यवाद के प्रवर्तक कार्ल मार्क्स का तथा उसके सिद्धांतों का समर्थन करने हेतु प्रचारात्मक काव्य ही लिखा है</a:t>
            </a:r>
            <a:endParaRPr lang="en-GB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26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i-IN" sz="6000" b="1" dirty="0">
                <a:solidFill>
                  <a:srgbClr val="FFFF00"/>
                </a:solidFill>
              </a:rPr>
              <a:t>कला पक्ष </a:t>
            </a:r>
            <a:endParaRPr lang="en-GB" sz="60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80508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i-IN" sz="4000" dirty="0" smtClean="0"/>
              <a:t>प्रगतिवाद </a:t>
            </a:r>
            <a:r>
              <a:rPr lang="hi-IN" sz="4000" dirty="0"/>
              <a:t>जनवादी है। अत: वह जन-भाषा का प्रयोग करता है। उसे ध्येय को व्यक्त करने की चिंता है। काव्य को अलंकृत करने की चिंता नहीं। अत: वह कहता है-</a:t>
            </a:r>
            <a:endParaRPr lang="en-GB" sz="4000" dirty="0"/>
          </a:p>
          <a:p>
            <a:pPr marL="0" indent="0">
              <a:buNone/>
            </a:pPr>
            <a:r>
              <a:rPr lang="en-GB" sz="4000" i="1" dirty="0" err="1"/>
              <a:t>तुम</a:t>
            </a:r>
            <a:r>
              <a:rPr lang="en-GB" sz="4000" i="1" dirty="0"/>
              <a:t> </a:t>
            </a:r>
            <a:r>
              <a:rPr lang="en-GB" sz="4000" i="1" dirty="0" err="1"/>
              <a:t>वहन</a:t>
            </a:r>
            <a:r>
              <a:rPr lang="en-GB" sz="4000" i="1" dirty="0"/>
              <a:t> </a:t>
            </a:r>
            <a:r>
              <a:rPr lang="en-GB" sz="4000" i="1" dirty="0" err="1"/>
              <a:t>कर</a:t>
            </a:r>
            <a:r>
              <a:rPr lang="en-GB" sz="4000" i="1" dirty="0"/>
              <a:t> </a:t>
            </a:r>
            <a:r>
              <a:rPr lang="en-GB" sz="4000" i="1" dirty="0" err="1"/>
              <a:t>सको</a:t>
            </a:r>
            <a:r>
              <a:rPr lang="en-GB" sz="4000" i="1" dirty="0"/>
              <a:t> </a:t>
            </a:r>
            <a:r>
              <a:rPr lang="en-GB" sz="4000" i="1" dirty="0" err="1"/>
              <a:t>जन-जन</a:t>
            </a:r>
            <a:r>
              <a:rPr lang="en-GB" sz="4000" i="1" dirty="0"/>
              <a:t> </a:t>
            </a:r>
            <a:r>
              <a:rPr lang="en-GB" sz="4000" i="1" dirty="0" err="1"/>
              <a:t>में</a:t>
            </a:r>
            <a:r>
              <a:rPr lang="en-GB" sz="4000" i="1" dirty="0"/>
              <a:t> </a:t>
            </a:r>
            <a:r>
              <a:rPr lang="en-GB" sz="4000" i="1" dirty="0" err="1"/>
              <a:t>मेरते</a:t>
            </a:r>
            <a:r>
              <a:rPr lang="en-GB" sz="4000" i="1" dirty="0"/>
              <a:t> </a:t>
            </a:r>
            <a:r>
              <a:rPr lang="en-GB" sz="4000" i="1" dirty="0" err="1"/>
              <a:t>विचार</a:t>
            </a:r>
            <a:r>
              <a:rPr lang="en-GB" sz="4000" i="1" dirty="0" smtClean="0"/>
              <a:t>।</a:t>
            </a:r>
            <a:r>
              <a:rPr lang="en-GB" sz="4000" i="1" dirty="0"/>
              <a:t> </a:t>
            </a:r>
            <a:endParaRPr lang="en-GB" sz="4000" dirty="0"/>
          </a:p>
          <a:p>
            <a:pPr marL="0" indent="0">
              <a:buNone/>
            </a:pPr>
            <a:r>
              <a:rPr lang="hi-IN" sz="4000" i="1" dirty="0"/>
              <a:t>वाणी!मेरी चाहिए क्या तुम्हें अलंकार</a:t>
            </a:r>
            <a:r>
              <a:rPr lang="hi-IN" sz="4000" i="1" dirty="0" smtClean="0"/>
              <a:t>॥</a:t>
            </a:r>
            <a:r>
              <a:rPr lang="en-GB" sz="4000" dirty="0"/>
              <a:t> </a:t>
            </a:r>
          </a:p>
          <a:p>
            <a:pPr marL="0" indent="0">
              <a:buNone/>
            </a:pPr>
            <a:r>
              <a:rPr lang="hi-IN" sz="4000" dirty="0"/>
              <a:t>छंदों में भी अपने स्वछंद दृष्टिकोण के अनुसार उन्होंने मुक्तक छंद का ही प्रयोग किया है-</a:t>
            </a:r>
            <a:endParaRPr lang="en-GB" sz="4000" dirty="0"/>
          </a:p>
          <a:p>
            <a:pPr marL="0" indent="0">
              <a:buNone/>
            </a:pPr>
            <a:r>
              <a:rPr lang="hi-IN" sz="4000" i="1" dirty="0"/>
              <a:t>खुल गए छंद के बंध</a:t>
            </a:r>
            <a:r>
              <a:rPr lang="en-GB" sz="4000" i="1" dirty="0"/>
              <a:t>,</a:t>
            </a:r>
            <a:r>
              <a:rPr lang="hi-IN" sz="4000" i="1" dirty="0"/>
              <a:t>प्रास के रजत पाश           ....</a:t>
            </a:r>
            <a:r>
              <a:rPr lang="hi-IN" sz="4000" i="1" dirty="0" smtClean="0"/>
              <a:t>पंत</a:t>
            </a:r>
            <a:endParaRPr lang="en-GB" sz="4000" dirty="0"/>
          </a:p>
          <a:p>
            <a:pPr marL="0" indent="0">
              <a:buNone/>
            </a:pP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79365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30</TotalTime>
  <Words>345</Words>
  <Application>Microsoft Office PowerPoint</Application>
  <PresentationFormat>Widescreen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inherit</vt:lpstr>
      <vt:lpstr>Mangal</vt:lpstr>
      <vt:lpstr>Wingdings 3</vt:lpstr>
      <vt:lpstr>Ion</vt:lpstr>
      <vt:lpstr>प्रगतिवाद की प्रवृत्तियां </vt:lpstr>
      <vt:lpstr>सामाजिक यथार्थवाद </vt:lpstr>
      <vt:lpstr>.  मानवतावाद का प्रकाशन</vt:lpstr>
      <vt:lpstr>क्रांति का आह्वाहन</vt:lpstr>
      <vt:lpstr>शोषकों के प्रति आक्रोश</vt:lpstr>
      <vt:lpstr>शोषितों को प्रेरणा </vt:lpstr>
      <vt:lpstr>रूढ़ियों का विरोध</vt:lpstr>
      <vt:lpstr>मार्क्सवाद का समर्थन</vt:lpstr>
      <vt:lpstr>कला पक्ष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प्रगतिवाद की प्रवृत्तियां</dc:title>
  <dc:creator>Windows User</dc:creator>
  <cp:lastModifiedBy>Windows User</cp:lastModifiedBy>
  <cp:revision>8</cp:revision>
  <dcterms:created xsi:type="dcterms:W3CDTF">2020-04-01T13:21:55Z</dcterms:created>
  <dcterms:modified xsi:type="dcterms:W3CDTF">2020-04-01T13:52:47Z</dcterms:modified>
</cp:coreProperties>
</file>