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eg" ContentType="image/jpeg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64" r:id="rId1"/>
  </p:sldMasterIdLst>
  <p:notesMasterIdLst>
    <p:notesMasterId r:id="rId2"/>
  </p:notesMasterIdLst>
  <p:sldIdLst>
    <p:sldId id="455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  <p:sldId id="471" r:id="rId19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tableStyles" Target="tableStyle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bg>
      <p:bgRef idx="1002">
        <a:schemeClr val="bg1"/>
      </p:bgRef>
    </p:bg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Rectangle 7"/>
          <p:cNvSpPr/>
          <p:nvPr/>
        </p:nvSpPr>
        <p:spPr>
          <a:xfrm flipH="1">
            <a:off x="2667000" y="0"/>
            <a:ext cx="6477000" cy="6858000"/>
          </a:xfrm>
          <a:prstGeom prst="rect"/>
          <a:blipFill>
            <a:blip xmlns:r="http://schemas.openxmlformats.org/officeDocument/2006/relationships" r:embed="rId1">
              <a:alphaModFix amt="43000"/>
            </a:blip>
            <a:tile algn="tl" flip="none" sx="50000" sy="50000" tx="0" ty="0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</a:gradFill>
            </a:fillOverlay>
            <a:innerShdw blurRad="63500" dir="10800000" dist="4445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24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/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25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rIns="45720" tIns="0">
            <a:noAutofit/>
          </a:bodyPr>
          <a:lstStyle>
            <a:lvl1pPr algn="r">
              <a:defRPr b="1" sz="42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6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bIns="0" lIns="45720" rIns="45720" tIns="0"/>
          <a:lstStyle>
            <a:lvl1pPr algn="r" indent="0" marL="0">
              <a:buNone/>
              <a:defRPr sz="2200">
                <a:solidFill>
                  <a:srgbClr val="FFFFFF"/>
                </a:solidFill>
                <a:effectLst/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627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62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dirty="0" lang="en-US">
                <a:solidFill>
                  <a:srgbClr val="FFFFFF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6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6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anchor="t"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p>
            <a:endParaRPr dirty="0" 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bg>
      <p:bgRef idx="1001">
        <a:schemeClr val="bg1"/>
      </p:bgRef>
    </p:bg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 tIns="0"/>
          <a:lstStyle>
            <a:lvl1pPr algn="r">
              <a:buNone/>
              <a:defRPr b="1" cap="all" sz="42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9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algn="r" indent="0" marL="0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anchor="b" bIns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anchor="b" bIns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5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6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0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indent="0" marL="0">
              <a:buNone/>
              <a:defRPr b="1" sz="18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61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ctr" indent="0" marL="0">
              <a:buNone/>
              <a:defRPr b="1" sz="18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62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3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66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58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58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anchor="b" wrap="square"/>
          <a:lstStyle>
            <a:lvl1pPr algn="l">
              <a:buNone/>
              <a:defRPr baseline="0" sz="2400" lang="en-US" smtClean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anchor="t" anchorCtr="0" bIns="0" compatLnSpc="1" forceAA="0" fromWordArt="0" horzOverflow="overflow" lIns="45720" numCol="1" rIns="0" rot="0" rtlCol="0" spcCol="0" spcFirstLastPara="0" tIns="0" vert="horz" vertOverflow="overflow" wrap="square">
            <a:normAutofit/>
          </a:bodyPr>
          <a:lstStyle>
            <a:lvl1pPr indent="0" mar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67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bg>
      <p:bgRef idx="1002">
        <a:schemeClr val="bg2"/>
      </p:bgRef>
    </p:bg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/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algn="t" blurRad="25000" dir="5400000" dist="127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36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/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algn="tl" blurRad="28000" dir="5400000" dist="127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anchor="b" vert="horz"/>
          <a:lstStyle>
            <a:lvl1pPr algn="l">
              <a:buNone/>
              <a:defRPr baseline="0" b="1" sz="300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dirty="0" kumimoji="0"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anchor="t" anchorCtr="0" bIns="0" compatLnSpc="1" forceAA="0" fromWordArt="0" horzOverflow="overflow" lIns="82296" numCol="1" rIns="0" rot="0" rtlCol="0" spcCol="0" spcFirstLastPara="0" tIns="0" vert="horz" vertOverflow="overflow" wrap="square">
            <a:normAutofit/>
          </a:bodyPr>
          <a:lstStyle>
            <a:lvl1pPr indent="0" marL="0">
              <a:lnSpc>
                <a:spcPct val="100000"/>
              </a:lnSpc>
              <a:spcBef>
                <a:spcPts val="0"/>
              </a:spcBef>
              <a:buFontTx/>
              <a:buNone/>
              <a:defRPr baseline="0" sz="140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algn="l" defTabSz="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  <p:sp>
        <p:nvSpPr>
          <p:cNvPr id="1048642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algn="tl" blurRad="44450" dir="5400000" dist="3810" rotWithShape="0">
              <a:srgbClr val="000000">
                <a:alpha val="60000"/>
              </a:srgbClr>
            </a:outerShdw>
          </a:effectLst>
          <a:scene3d>
            <a:camera prst="orthographicFront"/>
            <a:lightRig dir="t" rig="threeP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8"/>
          <p:cNvSpPr/>
          <p:nvPr/>
        </p:nvSpPr>
        <p:spPr>
          <a:xfrm flipH="1">
            <a:off x="8153400" y="0"/>
            <a:ext cx="990600" cy="6858000"/>
          </a:xfrm>
          <a:prstGeom prst="rect"/>
          <a:blipFill>
            <a:blip xmlns:r="http://schemas.openxmlformats.org/officeDocument/2006/relationships" r:embed="rId12">
              <a:alphaModFix amt="43000"/>
            </a:blip>
            <a:tile algn="tl" flip="none" sx="50000" sy="50000" tx="0" ty="0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</a:gradFill>
            </a:fillOverlay>
            <a:innerShdw blurRad="63500" dir="10800000" dist="4445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77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/>
        </p:spPr>
        <p:txBody>
          <a:bodyPr anchor="b" anchorCtr="0" bIns="0" lIns="45720" rIns="45720" tIns="0" vert="horz">
            <a:normAutofit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8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79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/>
        </p:spPr>
        <p:txBody>
          <a:bodyPr anchor="b" bIns="0" tIns="0" vert="horz"/>
          <a:lstStyle>
            <a:lvl1pPr algn="l" eaLnBrk="1" hangingPunct="1" latinLnBrk="0">
              <a:defRPr sz="1000" kumimoji="0">
                <a:solidFill>
                  <a:schemeClr val="tx2"/>
                </a:solidFill>
              </a:defRPr>
            </a:lvl1pPr>
          </a:lstStyle>
          <a:p>
            <a:fld id="{05DC09D0-5FD3-4CE6-97CF-2D5ED0E59FFF}" type="datetimeFigureOut">
              <a:rPr lang="en-US" smtClean="0"/>
              <a:t>04/01/2020</a:t>
            </a:fld>
            <a:endParaRPr dirty="0" lang="en-US"/>
          </a:p>
        </p:txBody>
      </p:sp>
      <p:sp>
        <p:nvSpPr>
          <p:cNvPr id="104858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/>
        </p:spPr>
        <p:txBody>
          <a:bodyPr anchor="b" bIns="0" tIns="0" vert="horz"/>
          <a:lstStyle>
            <a:lvl1pPr algn="r" eaLnBrk="1" hangingPunct="1" latinLnBrk="0">
              <a:defRPr sz="1000" kumimoji="0"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1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/>
        </p:spPr>
        <p:txBody>
          <a:bodyPr anchor="b" bIns="0" lIns="0" rIns="0" tIns="0" vert="horz"/>
          <a:lstStyle>
            <a:lvl1pPr algn="r" eaLnBrk="1" hangingPunct="1" latinLnBrk="0">
              <a:defRPr sz="1100" kumimoji="0">
                <a:solidFill>
                  <a:schemeClr val="tx2"/>
                </a:solidFill>
              </a:defRPr>
            </a:lvl1pPr>
          </a:lstStyle>
          <a:p>
            <a:fld id="{471695FA-EF3C-47B0-9032-EB3A3D94E727}" type="slidenum">
              <a:rPr lang="en-US" smtClean="0"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eaLnBrk="1" hangingPunct="1" latinLnBrk="0" rtl="0">
        <a:spcBef>
          <a:spcPct val="0"/>
        </a:spcBef>
        <a:buNone/>
        <a:defRPr baseline="0" b="1" cap="all" sz="3800" kern="1200" kumimoji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algn="l" eaLnBrk="1" hangingPunct="1" indent="-274320" latinLnBrk="0" marL="274320" rtl="0">
        <a:spcBef>
          <a:spcPts val="600"/>
        </a:spcBef>
        <a:buClr>
          <a:schemeClr val="tx2"/>
        </a:buClr>
        <a:buSzPct val="73000"/>
        <a:buFont typeface="Wingdings 2"/>
        <a:buChar char=""/>
        <a:defRPr baseline="0" sz="26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28600" latinLnBrk="0" marL="521208" rtl="0">
        <a:spcBef>
          <a:spcPts val="500"/>
        </a:spcBef>
        <a:buClr>
          <a:schemeClr val="accent4"/>
        </a:buClr>
        <a:buSzPct val="80000"/>
        <a:buFont typeface="Wingdings 2"/>
        <a:buChar char=""/>
        <a:defRPr sz="2300" kern="1200" kumimoji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algn="l" eaLnBrk="1" hangingPunct="1" indent="-228600" latinLnBrk="0" marL="758952" rtl="0">
        <a:spcBef>
          <a:spcPts val="400"/>
        </a:spcBef>
        <a:buClr>
          <a:schemeClr val="accent4"/>
        </a:buClr>
        <a:buSzPct val="60000"/>
        <a:buFont typeface="Wingdings"/>
        <a:buChar char="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005840" rtl="0">
        <a:spcBef>
          <a:spcPct val="20000"/>
        </a:spcBef>
        <a:buClr>
          <a:schemeClr val="accent4"/>
        </a:buClr>
        <a:buSzPct val="80000"/>
        <a:buFont typeface="Wingdings 2"/>
        <a:buChar char=""/>
        <a:defRPr sz="2000" kern="1200" kumimoji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algn="l" eaLnBrk="1" hangingPunct="1" indent="-228600" latinLnBrk="0" marL="1280160" rtl="0">
        <a:spcBef>
          <a:spcPts val="400"/>
        </a:spcBef>
        <a:buClr>
          <a:schemeClr val="accent4"/>
        </a:buClr>
        <a:buSzPct val="70000"/>
        <a:buFont typeface="Wingdings"/>
        <a:buChar char="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182880" latinLnBrk="0" marL="1472184" rtl="0">
        <a:spcBef>
          <a:spcPts val="400"/>
        </a:spcBef>
        <a:buClr>
          <a:schemeClr val="accent4"/>
        </a:buClr>
        <a:buSzPct val="80000"/>
        <a:buFont typeface="Wingdings 2"/>
        <a:buChar char=""/>
        <a:defRPr sz="1800" kern="1200" kumimoji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algn="l" eaLnBrk="1" hangingPunct="1" indent="-182880" latinLnBrk="0" marL="1673352" rtl="0">
        <a:spcBef>
          <a:spcPct val="20000"/>
        </a:spcBef>
        <a:buClr>
          <a:schemeClr val="accent4"/>
        </a:buClr>
        <a:buSzPct val="80000"/>
        <a:buFont typeface="Wingdings 2"/>
        <a:buChar char="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1847088" rtl="0">
        <a:spcBef>
          <a:spcPts val="300"/>
        </a:spcBef>
        <a:buClr>
          <a:schemeClr val="accent4"/>
        </a:buClr>
        <a:buSzPct val="100000"/>
        <a:buChar char="•"/>
        <a:defRPr baseline="0" sz="1600" kern="1200" kumimoji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algn="l" eaLnBrk="1" hangingPunct="1" indent="-182880" latinLnBrk="0" marL="2057400" rtl="0">
        <a:spcBef>
          <a:spcPct val="20000"/>
        </a:spcBef>
        <a:buClr>
          <a:schemeClr val="accent4"/>
        </a:buClr>
        <a:buSzPct val="100000"/>
        <a:buFont typeface="Wingdings"/>
        <a:buChar char="§"/>
        <a:defRPr baseline="0" sz="14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audio" Target="../media/media1.wav"/><Relationship Id="rId3" Type="http://schemas.openxmlformats.org/officeDocument/2006/relationships/image" Target="../media/image3.gif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Rectangle 1"/>
          <p:cNvSpPr/>
          <p:nvPr/>
        </p:nvSpPr>
        <p:spPr>
          <a:xfrm>
            <a:off x="1676400" y="1295400"/>
            <a:ext cx="6629400" cy="3710941"/>
          </a:xfrm>
          <a:prstGeom prst="rect"/>
        </p:spPr>
        <p:txBody>
          <a:bodyPr wrap="square">
            <a:spAutoFit/>
          </a:bodyPr>
          <a:p>
            <a:pPr algn="ctr"/>
            <a:r>
              <a:rPr dirty="0" sz="4800" lang="en-US"/>
              <a:t>I.B.(PG</a:t>
            </a:r>
            <a:r>
              <a:rPr dirty="0" sz="4800" lang="en-US" smtClean="0"/>
              <a:t>) College, </a:t>
            </a:r>
            <a:r>
              <a:rPr dirty="0" sz="4800" lang="en-US" err="1" smtClean="0"/>
              <a:t>Panipat</a:t>
            </a:r>
            <a:r>
              <a:rPr dirty="0" sz="4800" lang="en-US"/>
              <a:t/>
            </a:r>
            <a:br>
              <a:rPr dirty="0" sz="4800" lang="en-US"/>
            </a:br>
            <a:r>
              <a:rPr dirty="0" sz="4800" lang="en-US"/>
              <a:t>class: </a:t>
            </a:r>
            <a:r>
              <a:rPr dirty="0" sz="4800" lang="en-US" smtClean="0"/>
              <a:t>M.A.FINAL YEAR</a:t>
            </a:r>
          </a:p>
          <a:p>
            <a:pPr algn="ctr"/>
            <a:r>
              <a:rPr dirty="0" sz="4800" lang="en-US" smtClean="0"/>
              <a:t> LANGUAGE PAPER</a:t>
            </a:r>
            <a:r>
              <a:rPr dirty="0" sz="4800" lang="en-US"/>
              <a:t/>
            </a:r>
            <a:br>
              <a:rPr dirty="0" sz="4800" lang="en-US"/>
            </a:br>
            <a:r>
              <a:rPr dirty="0" sz="4800" lang="en-US"/>
              <a:t>Topic  : </a:t>
            </a:r>
            <a:r>
              <a:rPr dirty="0" sz="4800" lang="en-US" smtClean="0"/>
              <a:t>CLAUSES</a:t>
            </a:r>
            <a:endParaRPr dirty="0" sz="4800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Adjective clause</a:t>
            </a:r>
            <a:endParaRPr dirty="0" lang="en-US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  A group of words which contains a subject and predicate of its own and does work of  an adjective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An adjective clause is introduced by relative pronouns like who/which/that/but/as and relative adverb like where/when/why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The man who invited you to dinner is my uncle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This is the book that I told you about</a:t>
            </a:r>
          </a:p>
          <a:p>
            <a:endParaRPr b="1" dirty="0" lang="en-US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Adverb clause</a:t>
            </a:r>
            <a:endParaRPr dirty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dirty="0" lang="en-US" smtClean="0"/>
              <a:t>  </a:t>
            </a: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A group of words which contains a subject and predicate of its own and does work of adverb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I shall wait here till you return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I stopped the work because I was very tired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Adverb clauses may be classified –</a:t>
            </a:r>
          </a:p>
          <a:p>
            <a:pPr>
              <a:buNone/>
            </a:pP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Time,place,purpose,cause,condition,result,</a:t>
            </a:r>
          </a:p>
          <a:p>
            <a:pPr>
              <a:buNone/>
            </a:pP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comparision,supposition or concession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Types of adverb clause</a:t>
            </a:r>
            <a:endParaRPr dirty="0" lang="en-US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4615" lnSpcReduction="20000"/>
          </a:bodyPr>
          <a:p>
            <a:r>
              <a:rPr b="1" dirty="0" sz="2800" lang="en-US" smtClean="0">
                <a:solidFill>
                  <a:schemeClr val="accent1">
                    <a:lumMod val="75000"/>
                  </a:schemeClr>
                </a:solidFill>
              </a:rPr>
              <a:t>Adverb clause of time</a:t>
            </a: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-by using conjunctions like when/whenever/before/after/as/since/till/once</a:t>
            </a:r>
          </a:p>
          <a:p>
            <a:pPr>
              <a:buNone/>
            </a:pP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    I felt happy when I saw Madhavi</a:t>
            </a:r>
          </a:p>
          <a:p>
            <a:r>
              <a:rPr b="1" dirty="0" sz="2800" lang="en-US" smtClean="0">
                <a:solidFill>
                  <a:schemeClr val="accent1">
                    <a:lumMod val="75000"/>
                  </a:schemeClr>
                </a:solidFill>
              </a:rPr>
              <a:t>Place</a:t>
            </a: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-a clause of place introduced by where or wherever</a:t>
            </a:r>
          </a:p>
          <a:p>
            <a:pPr>
              <a:buNone/>
            </a:pP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   Wherever we went ,we were insulted</a:t>
            </a:r>
          </a:p>
          <a:p>
            <a:r>
              <a:rPr b="1" dirty="0" sz="2800" lang="en-US" smtClean="0">
                <a:solidFill>
                  <a:schemeClr val="accent1">
                    <a:lumMod val="75000"/>
                  </a:schemeClr>
                </a:solidFill>
              </a:rPr>
              <a:t>Purpose</a:t>
            </a: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-words like that/in order that/so that and lest  </a:t>
            </a:r>
          </a:p>
          <a:p>
            <a:pPr>
              <a:buNone/>
            </a:pP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  He came to India so that he might marry to </a:t>
            </a:r>
            <a:r>
              <a:rPr b="1" dirty="0" lang="en-US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ndian girl</a:t>
            </a:r>
          </a:p>
          <a:p>
            <a:r>
              <a:rPr b="1" dirty="0" sz="2800" lang="en-US" smtClean="0">
                <a:solidFill>
                  <a:schemeClr val="accent1">
                    <a:lumMod val="75000"/>
                  </a:schemeClr>
                </a:solidFill>
              </a:rPr>
              <a:t>Reason</a:t>
            </a: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- because/since/as/in as much as and that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I stopped the work because I was tired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Condition-if/unless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If you help me, I shall be happy</a:t>
            </a:r>
          </a:p>
          <a:p>
            <a:r>
              <a:rPr b="1" dirty="0" sz="3100" lang="en-US" smtClean="0">
                <a:solidFill>
                  <a:schemeClr val="accent1">
                    <a:lumMod val="75000"/>
                  </a:schemeClr>
                </a:solidFill>
              </a:rPr>
              <a:t>Result or consequences-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Madhavi was so beautiful that I loved her at first sight</a:t>
            </a:r>
          </a:p>
          <a:p>
            <a:endParaRPr dirty="0" lang="en-US" smtClean="0"/>
          </a:p>
          <a:p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Continue-----------------------</a:t>
            </a:r>
            <a:endParaRPr dirty="0" lang="en-US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sz="2800" lang="en-US" smtClean="0">
                <a:solidFill>
                  <a:schemeClr val="accent1">
                    <a:lumMod val="75000"/>
                  </a:schemeClr>
                </a:solidFill>
              </a:rPr>
              <a:t>Comparison- </a:t>
            </a:r>
          </a:p>
          <a:p>
            <a:pPr>
              <a:buNone/>
            </a:pP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  India is not so rich as America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Adverb clause of supposition or concession-</a:t>
            </a:r>
          </a:p>
          <a:p>
            <a:pPr>
              <a:buNone/>
            </a:pP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 words like though/although/even if/while and where as</a:t>
            </a:r>
          </a:p>
          <a:p>
            <a:pPr>
              <a:buNone/>
            </a:pP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  Though she is clever ,she is not proud</a:t>
            </a:r>
            <a:endParaRPr b="1" dirty="0" lang="en-US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Exercise for adverb clause</a:t>
            </a:r>
            <a:endParaRPr dirty="0" lang="en-US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I had never thought of marriage before I saw Uma</a:t>
            </a:r>
          </a:p>
          <a:p>
            <a:r>
              <a:rPr dirty="0" lang="en-US" smtClean="0"/>
              <a:t>I lost happiness in life after Padmaja had died</a:t>
            </a:r>
          </a:p>
          <a:p>
            <a:r>
              <a:rPr dirty="0" lang="en-US" smtClean="0"/>
              <a:t>Where there is a will, there is a way</a:t>
            </a:r>
          </a:p>
          <a:p>
            <a:r>
              <a:rPr dirty="0" lang="en-US" smtClean="0"/>
              <a:t>I loved Madhavi because she was beautiful</a:t>
            </a:r>
          </a:p>
          <a:p>
            <a:r>
              <a:rPr dirty="0" lang="en-US" smtClean="0"/>
              <a:t>He worked hard to earn money in order that he might make his wife happy</a:t>
            </a:r>
          </a:p>
          <a:p>
            <a:r>
              <a:rPr dirty="0" lang="en-US" smtClean="0"/>
              <a:t>Unless you try hard, you won’t get job</a:t>
            </a:r>
          </a:p>
          <a:p>
            <a:r>
              <a:rPr dirty="0" lang="en-US" smtClean="0"/>
              <a:t>He speaks better than his sister</a:t>
            </a:r>
            <a:endParaRPr dirty="0"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Identify clause</a:t>
            </a:r>
            <a:endParaRPr dirty="0" lang="en-US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I do not know where she lives</a:t>
            </a:r>
          </a:p>
          <a:p>
            <a:r>
              <a:rPr dirty="0" lang="en-US" smtClean="0"/>
              <a:t>This is the house which my father purchased</a:t>
            </a:r>
          </a:p>
          <a:p>
            <a:r>
              <a:rPr dirty="0" lang="en-US" smtClean="0"/>
              <a:t>I cannot sleep while you are singing</a:t>
            </a:r>
          </a:p>
          <a:p>
            <a:r>
              <a:rPr dirty="0" lang="en-US" smtClean="0"/>
              <a:t>Those die young whom the gods love</a:t>
            </a:r>
            <a:endParaRPr dirty="0"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Complete THE SENTENCE</a:t>
            </a:r>
            <a:endParaRPr dirty="0" lang="en-US"/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Using who,what,whom,whose,where,that,which,</a:t>
            </a:r>
          </a:p>
          <a:p>
            <a:pPr indent="-514350" marL="514350">
              <a:buNone/>
            </a:pPr>
            <a:r>
              <a:rPr dirty="0" lang="en-US" smtClean="0">
                <a:solidFill>
                  <a:schemeClr val="tx2"/>
                </a:solidFill>
              </a:rPr>
              <a:t>The boy ----- broke your slate is missing.</a:t>
            </a:r>
          </a:p>
          <a:p>
            <a:pPr indent="-514350" marL="514350">
              <a:buNone/>
            </a:pPr>
            <a:r>
              <a:rPr dirty="0" lang="en-US" smtClean="0">
                <a:solidFill>
                  <a:schemeClr val="tx2"/>
                </a:solidFill>
              </a:rPr>
              <a:t>Those --------win the favour of God are polite.</a:t>
            </a:r>
          </a:p>
          <a:p>
            <a:pPr indent="-514350" marL="514350">
              <a:buNone/>
            </a:pPr>
            <a:r>
              <a:rPr dirty="0" lang="en-US" smtClean="0">
                <a:solidFill>
                  <a:schemeClr val="tx2"/>
                </a:solidFill>
              </a:rPr>
              <a:t>Living with a person ------ integrity is doubtful is full of risk.</a:t>
            </a:r>
          </a:p>
          <a:p>
            <a:pPr indent="-514350" marL="514350">
              <a:buNone/>
            </a:pPr>
            <a:r>
              <a:rPr dirty="0" lang="en-US" smtClean="0">
                <a:solidFill>
                  <a:schemeClr val="tx2"/>
                </a:solidFill>
              </a:rPr>
              <a:t>She has a lot of novels---- she reads during her spare time.</a:t>
            </a:r>
          </a:p>
          <a:p>
            <a:pPr indent="-514350" marL="514350">
              <a:buNone/>
            </a:pPr>
            <a:r>
              <a:rPr dirty="0" lang="en-US" smtClean="0">
                <a:solidFill>
                  <a:schemeClr val="tx2"/>
                </a:solidFill>
              </a:rPr>
              <a:t>Her new car ---- is costly is well furnished.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8" descr="thankyousparkle7xg"/>
          <p:cNvPicPr>
            <a:picLocks noChangeAspect="1" noChangeArrowheads="1" noCrop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533400" y="1306513"/>
            <a:ext cx="7086600" cy="4244975"/>
          </a:xfrm>
          <a:prstGeom prst="rect"/>
          <a:noFill/>
          <a:ln w="9525">
            <a:noFill/>
            <a:miter lim="800000"/>
            <a:headEnd/>
            <a:tailEnd/>
          </a:ln>
        </p:spPr>
      </p:pic>
      <p:pic>
        <p:nvPicPr>
          <p:cNvPr id="2097153" name="Picture 5" descr="pombobranco">
            <a:hlinkClick r:id="" action="ppaction://hlinkshowjump?jump=nextslide">
              <a:snd r:embed="rId2" name="wind.wav"/>
            </a:hlinkClick>
          </p:cNvPr>
          <p:cNvPicPr>
            <a:picLocks noChangeAspect="1" noChangeArrowheads="1" noCrop="1"/>
          </p:cNvPicPr>
          <p:nvPr/>
        </p:nvPicPr>
        <p:blipFill>
          <a:blip xmlns:r="http://schemas.openxmlformats.org/officeDocument/2006/relationships" r:embed="rId3"/>
          <a:srcRect/>
          <a:stretch>
            <a:fillRect/>
          </a:stretch>
        </p:blipFill>
        <p:spPr bwMode="auto">
          <a:xfrm>
            <a:off x="0" y="4648200"/>
            <a:ext cx="2057400" cy="1520825"/>
          </a:xfrm>
          <a:prstGeom prst="rect"/>
          <a:noFill/>
          <a:ln w="9525">
            <a:noFill/>
            <a:miter lim="800000"/>
            <a:headEnd/>
            <a:tailEnd/>
          </a:ln>
        </p:spPr>
      </p:pic>
      <p:pic>
        <p:nvPicPr>
          <p:cNvPr id="2097154" name="Picture 5" descr="pombobranco">
            <a:hlinkClick r:id="" action="ppaction://hlinkshowjump?jump=nextslide">
              <a:snd r:embed="rId2" name="wind.wav"/>
            </a:hlinkClick>
          </p:cNvPr>
          <p:cNvPicPr>
            <a:picLocks noChangeAspect="1" noChangeArrowheads="1" noCrop="1"/>
          </p:cNvPicPr>
          <p:nvPr/>
        </p:nvPicPr>
        <p:blipFill>
          <a:blip xmlns:r="http://schemas.openxmlformats.org/officeDocument/2006/relationships" r:embed="rId3"/>
          <a:srcRect/>
          <a:stretch>
            <a:fillRect/>
          </a:stretch>
        </p:blipFill>
        <p:spPr bwMode="auto">
          <a:xfrm>
            <a:off x="152400" y="4800600"/>
            <a:ext cx="2057400" cy="1520825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Content Placeholder 2"/>
          <p:cNvSpPr txBox="1"/>
          <p:nvPr/>
        </p:nvSpPr>
        <p:spPr>
          <a:xfrm>
            <a:off x="533400" y="1600200"/>
            <a:ext cx="7315200" cy="4525963"/>
          </a:xfrm>
          <a:prstGeom prst="rect"/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>
            <a:lvl1pPr algn="l" defTabSz="914400" eaLnBrk="1" hangingPunct="1" indent="-342900" latinLnBrk="0" marL="342900" rtl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r>
              <a:rPr dirty="0" lang="en-US" smtClean="0"/>
              <a:t>SINCERE THANKS TO:</a:t>
            </a:r>
            <a:endParaRPr altLang="en-US" lang="zh-CN"/>
          </a:p>
          <a:p>
            <a:pPr indent="0" marL="0">
              <a:buNone/>
            </a:pPr>
            <a:r>
              <a:rPr dirty="0" lang="en-US" smtClean="0"/>
              <a:t>DR.AJAY KUMAR GARG</a:t>
            </a:r>
            <a:r>
              <a:rPr dirty="0" lang="en-US" smtClean="0"/>
              <a:t> </a:t>
            </a:r>
            <a:endParaRPr altLang="en-US" lang="zh-CN"/>
          </a:p>
          <a:p>
            <a:pPr indent="0" marL="0">
              <a:buNone/>
            </a:pPr>
            <a:r>
              <a:rPr dirty="0" lang="en-US" smtClean="0"/>
              <a:t>PRINCIPAL , I.B. (PG) COLLEGE,</a:t>
            </a:r>
            <a:r>
              <a:rPr dirty="0" lang="en-US" smtClean="0"/>
              <a:t>PANIPAT</a:t>
            </a:r>
            <a:endParaRPr altLang="en-US" lang="zh-CN"/>
          </a:p>
          <a:p>
            <a:pPr indent="0" marL="0">
              <a:buNone/>
            </a:pPr>
            <a:r>
              <a:rPr dirty="0" lang="en-US" smtClean="0"/>
              <a:t>DR.MADHU SHARMA (H.O.D.)</a:t>
            </a:r>
            <a:r>
              <a:rPr dirty="0" lang="en-US" smtClean="0"/>
              <a:t>ENGLISH DEPARTMENT</a:t>
            </a:r>
            <a:endParaRPr altLang="en-US" lang="zh-CN"/>
          </a:p>
          <a:p>
            <a:endParaRPr dirty="0" lang="en-US" smtClean="0"/>
          </a:p>
          <a:p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5962"/>
          </a:xfrm>
        </p:spPr>
        <p:txBody>
          <a:bodyPr>
            <a:normAutofit/>
          </a:bodyPr>
          <a:p>
            <a:r>
              <a:rPr dirty="0" lang="en-US" smtClean="0"/>
              <a:t>PRESENTED BY :</a:t>
            </a:r>
            <a:br>
              <a:rPr dirty="0" lang="en-US" smtClean="0"/>
            </a:br>
            <a:r>
              <a:rPr dirty="0" lang="en-US"/>
              <a:t/>
            </a:r>
            <a:br>
              <a:rPr dirty="0" lang="en-US"/>
            </a:br>
            <a:r>
              <a:rPr dirty="0" lang="en-US" smtClean="0"/>
              <a:t/>
            </a:r>
            <a:br>
              <a:rPr dirty="0" lang="en-US" smtClean="0"/>
            </a:br>
            <a:r>
              <a:rPr dirty="0" lang="en-US" smtClean="0"/>
              <a:t>REKHA SHARMA</a:t>
            </a:r>
            <a:br>
              <a:rPr dirty="0" lang="en-US" smtClean="0"/>
            </a:br>
            <a:r>
              <a:rPr dirty="0" lang="en-US" smtClean="0"/>
              <a:t>ASSISTANT PROFESSOR  </a:t>
            </a:r>
            <a:br>
              <a:rPr dirty="0" lang="en-US" smtClean="0"/>
            </a:br>
            <a:r>
              <a:rPr dirty="0" lang="en-US" smtClean="0"/>
              <a:t>ENGLISH DEPARTMENT</a:t>
            </a:r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CLAUSE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620000" cy="4846320"/>
          </a:xfrm>
          <a:ln w="28575">
            <a:solidFill>
              <a:srgbClr val="FF0000"/>
            </a:solidFill>
          </a:ln>
        </p:spPr>
        <p:txBody>
          <a:bodyPr/>
          <a:p>
            <a:r>
              <a:rPr b="1" dirty="0" lang="en-US" smtClean="0">
                <a:solidFill>
                  <a:schemeClr val="accent1"/>
                </a:solidFill>
              </a:rPr>
              <a:t>A group of words which forms a part of sentence and contains a subject and a predicate</a:t>
            </a:r>
          </a:p>
          <a:p>
            <a:r>
              <a:rPr b="1" dirty="0" lang="en-US" smtClean="0">
                <a:solidFill>
                  <a:schemeClr val="accent1"/>
                </a:solidFill>
              </a:rPr>
              <a:t>Ex: </a:t>
            </a:r>
          </a:p>
          <a:p>
            <a:r>
              <a:rPr b="1" dirty="0" lang="en-US" smtClean="0">
                <a:solidFill>
                  <a:schemeClr val="accent1"/>
                </a:solidFill>
              </a:rPr>
              <a:t>Hari was sleeping when I entered his room.</a:t>
            </a:r>
          </a:p>
          <a:p>
            <a:pPr>
              <a:buNone/>
            </a:pPr>
            <a:r>
              <a:rPr b="1" dirty="0" lang="en-US" smtClean="0">
                <a:solidFill>
                  <a:schemeClr val="accent1"/>
                </a:solidFill>
              </a:rPr>
              <a:t>      clause            conjunction       clause</a:t>
            </a:r>
          </a:p>
          <a:p>
            <a:endParaRPr b="1" dirty="0" lang="en-US" smtClean="0">
              <a:solidFill>
                <a:schemeClr val="accent1"/>
              </a:solidFill>
            </a:endParaRPr>
          </a:p>
          <a:p>
            <a:r>
              <a:rPr b="1" dirty="0" lang="en-US" smtClean="0">
                <a:solidFill>
                  <a:schemeClr val="accent1"/>
                </a:solidFill>
              </a:rPr>
              <a:t>I am ill so I cannot go to school today</a:t>
            </a:r>
            <a:endParaRPr b="1" dirty="0" lang="en-US">
              <a:solidFill>
                <a:schemeClr val="accent1"/>
              </a:solidFill>
            </a:endParaRPr>
          </a:p>
        </p:txBody>
      </p:sp>
      <p:cxnSp>
        <p:nvCxnSpPr>
          <p:cNvPr id="3145728" name="Straight Connector 15"/>
          <p:cNvCxnSpPr>
            <a:cxnSpLocks/>
          </p:cNvCxnSpPr>
          <p:nvPr/>
        </p:nvCxnSpPr>
        <p:spPr>
          <a:xfrm>
            <a:off x="762000" y="3810000"/>
            <a:ext cx="2438400" cy="1588"/>
          </a:xfrm>
          <a:prstGeom prst="line"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29" name="Straight Connector 20"/>
          <p:cNvCxnSpPr>
            <a:cxnSpLocks/>
          </p:cNvCxnSpPr>
          <p:nvPr/>
        </p:nvCxnSpPr>
        <p:spPr>
          <a:xfrm>
            <a:off x="3429000" y="3810000"/>
            <a:ext cx="685800" cy="1588"/>
          </a:xfrm>
          <a:prstGeom prst="line"/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0" name="Straight Connector 22"/>
          <p:cNvCxnSpPr>
            <a:cxnSpLocks/>
          </p:cNvCxnSpPr>
          <p:nvPr/>
        </p:nvCxnSpPr>
        <p:spPr>
          <a:xfrm>
            <a:off x="4343400" y="3810000"/>
            <a:ext cx="2590800" cy="1588"/>
          </a:xfrm>
          <a:prstGeom prst="line"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Arrow Connector 24"/>
          <p:cNvCxnSpPr>
            <a:cxnSpLocks/>
          </p:cNvCxnSpPr>
          <p:nvPr/>
        </p:nvCxnSpPr>
        <p:spPr>
          <a:xfrm rot="5400000">
            <a:off x="1295400" y="3810000"/>
            <a:ext cx="152400" cy="152400"/>
          </a:xfrm>
          <a:prstGeom prst="straightConnector1"/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2" name="Straight Arrow Connector 26"/>
          <p:cNvCxnSpPr>
            <a:cxnSpLocks/>
          </p:cNvCxnSpPr>
          <p:nvPr/>
        </p:nvCxnSpPr>
        <p:spPr>
          <a:xfrm rot="16200000" flipH="1">
            <a:off x="3695700" y="3848100"/>
            <a:ext cx="152400" cy="76200"/>
          </a:xfrm>
          <a:prstGeom prst="straightConnector1"/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3" name="Straight Arrow Connector 28"/>
          <p:cNvCxnSpPr>
            <a:cxnSpLocks/>
          </p:cNvCxnSpPr>
          <p:nvPr/>
        </p:nvCxnSpPr>
        <p:spPr>
          <a:xfrm rot="10800000" flipV="1">
            <a:off x="6019800" y="3810000"/>
            <a:ext cx="228600" cy="152400"/>
          </a:xfrm>
          <a:prstGeom prst="straightConnector1"/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Types of clauses</a:t>
            </a:r>
            <a:endParaRPr dirty="0" lang="en-US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-514350" marL="514350">
              <a:buFont typeface="+mj-lt"/>
              <a:buAutoNum type="arabicPeriod"/>
            </a:pPr>
            <a:r>
              <a:rPr b="1" dirty="0" lang="en-US" smtClean="0">
                <a:solidFill>
                  <a:schemeClr val="accent2">
                    <a:lumMod val="75000"/>
                  </a:schemeClr>
                </a:solidFill>
              </a:rPr>
              <a:t>Principal clause /independent/main clause</a:t>
            </a:r>
          </a:p>
          <a:p>
            <a:pPr indent="-514350" marL="514350">
              <a:buFont typeface="+mj-lt"/>
              <a:buAutoNum type="arabicPeriod"/>
            </a:pPr>
            <a:r>
              <a:rPr b="1" dirty="0" lang="en-US" smtClean="0">
                <a:solidFill>
                  <a:schemeClr val="accent2">
                    <a:lumMod val="75000"/>
                  </a:schemeClr>
                </a:solidFill>
              </a:rPr>
              <a:t>Subordinate clause-</a:t>
            </a:r>
          </a:p>
          <a:p>
            <a:pPr algn="just"/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Noun clause</a:t>
            </a:r>
          </a:p>
          <a:p>
            <a:pPr algn="just"/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Adjective clause</a:t>
            </a:r>
          </a:p>
          <a:p>
            <a:pPr algn="just"/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Adverb clause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Independent clause</a:t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A clause which makes a complete sense independently and stands by itself is called a main, principal or an independent clause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Hari was sleeping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Sohan was laughing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I received a letter and replied to it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Subordinate clause</a:t>
            </a:r>
            <a:endParaRPr dirty="0" lang="en-US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 A clause which depends on some other clause for its meaning is called dependent or subordinate clause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Till you understand better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After she had left home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You must read the poem till you understand better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I went there after she had left home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Noun clause</a:t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 A group of words which contains a subject and predicate of its own and does work of noun</a:t>
            </a:r>
          </a:p>
          <a:p>
            <a:pPr>
              <a:buNone/>
            </a:pPr>
            <a:r>
              <a:rPr dirty="0" lang="en-US" smtClean="0"/>
              <a:t>  </a:t>
            </a:r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Ex : 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I know that she is a teacher in the school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The enquiry proved that he was honest</a:t>
            </a:r>
          </a:p>
          <a:p>
            <a:r>
              <a:rPr b="1" dirty="0" lang="en-US" smtClean="0">
                <a:solidFill>
                  <a:schemeClr val="accent1">
                    <a:lumMod val="75000"/>
                  </a:schemeClr>
                </a:solidFill>
              </a:rPr>
              <a:t>It gives me great pleasure that you are with me</a:t>
            </a:r>
            <a:endParaRPr b="1" dirty="0" lang="en-US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Combine the sentences </a:t>
            </a:r>
            <a:endParaRPr dirty="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Mohan will pass. we are sure of it</a:t>
            </a:r>
          </a:p>
          <a:p>
            <a:r>
              <a:rPr dirty="0" lang="en-US" smtClean="0"/>
              <a:t>We are sure that Mohan will pass</a:t>
            </a:r>
          </a:p>
          <a:p>
            <a:r>
              <a:rPr dirty="0" lang="en-US" smtClean="0"/>
              <a:t>I say something. I mean it.</a:t>
            </a:r>
          </a:p>
          <a:p>
            <a:r>
              <a:rPr dirty="0" lang="en-US" smtClean="0"/>
              <a:t>I mean what I say</a:t>
            </a:r>
          </a:p>
          <a:p>
            <a:r>
              <a:rPr dirty="0" lang="en-US" smtClean="0"/>
              <a:t>What causes malaria? Let us consider it.</a:t>
            </a:r>
          </a:p>
          <a:p>
            <a:r>
              <a:rPr dirty="0" lang="en-US" smtClean="0"/>
              <a:t>Let us consider what causes malaria.</a:t>
            </a:r>
            <a:endParaRPr dirty="0" lang="en-US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lastClr="000000" val="windowText"/>
      </a:dk1>
      <a:lt1>
        <a:sysClr lastClr="FFFFFF" val="window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r="5400000" dist="25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r="5400000" dist="254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r="5400000" dist="254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dir="t" rig="contrasting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algn="tl" flip="none" sx="50000" sy="50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Company>Deftones</Company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PRESENTATION  ON  CLAUSES</dc:title>
  <dc:creator>admin</dc:creator>
  <cp:lastModifiedBy>sharma.radheshyam@outlook.com</cp:lastModifiedBy>
  <dcterms:created xsi:type="dcterms:W3CDTF">2009-11-27T18:33:49Z</dcterms:created>
  <dcterms:modified xsi:type="dcterms:W3CDTF">2020-04-01T14:34:31Z</dcterms:modified>
</cp:coreProperties>
</file>