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8" r:id="rId2"/>
    <p:sldId id="260" r:id="rId3"/>
    <p:sldId id="262" r:id="rId4"/>
    <p:sldId id="263" r:id="rId5"/>
    <p:sldId id="264" r:id="rId6"/>
    <p:sldId id="261" r:id="rId7"/>
    <p:sldId id="265" r:id="rId8"/>
    <p:sldId id="266" r:id="rId9"/>
    <p:sldId id="270" r:id="rId10"/>
    <p:sldId id="271" r:id="rId11"/>
    <p:sldId id="272" r:id="rId12"/>
    <p:sldId id="273"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159DE7-F6A9-4A1B-8109-1BEAFB2FD176}" type="datetimeFigureOut">
              <a:rPr lang="en-US" smtClean="0"/>
              <a:t>07-Apr-20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5B405-F3BF-4AE6-B2DA-B1D26467C3C4}" type="slidenum">
              <a:rPr lang="en-US" smtClean="0"/>
              <a:t>‹#›</a:t>
            </a:fld>
            <a:endParaRPr lang="en-US"/>
          </a:p>
        </p:txBody>
      </p:sp>
    </p:spTree>
    <p:extLst>
      <p:ext uri="{BB962C8B-B14F-4D97-AF65-F5344CB8AC3E}">
        <p14:creationId xmlns:p14="http://schemas.microsoft.com/office/powerpoint/2010/main" val="3632545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65B405-F3BF-4AE6-B2DA-B1D26467C3C4}" type="slidenum">
              <a:rPr lang="en-US" smtClean="0"/>
              <a:t>7</a:t>
            </a:fld>
            <a:endParaRPr lang="en-US"/>
          </a:p>
        </p:txBody>
      </p:sp>
    </p:spTree>
    <p:extLst>
      <p:ext uri="{BB962C8B-B14F-4D97-AF65-F5344CB8AC3E}">
        <p14:creationId xmlns:p14="http://schemas.microsoft.com/office/powerpoint/2010/main" val="4213561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D8D443D-9DB5-431A-BDEF-2E6681B13F3E}" type="datetimeFigureOut">
              <a:rPr lang="en-US" smtClean="0"/>
              <a:t>07-Apr-20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DFE82A9-8354-4240-8C6A-6A6072A0556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8D443D-9DB5-431A-BDEF-2E6681B13F3E}" type="datetimeFigureOut">
              <a:rPr lang="en-US" smtClean="0"/>
              <a:t>07-Apr-20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E82A9-8354-4240-8C6A-6A6072A0556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8D443D-9DB5-431A-BDEF-2E6681B13F3E}" type="datetimeFigureOut">
              <a:rPr lang="en-US" smtClean="0"/>
              <a:t>07-Apr-20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E82A9-8354-4240-8C6A-6A6072A0556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8D443D-9DB5-431A-BDEF-2E6681B13F3E}" type="datetimeFigureOut">
              <a:rPr lang="en-US" smtClean="0"/>
              <a:t>07-Apr-20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E82A9-8354-4240-8C6A-6A6072A0556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D8D443D-9DB5-431A-BDEF-2E6681B13F3E}" type="datetimeFigureOut">
              <a:rPr lang="en-US" smtClean="0"/>
              <a:t>07-Apr-20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FE82A9-8354-4240-8C6A-6A6072A0556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D8D443D-9DB5-431A-BDEF-2E6681B13F3E}" type="datetimeFigureOut">
              <a:rPr lang="en-US" smtClean="0"/>
              <a:t>07-Apr-20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E82A9-8354-4240-8C6A-6A6072A0556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D8D443D-9DB5-431A-BDEF-2E6681B13F3E}" type="datetimeFigureOut">
              <a:rPr lang="en-US" smtClean="0"/>
              <a:t>07-Apr-20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FE82A9-8354-4240-8C6A-6A6072A0556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D8D443D-9DB5-431A-BDEF-2E6681B13F3E}" type="datetimeFigureOut">
              <a:rPr lang="en-US" smtClean="0"/>
              <a:t>07-Apr-20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FE82A9-8354-4240-8C6A-6A6072A0556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D443D-9DB5-431A-BDEF-2E6681B13F3E}" type="datetimeFigureOut">
              <a:rPr lang="en-US" smtClean="0"/>
              <a:t>07-Apr-20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FE82A9-8354-4240-8C6A-6A6072A0556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D8D443D-9DB5-431A-BDEF-2E6681B13F3E}" type="datetimeFigureOut">
              <a:rPr lang="en-US" smtClean="0"/>
              <a:t>07-Apr-20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FE82A9-8354-4240-8C6A-6A6072A0556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D8D443D-9DB5-431A-BDEF-2E6681B13F3E}" type="datetimeFigureOut">
              <a:rPr lang="en-US" smtClean="0"/>
              <a:t>07-Apr-20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DFE82A9-8354-4240-8C6A-6A6072A0556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D8D443D-9DB5-431A-BDEF-2E6681B13F3E}" type="datetimeFigureOut">
              <a:rPr lang="en-US" smtClean="0"/>
              <a:t>07-Apr-20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DFE82A9-8354-4240-8C6A-6A6072A0556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Sales_force_automation"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143000"/>
            <a:ext cx="8153400" cy="2800767"/>
          </a:xfrm>
          <a:prstGeom prst="rect">
            <a:avLst/>
          </a:prstGeom>
          <a:noFill/>
        </p:spPr>
        <p:txBody>
          <a:bodyPr wrap="square" rtlCol="0">
            <a:spAutoFit/>
          </a:bodyPr>
          <a:lstStyle/>
          <a:p>
            <a:pPr algn="ctr"/>
            <a:r>
              <a:rPr lang="en-US" sz="4800" b="1" dirty="0" smtClean="0"/>
              <a:t>I.B.(PG) College, Panipat</a:t>
            </a:r>
          </a:p>
          <a:p>
            <a:pPr algn="ctr"/>
            <a:endParaRPr lang="en-US" sz="3200" b="1" dirty="0" smtClean="0"/>
          </a:p>
          <a:p>
            <a:pPr algn="ctr"/>
            <a:r>
              <a:rPr lang="en-US" sz="3200" b="1" dirty="0" smtClean="0"/>
              <a:t>Class : </a:t>
            </a:r>
            <a:r>
              <a:rPr lang="en-US" sz="3200" b="1" dirty="0" err="1" smtClean="0"/>
              <a:t>M.Com</a:t>
            </a:r>
            <a:r>
              <a:rPr lang="en-US" sz="3200" b="1" dirty="0" smtClean="0"/>
              <a:t>. </a:t>
            </a:r>
            <a:r>
              <a:rPr lang="en-US" sz="3200" b="1" dirty="0" err="1" smtClean="0"/>
              <a:t>IVth</a:t>
            </a:r>
            <a:r>
              <a:rPr lang="en-US" sz="3200" b="1" dirty="0" smtClean="0"/>
              <a:t> Sem.</a:t>
            </a:r>
          </a:p>
          <a:p>
            <a:pPr algn="ctr"/>
            <a:endParaRPr lang="en-US" sz="3200" b="1" dirty="0" smtClean="0"/>
          </a:p>
          <a:p>
            <a:pPr algn="ctr"/>
            <a:r>
              <a:rPr lang="en-US" sz="3200" b="1" dirty="0" smtClean="0"/>
              <a:t>Subject : IT &amp; E-Commerce </a:t>
            </a:r>
            <a:endParaRPr lang="en-US" sz="3200" b="1" dirty="0"/>
          </a:p>
        </p:txBody>
      </p:sp>
    </p:spTree>
    <p:extLst>
      <p:ext uri="{BB962C8B-B14F-4D97-AF65-F5344CB8AC3E}">
        <p14:creationId xmlns:p14="http://schemas.microsoft.com/office/powerpoint/2010/main" val="1075181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86524"/>
            <a:ext cx="8686800" cy="6063198"/>
          </a:xfrm>
          <a:prstGeom prst="rect">
            <a:avLst/>
          </a:prstGeom>
        </p:spPr>
        <p:txBody>
          <a:bodyPr wrap="square">
            <a:spAutoFit/>
          </a:bodyPr>
          <a:lstStyle/>
          <a:p>
            <a:pPr algn="ctr"/>
            <a:r>
              <a:rPr lang="en-US" sz="2800" b="1" dirty="0" smtClean="0"/>
              <a:t> CRM  </a:t>
            </a:r>
            <a:r>
              <a:rPr lang="en-US" sz="2800" b="1" dirty="0" err="1" smtClean="0"/>
              <a:t>Vs</a:t>
            </a:r>
            <a:r>
              <a:rPr lang="en-US" sz="2800" b="1" dirty="0" smtClean="0"/>
              <a:t>  </a:t>
            </a:r>
            <a:r>
              <a:rPr lang="en-US" sz="2800" b="1" dirty="0" err="1" smtClean="0"/>
              <a:t>eCRM</a:t>
            </a:r>
            <a:endParaRPr lang="en-US" sz="2800" b="1" dirty="0" smtClean="0"/>
          </a:p>
          <a:p>
            <a:pPr algn="just"/>
            <a:endParaRPr lang="en-US" sz="2400" dirty="0"/>
          </a:p>
          <a:p>
            <a:pPr algn="just"/>
            <a:r>
              <a:rPr lang="en-US" sz="2400" dirty="0"/>
              <a:t>Major differences between CRM and </a:t>
            </a:r>
            <a:r>
              <a:rPr lang="en-US" sz="2400" dirty="0" err="1"/>
              <a:t>eCRM</a:t>
            </a:r>
            <a:r>
              <a:rPr lang="en-US" sz="2400" dirty="0" smtClean="0"/>
              <a:t>:</a:t>
            </a:r>
          </a:p>
          <a:p>
            <a:pPr algn="just"/>
            <a:endParaRPr lang="en-US" sz="2400" dirty="0"/>
          </a:p>
          <a:p>
            <a:pPr marL="342900" indent="-342900" algn="just">
              <a:buFont typeface="Arial" pitchFamily="34" charset="0"/>
              <a:buChar char="•"/>
            </a:pPr>
            <a:r>
              <a:rPr lang="en-US" sz="2400" b="1" dirty="0"/>
              <a:t>Customer contacts</a:t>
            </a:r>
            <a:endParaRPr lang="en-US" sz="2400" dirty="0"/>
          </a:p>
          <a:p>
            <a:pPr algn="just"/>
            <a:r>
              <a:rPr lang="en-US" sz="2400" b="1" dirty="0"/>
              <a:t>CRM</a:t>
            </a:r>
            <a:r>
              <a:rPr lang="en-US" sz="2400" dirty="0"/>
              <a:t> – Contact with customer made through the retail store, </a:t>
            </a:r>
            <a:endParaRPr lang="en-US" sz="2400" dirty="0" smtClean="0"/>
          </a:p>
          <a:p>
            <a:pPr algn="just"/>
            <a:r>
              <a:rPr lang="en-US" sz="2400" dirty="0" smtClean="0"/>
              <a:t>	 phone</a:t>
            </a:r>
            <a:r>
              <a:rPr lang="en-US" sz="2400" dirty="0"/>
              <a:t>, and fax.</a:t>
            </a:r>
          </a:p>
          <a:p>
            <a:pPr algn="just"/>
            <a:r>
              <a:rPr lang="en-US" sz="2400" b="1" dirty="0" err="1"/>
              <a:t>eCRM</a:t>
            </a:r>
            <a:r>
              <a:rPr lang="en-US" sz="2400" dirty="0"/>
              <a:t> – All of the traditional methods are used in addition to </a:t>
            </a:r>
            <a:endParaRPr lang="en-US" sz="2400" dirty="0" smtClean="0"/>
          </a:p>
          <a:p>
            <a:pPr algn="just"/>
            <a:r>
              <a:rPr lang="en-US" sz="2400" dirty="0"/>
              <a:t>	 </a:t>
            </a:r>
            <a:r>
              <a:rPr lang="en-US" sz="2400" dirty="0" smtClean="0"/>
              <a:t> Internet</a:t>
            </a:r>
            <a:r>
              <a:rPr lang="en-US" sz="2400" dirty="0"/>
              <a:t>, email, wireless, and PDA technologies</a:t>
            </a:r>
            <a:r>
              <a:rPr lang="en-US" sz="2400" dirty="0" smtClean="0"/>
              <a:t>.</a:t>
            </a:r>
          </a:p>
          <a:p>
            <a:pPr algn="just"/>
            <a:endParaRPr lang="en-US" sz="2400" dirty="0"/>
          </a:p>
          <a:p>
            <a:pPr marL="342900" indent="-342900" algn="just">
              <a:buFont typeface="Arial" pitchFamily="34" charset="0"/>
              <a:buChar char="•"/>
            </a:pPr>
            <a:r>
              <a:rPr lang="en-US" sz="2400" b="1" dirty="0"/>
              <a:t>System interface</a:t>
            </a:r>
            <a:endParaRPr lang="en-US" sz="2400" dirty="0"/>
          </a:p>
          <a:p>
            <a:pPr algn="just"/>
            <a:r>
              <a:rPr lang="en-US" sz="2400" b="1" dirty="0"/>
              <a:t>CRM</a:t>
            </a:r>
            <a:r>
              <a:rPr lang="en-US" sz="2400" dirty="0"/>
              <a:t> – Implements the use of </a:t>
            </a:r>
            <a:r>
              <a:rPr lang="en-US" sz="2400" dirty="0" smtClean="0"/>
              <a:t>ERP</a:t>
            </a:r>
            <a:r>
              <a:rPr lang="en-US" sz="2400" dirty="0"/>
              <a:t> systems, emphasis is on the </a:t>
            </a:r>
            <a:r>
              <a:rPr lang="en-US" sz="2400" dirty="0" smtClean="0"/>
              <a:t> 	  back-end</a:t>
            </a:r>
            <a:r>
              <a:rPr lang="en-US" sz="2400" dirty="0"/>
              <a:t>.</a:t>
            </a:r>
          </a:p>
          <a:p>
            <a:pPr algn="just"/>
            <a:r>
              <a:rPr lang="en-US" sz="2400" b="1" dirty="0" err="1"/>
              <a:t>eCRM</a:t>
            </a:r>
            <a:r>
              <a:rPr lang="en-US" sz="2400" dirty="0"/>
              <a:t> – Geared more toward front end, which interacts with the </a:t>
            </a:r>
            <a:r>
              <a:rPr lang="en-US" sz="2400" dirty="0" smtClean="0"/>
              <a:t>	   back-end </a:t>
            </a:r>
            <a:r>
              <a:rPr lang="en-US" sz="2400" dirty="0"/>
              <a:t>through use of ERP systems, data </a:t>
            </a:r>
            <a:endParaRPr lang="en-US" sz="2400" dirty="0" smtClean="0"/>
          </a:p>
          <a:p>
            <a:pPr algn="just"/>
            <a:r>
              <a:rPr lang="en-US" sz="2400" dirty="0"/>
              <a:t>	 </a:t>
            </a:r>
            <a:r>
              <a:rPr lang="en-US" sz="2400" dirty="0" smtClean="0"/>
              <a:t>  warehouses</a:t>
            </a:r>
            <a:r>
              <a:rPr lang="en-US" sz="2400" dirty="0"/>
              <a:t>, and data marts</a:t>
            </a:r>
            <a:r>
              <a:rPr lang="en-US" sz="2400" dirty="0" smtClean="0"/>
              <a:t>.</a:t>
            </a:r>
            <a:endParaRPr lang="en-US" sz="2400" dirty="0"/>
          </a:p>
        </p:txBody>
      </p:sp>
    </p:spTree>
    <p:extLst>
      <p:ext uri="{BB962C8B-B14F-4D97-AF65-F5344CB8AC3E}">
        <p14:creationId xmlns:p14="http://schemas.microsoft.com/office/powerpoint/2010/main" val="1269369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458200" cy="5262979"/>
          </a:xfrm>
          <a:prstGeom prst="rect">
            <a:avLst/>
          </a:prstGeom>
        </p:spPr>
        <p:txBody>
          <a:bodyPr wrap="square">
            <a:spAutoFit/>
          </a:bodyPr>
          <a:lstStyle/>
          <a:p>
            <a:pPr marL="342900" indent="-342900" algn="just">
              <a:buFont typeface="Arial" pitchFamily="34" charset="0"/>
              <a:buChar char="•"/>
            </a:pPr>
            <a:r>
              <a:rPr lang="en-US" sz="2400" b="1" dirty="0" smtClean="0"/>
              <a:t>System overhead (client computers)</a:t>
            </a:r>
            <a:endParaRPr lang="en-US" sz="2400" dirty="0" smtClean="0"/>
          </a:p>
          <a:p>
            <a:pPr algn="just"/>
            <a:r>
              <a:rPr lang="en-US" sz="2400" b="1" dirty="0" smtClean="0"/>
              <a:t>CRM</a:t>
            </a:r>
            <a:r>
              <a:rPr lang="en-US" sz="2400" dirty="0" smtClean="0"/>
              <a:t> – The client must download various applications to view 	  	  the web-enabled applications. They would have to be </a:t>
            </a:r>
          </a:p>
          <a:p>
            <a:pPr algn="just"/>
            <a:r>
              <a:rPr lang="en-US" sz="2400" dirty="0"/>
              <a:t> </a:t>
            </a:r>
            <a:r>
              <a:rPr lang="en-US" sz="2400" dirty="0" smtClean="0"/>
              <a:t>             </a:t>
            </a:r>
            <a:r>
              <a:rPr lang="en-US" sz="2400" dirty="0" smtClean="0"/>
              <a:t>rewritten for different platform.</a:t>
            </a:r>
          </a:p>
          <a:p>
            <a:pPr algn="just"/>
            <a:r>
              <a:rPr lang="en-US" sz="2400" b="1" dirty="0" err="1" smtClean="0"/>
              <a:t>eCRM</a:t>
            </a:r>
            <a:r>
              <a:rPr lang="en-US" sz="2400" dirty="0" smtClean="0"/>
              <a:t> – Does not have these requirements because the client </a:t>
            </a:r>
          </a:p>
          <a:p>
            <a:pPr algn="just"/>
            <a:r>
              <a:rPr lang="en-US" sz="2400" dirty="0"/>
              <a:t> </a:t>
            </a:r>
            <a:r>
              <a:rPr lang="en-US" sz="2400" dirty="0" smtClean="0"/>
              <a:t>              </a:t>
            </a:r>
            <a:r>
              <a:rPr lang="en-US" sz="2400" dirty="0" smtClean="0"/>
              <a:t>uses the browser.</a:t>
            </a:r>
          </a:p>
          <a:p>
            <a:pPr algn="just"/>
            <a:endParaRPr lang="en-US" sz="2400" dirty="0" smtClean="0"/>
          </a:p>
          <a:p>
            <a:pPr marL="342900" indent="-342900" algn="just">
              <a:buFont typeface="Arial" pitchFamily="34" charset="0"/>
              <a:buChar char="•"/>
            </a:pPr>
            <a:r>
              <a:rPr lang="en-US" sz="2400" b="1" dirty="0" smtClean="0"/>
              <a:t>Customization and personalization of information</a:t>
            </a:r>
            <a:endParaRPr lang="en-US" sz="2400" dirty="0" smtClean="0"/>
          </a:p>
          <a:p>
            <a:pPr algn="just"/>
            <a:r>
              <a:rPr lang="en-US" sz="2400" b="1" dirty="0" smtClean="0"/>
              <a:t>CRM</a:t>
            </a:r>
            <a:r>
              <a:rPr lang="en-US" sz="2400" dirty="0" smtClean="0"/>
              <a:t> – Views differ based on the audience, and personalized </a:t>
            </a:r>
          </a:p>
          <a:p>
            <a:pPr algn="just"/>
            <a:r>
              <a:rPr lang="en-US" sz="2400" dirty="0"/>
              <a:t> </a:t>
            </a:r>
            <a:r>
              <a:rPr lang="en-US" sz="2400" dirty="0" smtClean="0"/>
              <a:t>            </a:t>
            </a:r>
            <a:r>
              <a:rPr lang="en-US" sz="2400" dirty="0" smtClean="0"/>
              <a:t>views are not available. Individual personalization </a:t>
            </a:r>
          </a:p>
          <a:p>
            <a:pPr algn="just"/>
            <a:r>
              <a:rPr lang="en-US" sz="2400" dirty="0" smtClean="0"/>
              <a:t>	  requires program changes.</a:t>
            </a:r>
          </a:p>
          <a:p>
            <a:pPr algn="just"/>
            <a:r>
              <a:rPr lang="en-US" sz="2400" b="1" dirty="0" err="1" smtClean="0"/>
              <a:t>eCRM</a:t>
            </a:r>
            <a:r>
              <a:rPr lang="en-US" sz="2400" dirty="0" smtClean="0"/>
              <a:t> – Personalized individual views based on purchase </a:t>
            </a:r>
          </a:p>
          <a:p>
            <a:pPr algn="just"/>
            <a:r>
              <a:rPr lang="en-US" sz="2400" dirty="0"/>
              <a:t> </a:t>
            </a:r>
            <a:r>
              <a:rPr lang="en-US" sz="2400" dirty="0" smtClean="0"/>
              <a:t>              </a:t>
            </a:r>
            <a:r>
              <a:rPr lang="en-US" sz="2400" dirty="0" smtClean="0"/>
              <a:t>history and preferences. Individual has ability to </a:t>
            </a:r>
          </a:p>
          <a:p>
            <a:pPr algn="just"/>
            <a:r>
              <a:rPr lang="en-US" sz="2400" dirty="0"/>
              <a:t> </a:t>
            </a:r>
            <a:r>
              <a:rPr lang="en-US" sz="2400" dirty="0" smtClean="0"/>
              <a:t>              </a:t>
            </a:r>
            <a:r>
              <a:rPr lang="en-US" sz="2400" dirty="0" smtClean="0"/>
              <a:t>customize view.</a:t>
            </a:r>
          </a:p>
        </p:txBody>
      </p:sp>
    </p:spTree>
    <p:extLst>
      <p:ext uri="{BB962C8B-B14F-4D97-AF65-F5344CB8AC3E}">
        <p14:creationId xmlns:p14="http://schemas.microsoft.com/office/powerpoint/2010/main" val="257799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6370975"/>
          </a:xfrm>
          <a:prstGeom prst="rect">
            <a:avLst/>
          </a:prstGeom>
        </p:spPr>
        <p:txBody>
          <a:bodyPr wrap="square">
            <a:spAutoFit/>
          </a:bodyPr>
          <a:lstStyle/>
          <a:p>
            <a:pPr algn="just"/>
            <a:endParaRPr lang="en-US" sz="2400" dirty="0" smtClean="0"/>
          </a:p>
          <a:p>
            <a:pPr marL="342900" indent="-342900" algn="just">
              <a:buFont typeface="Arial" pitchFamily="34" charset="0"/>
              <a:buChar char="•"/>
            </a:pPr>
            <a:r>
              <a:rPr lang="en-US" sz="2400" b="1" dirty="0" smtClean="0"/>
              <a:t>System focus</a:t>
            </a:r>
            <a:endParaRPr lang="en-US" sz="2400" dirty="0" smtClean="0"/>
          </a:p>
          <a:p>
            <a:pPr algn="just"/>
            <a:r>
              <a:rPr lang="en-US" sz="2400" b="1" dirty="0" smtClean="0"/>
              <a:t>CRM</a:t>
            </a:r>
            <a:r>
              <a:rPr lang="en-US" sz="2400" dirty="0" smtClean="0"/>
              <a:t> – System (created for internal use) designed based on job 	  function and products. Web applications designed for a </a:t>
            </a:r>
          </a:p>
          <a:p>
            <a:pPr algn="just"/>
            <a:r>
              <a:rPr lang="en-US" sz="2400" dirty="0"/>
              <a:t>	</a:t>
            </a:r>
            <a:r>
              <a:rPr lang="en-US" sz="2400" dirty="0" smtClean="0"/>
              <a:t>  </a:t>
            </a:r>
            <a:r>
              <a:rPr lang="en-US" sz="2400" dirty="0" smtClean="0"/>
              <a:t>single department or business unit.</a:t>
            </a:r>
          </a:p>
          <a:p>
            <a:pPr algn="just"/>
            <a:r>
              <a:rPr lang="en-US" sz="2400" b="1" dirty="0" err="1" smtClean="0"/>
              <a:t>eCRM</a:t>
            </a:r>
            <a:r>
              <a:rPr lang="en-US" sz="2400" dirty="0" smtClean="0"/>
              <a:t> – System (created for external use) designed based on </a:t>
            </a:r>
          </a:p>
          <a:p>
            <a:pPr algn="just"/>
            <a:r>
              <a:rPr lang="en-US" sz="2400" dirty="0"/>
              <a:t>	 </a:t>
            </a:r>
            <a:r>
              <a:rPr lang="en-US" sz="2400" dirty="0" smtClean="0"/>
              <a:t>   </a:t>
            </a:r>
            <a:r>
              <a:rPr lang="en-US" sz="2400" dirty="0" smtClean="0"/>
              <a:t>customer needs. Web application designed for </a:t>
            </a:r>
          </a:p>
          <a:p>
            <a:pPr algn="just"/>
            <a:r>
              <a:rPr lang="en-US" sz="2400" dirty="0"/>
              <a:t>	</a:t>
            </a:r>
            <a:r>
              <a:rPr lang="en-US" sz="2400" dirty="0" smtClean="0"/>
              <a:t>    </a:t>
            </a:r>
            <a:r>
              <a:rPr lang="en-US" sz="2400" dirty="0" smtClean="0"/>
              <a:t>enterprise-wide use.</a:t>
            </a:r>
          </a:p>
          <a:p>
            <a:pPr algn="just"/>
            <a:endParaRPr lang="en-US" sz="2400" dirty="0" smtClean="0"/>
          </a:p>
          <a:p>
            <a:pPr marL="285750" indent="-285750" algn="just">
              <a:buFont typeface="Arial" pitchFamily="34" charset="0"/>
              <a:buChar char="•"/>
            </a:pPr>
            <a:r>
              <a:rPr lang="en-US" sz="2400" b="1" dirty="0" smtClean="0"/>
              <a:t>System maintenance and modification</a:t>
            </a:r>
            <a:endParaRPr lang="en-US" sz="2400" dirty="0" smtClean="0"/>
          </a:p>
          <a:p>
            <a:pPr algn="just"/>
            <a:r>
              <a:rPr lang="en-US" sz="2400" b="1" dirty="0" smtClean="0"/>
              <a:t>CRM</a:t>
            </a:r>
            <a:r>
              <a:rPr lang="en-US" sz="2400" dirty="0" smtClean="0"/>
              <a:t> – More time involved in implementation and maintenance </a:t>
            </a:r>
          </a:p>
          <a:p>
            <a:pPr algn="just"/>
            <a:r>
              <a:rPr lang="en-US" sz="2400" dirty="0"/>
              <a:t>	</a:t>
            </a:r>
            <a:r>
              <a:rPr lang="en-US" sz="2400" dirty="0" smtClean="0"/>
              <a:t> </a:t>
            </a:r>
            <a:r>
              <a:rPr lang="en-US" sz="2400" dirty="0" smtClean="0"/>
              <a:t>is more expensive because the system exists at different 	 locations and on various servers.</a:t>
            </a:r>
          </a:p>
          <a:p>
            <a:pPr algn="just"/>
            <a:r>
              <a:rPr lang="en-US" sz="2400" b="1" dirty="0" err="1" smtClean="0"/>
              <a:t>eCRM</a:t>
            </a:r>
            <a:r>
              <a:rPr lang="en-US" sz="2400" dirty="0" smtClean="0"/>
              <a:t> – Reduction in time and cost. Implementation and </a:t>
            </a:r>
          </a:p>
          <a:p>
            <a:pPr algn="just"/>
            <a:r>
              <a:rPr lang="en-US" sz="2400" dirty="0"/>
              <a:t>	</a:t>
            </a:r>
            <a:r>
              <a:rPr lang="en-US" sz="2400" dirty="0" smtClean="0"/>
              <a:t>    </a:t>
            </a:r>
            <a:r>
              <a:rPr lang="en-US" sz="2400" dirty="0" smtClean="0"/>
              <a:t>maintenance can take place at one location and on one     	     server.</a:t>
            </a:r>
          </a:p>
          <a:p>
            <a:pPr algn="just"/>
            <a:endParaRPr lang="en-US" sz="2400" dirty="0"/>
          </a:p>
        </p:txBody>
      </p:sp>
    </p:spTree>
    <p:extLst>
      <p:ext uri="{BB962C8B-B14F-4D97-AF65-F5344CB8AC3E}">
        <p14:creationId xmlns:p14="http://schemas.microsoft.com/office/powerpoint/2010/main" val="1199611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929" y="2209800"/>
            <a:ext cx="8458200" cy="1569660"/>
          </a:xfrm>
          <a:prstGeom prst="rect">
            <a:avLst/>
          </a:prstGeom>
          <a:noFill/>
        </p:spPr>
        <p:txBody>
          <a:bodyPr wrap="square" rtlCol="0">
            <a:spAutoFit/>
          </a:bodyPr>
          <a:lstStyle/>
          <a:p>
            <a:pPr algn="ctr"/>
            <a:r>
              <a:rPr lang="en-US" sz="9600" b="1" dirty="0" smtClean="0"/>
              <a:t>Thanks</a:t>
            </a:r>
            <a:endParaRPr lang="en-US" sz="2000" b="1" dirty="0"/>
          </a:p>
        </p:txBody>
      </p:sp>
    </p:spTree>
    <p:extLst>
      <p:ext uri="{BB962C8B-B14F-4D97-AF65-F5344CB8AC3E}">
        <p14:creationId xmlns:p14="http://schemas.microsoft.com/office/powerpoint/2010/main" val="3599391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721816"/>
            <a:ext cx="8686800" cy="4154984"/>
          </a:xfrm>
          <a:prstGeom prst="rect">
            <a:avLst/>
          </a:prstGeom>
          <a:noFill/>
        </p:spPr>
        <p:txBody>
          <a:bodyPr wrap="square" rtlCol="0">
            <a:spAutoFit/>
          </a:bodyPr>
          <a:lstStyle/>
          <a:p>
            <a:pPr algn="ctr"/>
            <a:r>
              <a:rPr lang="en-US" sz="6000" b="1" dirty="0" smtClean="0"/>
              <a:t>CRM </a:t>
            </a:r>
          </a:p>
          <a:p>
            <a:pPr algn="ctr"/>
            <a:endParaRPr lang="en-US" sz="6000" b="1" dirty="0" smtClean="0"/>
          </a:p>
          <a:p>
            <a:pPr algn="ctr"/>
            <a:r>
              <a:rPr lang="en-US" sz="6000" b="1" dirty="0" smtClean="0"/>
              <a:t>AND</a:t>
            </a:r>
          </a:p>
          <a:p>
            <a:pPr algn="ctr"/>
            <a:r>
              <a:rPr lang="en-US" sz="4000" b="1" dirty="0" smtClean="0"/>
              <a:t> </a:t>
            </a:r>
          </a:p>
          <a:p>
            <a:pPr algn="ctr"/>
            <a:r>
              <a:rPr lang="en-US" sz="4400" b="1" dirty="0" smtClean="0"/>
              <a:t>INFORMATION   TECHNOLOGY</a:t>
            </a:r>
            <a:endParaRPr lang="en-US" sz="4400" b="1" dirty="0"/>
          </a:p>
        </p:txBody>
      </p:sp>
    </p:spTree>
    <p:extLst>
      <p:ext uri="{BB962C8B-B14F-4D97-AF65-F5344CB8AC3E}">
        <p14:creationId xmlns:p14="http://schemas.microsoft.com/office/powerpoint/2010/main" val="810774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7701" y="838200"/>
            <a:ext cx="8335297" cy="4431983"/>
          </a:xfrm>
          <a:prstGeom prst="rect">
            <a:avLst/>
          </a:prstGeom>
        </p:spPr>
        <p:txBody>
          <a:bodyPr wrap="square">
            <a:spAutoFit/>
          </a:bodyPr>
          <a:lstStyle/>
          <a:p>
            <a:pPr algn="just" fontAlgn="base"/>
            <a:r>
              <a:rPr lang="en-US" sz="2400" b="1" dirty="0" smtClean="0"/>
              <a:t>What is CRM?</a:t>
            </a:r>
          </a:p>
          <a:p>
            <a:pPr algn="just"/>
            <a:r>
              <a:rPr lang="en-US" dirty="0" smtClean="0"/>
              <a:t/>
            </a:r>
            <a:br>
              <a:rPr lang="en-US" dirty="0" smtClean="0"/>
            </a:br>
            <a:r>
              <a:rPr lang="en-US" sz="2400" dirty="0" smtClean="0"/>
              <a:t>CRM is the abbreviation for </a:t>
            </a:r>
            <a:r>
              <a:rPr lang="en-US" sz="2400" b="1" dirty="0" smtClean="0"/>
              <a:t>Customer Relationship Management. </a:t>
            </a:r>
            <a:r>
              <a:rPr lang="en-US" sz="2400" dirty="0"/>
              <a:t>The CRM is a skillful planning in the business and is made to decrease the prices, enhance profit through the satisfaction of customers and faithfulness. </a:t>
            </a:r>
            <a:r>
              <a:rPr lang="en-US" sz="2400" dirty="0" smtClean="0"/>
              <a:t>  A </a:t>
            </a:r>
            <a:r>
              <a:rPr lang="en-US" sz="2400" dirty="0"/>
              <a:t>genuine CRM gets the data in a firm from distinct sources of data to give a single view of every customer in a genuine time</a:t>
            </a:r>
            <a:r>
              <a:rPr lang="en-US" sz="2400" dirty="0" smtClean="0"/>
              <a:t>.</a:t>
            </a:r>
          </a:p>
          <a:p>
            <a:pPr algn="just"/>
            <a:r>
              <a:rPr lang="en-US" sz="2400" b="1" dirty="0"/>
              <a:t>	</a:t>
            </a:r>
            <a:r>
              <a:rPr lang="en-US" sz="2400" dirty="0"/>
              <a:t>In simple words is a comprehensive approach for creating, maintaining and expending customer relationship</a:t>
            </a:r>
            <a:r>
              <a:rPr lang="en-US" sz="2400" dirty="0" smtClean="0"/>
              <a:t>.</a:t>
            </a:r>
          </a:p>
          <a:p>
            <a:pPr algn="just"/>
            <a:endParaRPr lang="en-US" sz="2400" dirty="0"/>
          </a:p>
          <a:p>
            <a:pPr algn="just"/>
            <a:endParaRPr lang="en-US" sz="2400" dirty="0"/>
          </a:p>
        </p:txBody>
      </p:sp>
    </p:spTree>
    <p:extLst>
      <p:ext uri="{BB962C8B-B14F-4D97-AF65-F5344CB8AC3E}">
        <p14:creationId xmlns:p14="http://schemas.microsoft.com/office/powerpoint/2010/main" val="602311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0664" y="0"/>
            <a:ext cx="8077200" cy="6555641"/>
          </a:xfrm>
          <a:prstGeom prst="rect">
            <a:avLst/>
          </a:prstGeom>
        </p:spPr>
        <p:txBody>
          <a:bodyPr wrap="square">
            <a:spAutoFit/>
          </a:bodyPr>
          <a:lstStyle/>
          <a:p>
            <a:pPr fontAlgn="base">
              <a:lnSpc>
                <a:spcPct val="250000"/>
              </a:lnSpc>
            </a:pPr>
            <a:r>
              <a:rPr lang="en-US" sz="2400" b="1" dirty="0"/>
              <a:t>Goals and Objectives of CRM:</a:t>
            </a:r>
            <a:endParaRPr lang="en-US" sz="2400" dirty="0"/>
          </a:p>
          <a:p>
            <a:pPr fontAlgn="base">
              <a:lnSpc>
                <a:spcPct val="250000"/>
              </a:lnSpc>
            </a:pPr>
            <a:r>
              <a:rPr lang="en-US" sz="2400" dirty="0"/>
              <a:t>The goals and objectives of CRM are as follows:</a:t>
            </a:r>
          </a:p>
          <a:p>
            <a:pPr marL="285750" indent="-285750" fontAlgn="base">
              <a:lnSpc>
                <a:spcPct val="250000"/>
              </a:lnSpc>
              <a:buFont typeface="Arial" pitchFamily="34" charset="0"/>
              <a:buChar char="•"/>
            </a:pPr>
            <a:r>
              <a:rPr lang="en-US" sz="2400" dirty="0"/>
              <a:t>To run an efficient business</a:t>
            </a:r>
          </a:p>
          <a:p>
            <a:pPr marL="285750" indent="-285750" fontAlgn="base">
              <a:lnSpc>
                <a:spcPct val="250000"/>
              </a:lnSpc>
              <a:buFont typeface="Arial" pitchFamily="34" charset="0"/>
              <a:buChar char="•"/>
            </a:pPr>
            <a:r>
              <a:rPr lang="en-US" sz="2400" dirty="0"/>
              <a:t>The satisfaction of customers</a:t>
            </a:r>
          </a:p>
          <a:p>
            <a:pPr marL="285750" indent="-285750" fontAlgn="base">
              <a:lnSpc>
                <a:spcPct val="250000"/>
              </a:lnSpc>
              <a:buFont typeface="Arial" pitchFamily="34" charset="0"/>
              <a:buChar char="•"/>
            </a:pPr>
            <a:r>
              <a:rPr lang="en-US" sz="2400" dirty="0"/>
              <a:t>To generate better marketing campaigns</a:t>
            </a:r>
          </a:p>
          <a:p>
            <a:pPr marL="285750" indent="-285750" fontAlgn="base">
              <a:lnSpc>
                <a:spcPct val="250000"/>
              </a:lnSpc>
              <a:buFont typeface="Arial" pitchFamily="34" charset="0"/>
              <a:buChar char="•"/>
            </a:pPr>
            <a:r>
              <a:rPr lang="en-US" sz="2400" dirty="0"/>
              <a:t>The gaining of new and modern customers</a:t>
            </a:r>
          </a:p>
          <a:p>
            <a:pPr marL="285750" indent="-285750" fontAlgn="base">
              <a:lnSpc>
                <a:spcPct val="250000"/>
              </a:lnSpc>
              <a:buFont typeface="Arial" pitchFamily="34" charset="0"/>
              <a:buChar char="•"/>
            </a:pPr>
            <a:r>
              <a:rPr lang="en-US" sz="2400" dirty="0"/>
              <a:t>To boost the sales</a:t>
            </a:r>
          </a:p>
        </p:txBody>
      </p:sp>
    </p:spTree>
    <p:extLst>
      <p:ext uri="{BB962C8B-B14F-4D97-AF65-F5344CB8AC3E}">
        <p14:creationId xmlns:p14="http://schemas.microsoft.com/office/powerpoint/2010/main" val="673351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2342" y="322957"/>
            <a:ext cx="8458200" cy="6001643"/>
          </a:xfrm>
          <a:prstGeom prst="rect">
            <a:avLst/>
          </a:prstGeom>
        </p:spPr>
        <p:txBody>
          <a:bodyPr wrap="square">
            <a:spAutoFit/>
          </a:bodyPr>
          <a:lstStyle/>
          <a:p>
            <a:pPr fontAlgn="base"/>
            <a:r>
              <a:rPr lang="en-US" sz="2400" b="1" dirty="0"/>
              <a:t>Benefits of CRM:</a:t>
            </a:r>
            <a:endParaRPr lang="en-US" sz="2400" dirty="0"/>
          </a:p>
          <a:p>
            <a:pPr fontAlgn="base">
              <a:lnSpc>
                <a:spcPct val="150000"/>
              </a:lnSpc>
            </a:pPr>
            <a:r>
              <a:rPr lang="en-US" sz="2400" dirty="0"/>
              <a:t>The benefits of CRM are as follows:</a:t>
            </a:r>
          </a:p>
          <a:p>
            <a:pPr marL="285750" indent="-285750" fontAlgn="base">
              <a:lnSpc>
                <a:spcPct val="150000"/>
              </a:lnSpc>
              <a:buFont typeface="Arial" pitchFamily="34" charset="0"/>
              <a:buChar char="•"/>
            </a:pPr>
            <a:r>
              <a:rPr lang="en-US" sz="2400" dirty="0"/>
              <a:t>The CRM advance the good communication channels.</a:t>
            </a:r>
          </a:p>
          <a:p>
            <a:pPr marL="285750" indent="-285750" fontAlgn="base">
              <a:lnSpc>
                <a:spcPct val="150000"/>
              </a:lnSpc>
              <a:buFont typeface="Arial" pitchFamily="34" charset="0"/>
              <a:buChar char="•"/>
            </a:pPr>
            <a:r>
              <a:rPr lang="en-US" sz="2400" dirty="0"/>
              <a:t>It gathers the information related to the customers.</a:t>
            </a:r>
          </a:p>
          <a:p>
            <a:pPr marL="285750" indent="-285750" fontAlgn="base">
              <a:lnSpc>
                <a:spcPct val="150000"/>
              </a:lnSpc>
              <a:buFont typeface="Arial" pitchFamily="34" charset="0"/>
              <a:buChar char="•"/>
            </a:pPr>
            <a:r>
              <a:rPr lang="en-US" sz="2400" dirty="0"/>
              <a:t>It makes the complete profiles with required details of every customer.</a:t>
            </a:r>
          </a:p>
          <a:p>
            <a:pPr marL="285750" indent="-285750" fontAlgn="base">
              <a:lnSpc>
                <a:spcPct val="150000"/>
              </a:lnSpc>
              <a:buFont typeface="Arial" pitchFamily="34" charset="0"/>
              <a:buChar char="•"/>
            </a:pPr>
            <a:r>
              <a:rPr lang="en-US" sz="2400" dirty="0"/>
              <a:t>It enhances the customer satisfaction.</a:t>
            </a:r>
          </a:p>
          <a:p>
            <a:pPr marL="285750" indent="-285750" fontAlgn="base">
              <a:lnSpc>
                <a:spcPct val="150000"/>
              </a:lnSpc>
              <a:buFont typeface="Arial" pitchFamily="34" charset="0"/>
              <a:buChar char="•"/>
            </a:pPr>
            <a:r>
              <a:rPr lang="en-US" sz="2400" dirty="0"/>
              <a:t>It recognizes the modern opportunities of selling.</a:t>
            </a:r>
          </a:p>
          <a:p>
            <a:pPr marL="285750" indent="-285750" fontAlgn="base">
              <a:lnSpc>
                <a:spcPct val="150000"/>
              </a:lnSpc>
              <a:buFont typeface="Arial" pitchFamily="34" charset="0"/>
              <a:buChar char="•"/>
            </a:pPr>
            <a:r>
              <a:rPr lang="en-US" sz="2400" dirty="0"/>
              <a:t>It enhances the market share.</a:t>
            </a:r>
          </a:p>
          <a:p>
            <a:pPr marL="285750" indent="-285750" fontAlgn="base">
              <a:lnSpc>
                <a:spcPct val="150000"/>
              </a:lnSpc>
              <a:buFont typeface="Arial" pitchFamily="34" charset="0"/>
              <a:buChar char="•"/>
            </a:pPr>
            <a:r>
              <a:rPr lang="en-US" sz="2400" dirty="0"/>
              <a:t>It enhances the profit margin.</a:t>
            </a:r>
          </a:p>
          <a:p>
            <a:pPr marL="285750" indent="-285750" fontAlgn="base">
              <a:lnSpc>
                <a:spcPct val="150000"/>
              </a:lnSpc>
              <a:buFont typeface="Arial" pitchFamily="34" charset="0"/>
              <a:buChar char="•"/>
            </a:pPr>
            <a:r>
              <a:rPr lang="en-US" sz="2400" dirty="0"/>
              <a:t>It enhances the revenues</a:t>
            </a:r>
            <a:r>
              <a:rPr lang="en-US" sz="2400" dirty="0" smtClean="0"/>
              <a:t>.</a:t>
            </a:r>
            <a:endParaRPr lang="en-US" sz="2400" dirty="0"/>
          </a:p>
        </p:txBody>
      </p:sp>
    </p:spTree>
    <p:extLst>
      <p:ext uri="{BB962C8B-B14F-4D97-AF65-F5344CB8AC3E}">
        <p14:creationId xmlns:p14="http://schemas.microsoft.com/office/powerpoint/2010/main" val="619488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0555" y="592753"/>
            <a:ext cx="8578645" cy="4893647"/>
          </a:xfrm>
          <a:prstGeom prst="rect">
            <a:avLst/>
          </a:prstGeom>
        </p:spPr>
        <p:txBody>
          <a:bodyPr wrap="square">
            <a:spAutoFit/>
          </a:bodyPr>
          <a:lstStyle/>
          <a:p>
            <a:pPr algn="just" fontAlgn="base"/>
            <a:r>
              <a:rPr lang="en-US" sz="2400" b="1" dirty="0"/>
              <a:t>Disadvantages of Customer Relationship Management</a:t>
            </a:r>
            <a:r>
              <a:rPr lang="en-US" sz="2400" b="1" dirty="0" smtClean="0"/>
              <a:t>:</a:t>
            </a:r>
          </a:p>
          <a:p>
            <a:pPr algn="just" fontAlgn="base"/>
            <a:endParaRPr lang="en-US" sz="2400" dirty="0"/>
          </a:p>
          <a:p>
            <a:pPr algn="just" fontAlgn="base"/>
            <a:r>
              <a:rPr lang="en-US" sz="2400" dirty="0"/>
              <a:t>The disadvantages of the customer relationship management are as explained below</a:t>
            </a:r>
            <a:r>
              <a:rPr lang="en-US" sz="2400" dirty="0" smtClean="0"/>
              <a:t>:</a:t>
            </a:r>
          </a:p>
          <a:p>
            <a:pPr algn="just" fontAlgn="base"/>
            <a:endParaRPr lang="en-US" sz="2400" dirty="0"/>
          </a:p>
          <a:p>
            <a:pPr marL="342900" indent="-342900" algn="just" fontAlgn="base">
              <a:buFont typeface="Arial" pitchFamily="34" charset="0"/>
              <a:buChar char="•"/>
            </a:pPr>
            <a:r>
              <a:rPr lang="en-US" sz="2400" dirty="0"/>
              <a:t>The CRM has its major focus on securing the present customers rather than on getting the new customers</a:t>
            </a:r>
            <a:r>
              <a:rPr lang="en-US" sz="2400" dirty="0" smtClean="0"/>
              <a:t>.</a:t>
            </a:r>
          </a:p>
          <a:p>
            <a:pPr marL="342900" indent="-342900" algn="just" fontAlgn="base">
              <a:buFont typeface="Arial" pitchFamily="34" charset="0"/>
              <a:buChar char="•"/>
            </a:pPr>
            <a:endParaRPr lang="en-US" sz="2400" dirty="0"/>
          </a:p>
          <a:p>
            <a:pPr marL="342900" indent="-342900" algn="just" fontAlgn="base">
              <a:buFont typeface="Arial" pitchFamily="34" charset="0"/>
              <a:buChar char="•"/>
            </a:pPr>
            <a:r>
              <a:rPr lang="en-US" sz="2400" dirty="0"/>
              <a:t>In this, the legal aspects of privacy and ethical problems need to be considered at the time of implementing it</a:t>
            </a:r>
            <a:r>
              <a:rPr lang="en-US" sz="2400" dirty="0" smtClean="0"/>
              <a:t>.</a:t>
            </a:r>
          </a:p>
          <a:p>
            <a:pPr marL="342900" indent="-342900" algn="just" fontAlgn="base">
              <a:buFont typeface="Arial" pitchFamily="34" charset="0"/>
              <a:buChar char="•"/>
            </a:pPr>
            <a:endParaRPr lang="en-US" sz="2400" dirty="0"/>
          </a:p>
          <a:p>
            <a:pPr marL="342900" indent="-342900" algn="just" fontAlgn="base">
              <a:buFont typeface="Arial" pitchFamily="34" charset="0"/>
              <a:buChar char="•"/>
            </a:pPr>
            <a:r>
              <a:rPr lang="en-US" sz="2400" dirty="0"/>
              <a:t>There are chances in which customer relationship management may damage the company’s image.</a:t>
            </a:r>
          </a:p>
        </p:txBody>
      </p:sp>
    </p:spTree>
    <p:extLst>
      <p:ext uri="{BB962C8B-B14F-4D97-AF65-F5344CB8AC3E}">
        <p14:creationId xmlns:p14="http://schemas.microsoft.com/office/powerpoint/2010/main" val="1853483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04800"/>
            <a:ext cx="8382000" cy="6432530"/>
          </a:xfrm>
          <a:prstGeom prst="rect">
            <a:avLst/>
          </a:prstGeom>
        </p:spPr>
        <p:txBody>
          <a:bodyPr wrap="square">
            <a:spAutoFit/>
          </a:bodyPr>
          <a:lstStyle/>
          <a:p>
            <a:pPr algn="ctr"/>
            <a:r>
              <a:rPr lang="en-US" sz="2800" b="1" dirty="0" err="1" smtClean="0"/>
              <a:t>eCRM</a:t>
            </a:r>
            <a:endParaRPr lang="en-US" sz="2800" b="1" dirty="0"/>
          </a:p>
          <a:p>
            <a:pPr algn="just"/>
            <a:endParaRPr lang="en-US" sz="2400" dirty="0" smtClean="0"/>
          </a:p>
          <a:p>
            <a:pPr algn="just"/>
            <a:r>
              <a:rPr lang="en-US" sz="2400" dirty="0" smtClean="0"/>
              <a:t>As </a:t>
            </a:r>
            <a:r>
              <a:rPr lang="en-US" sz="2400" dirty="0"/>
              <a:t>the </a:t>
            </a:r>
            <a:r>
              <a:rPr lang="en-US" sz="2400" dirty="0" smtClean="0"/>
              <a:t>Internet</a:t>
            </a:r>
            <a:r>
              <a:rPr lang="en-US" sz="2400" dirty="0"/>
              <a:t> is becoming more and more important in business life, many companies consider it as an opportunity to reduce customer-service costs, tighten customer relationships and most important, further personalize marketing messages and enable </a:t>
            </a:r>
            <a:r>
              <a:rPr lang="en-US" sz="2400" dirty="0" smtClean="0"/>
              <a:t>mass customization.</a:t>
            </a:r>
            <a:r>
              <a:rPr lang="en-US" sz="2400" dirty="0"/>
              <a:t> </a:t>
            </a:r>
            <a:r>
              <a:rPr lang="en-US" sz="2400" dirty="0" err="1" smtClean="0"/>
              <a:t>eCRM</a:t>
            </a:r>
            <a:r>
              <a:rPr lang="en-US" sz="2400" dirty="0" smtClean="0"/>
              <a:t> </a:t>
            </a:r>
            <a:r>
              <a:rPr lang="en-US" sz="2400" dirty="0"/>
              <a:t>is being adopted by companies because it increases customer loyalty and customer retention by improving customer satisfaction, one of the objectives of </a:t>
            </a:r>
            <a:r>
              <a:rPr lang="en-US" sz="2400" dirty="0" err="1"/>
              <a:t>eCRM</a:t>
            </a:r>
            <a:r>
              <a:rPr lang="en-US" sz="2400" dirty="0"/>
              <a:t>. </a:t>
            </a:r>
            <a:r>
              <a:rPr lang="en-US" sz="2400" dirty="0"/>
              <a:t>E-loyalty results in long-term profits for online retailers because they incur less costs of recruiting new customers, plus they have an increase in customer retention</a:t>
            </a:r>
            <a:r>
              <a:rPr lang="en-US" sz="2400" dirty="0" smtClean="0"/>
              <a:t>.</a:t>
            </a:r>
            <a:r>
              <a:rPr lang="en-US" sz="2400" dirty="0"/>
              <a:t> Together with the creation of </a:t>
            </a:r>
            <a:r>
              <a:rPr lang="en-US" sz="2400" dirty="0" smtClean="0"/>
              <a:t>sales force</a:t>
            </a:r>
            <a:r>
              <a:rPr lang="en-US" sz="2400" dirty="0" smtClean="0">
                <a:hlinkClick r:id="rId3" tooltip="Sales force automation"/>
              </a:rPr>
              <a:t> </a:t>
            </a:r>
            <a:r>
              <a:rPr lang="en-US" sz="2400" dirty="0" smtClean="0"/>
              <a:t>automation</a:t>
            </a:r>
            <a:r>
              <a:rPr lang="en-US" sz="2400" dirty="0"/>
              <a:t> (SFA), where electronic methods were used to gather data and analyze customer information, the trend of the upcoming Internet can be seen as the foundation of what we know as </a:t>
            </a:r>
            <a:r>
              <a:rPr lang="en-US" sz="2400" dirty="0" err="1"/>
              <a:t>eCRM</a:t>
            </a:r>
            <a:r>
              <a:rPr lang="en-US" sz="2400" dirty="0"/>
              <a:t> today. </a:t>
            </a:r>
          </a:p>
        </p:txBody>
      </p:sp>
    </p:spTree>
    <p:extLst>
      <p:ext uri="{BB962C8B-B14F-4D97-AF65-F5344CB8AC3E}">
        <p14:creationId xmlns:p14="http://schemas.microsoft.com/office/powerpoint/2010/main" val="2055883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839200" cy="6740307"/>
          </a:xfrm>
          <a:prstGeom prst="rect">
            <a:avLst/>
          </a:prstGeom>
        </p:spPr>
        <p:txBody>
          <a:bodyPr wrap="square">
            <a:spAutoFit/>
          </a:bodyPr>
          <a:lstStyle/>
          <a:p>
            <a:pPr algn="just"/>
            <a:r>
              <a:rPr lang="en-US" sz="2400" dirty="0" smtClean="0"/>
              <a:t>As we implement </a:t>
            </a:r>
            <a:r>
              <a:rPr lang="en-US" sz="2400" dirty="0" err="1" smtClean="0"/>
              <a:t>eCRM</a:t>
            </a:r>
            <a:r>
              <a:rPr lang="en-US" sz="2400" dirty="0" smtClean="0"/>
              <a:t> process, there are three steps life cycle:</a:t>
            </a:r>
          </a:p>
          <a:p>
            <a:pPr algn="just"/>
            <a:endParaRPr lang="en-US" sz="2400" dirty="0" smtClean="0"/>
          </a:p>
          <a:p>
            <a:pPr marL="457200" indent="-457200" algn="just">
              <a:buAutoNum type="arabicPeriod"/>
            </a:pPr>
            <a:r>
              <a:rPr lang="en-US" sz="2400" b="1" dirty="0" smtClean="0"/>
              <a:t>Data collection:</a:t>
            </a:r>
            <a:r>
              <a:rPr lang="en-US" sz="2400" dirty="0" smtClean="0"/>
              <a:t> About customers preference information for actively (answer knowledge) and passively (surfing record) ways via website, email, questionnaire.</a:t>
            </a:r>
          </a:p>
          <a:p>
            <a:pPr marL="457200" indent="-457200" algn="just">
              <a:buAutoNum type="arabicPeriod"/>
            </a:pPr>
            <a:endParaRPr lang="en-US" sz="2400" dirty="0" smtClean="0"/>
          </a:p>
          <a:p>
            <a:pPr algn="just"/>
            <a:r>
              <a:rPr lang="en-US" sz="2400" b="1" dirty="0" smtClean="0"/>
              <a:t>2. Data aggregation:</a:t>
            </a:r>
            <a:r>
              <a:rPr lang="en-US" sz="2400" dirty="0" smtClean="0"/>
              <a:t> Filter and analysis for firm's specific needs </a:t>
            </a:r>
          </a:p>
          <a:p>
            <a:pPr algn="just"/>
            <a:r>
              <a:rPr lang="en-US" sz="2400" dirty="0"/>
              <a:t> </a:t>
            </a:r>
            <a:r>
              <a:rPr lang="en-US" sz="2400" dirty="0" smtClean="0"/>
              <a:t>    </a:t>
            </a:r>
            <a:r>
              <a:rPr lang="en-US" sz="2400" dirty="0" smtClean="0"/>
              <a:t>to fulfill their customers.</a:t>
            </a:r>
          </a:p>
          <a:p>
            <a:pPr algn="just"/>
            <a:endParaRPr lang="en-US" sz="2400" dirty="0" smtClean="0"/>
          </a:p>
          <a:p>
            <a:pPr algn="just"/>
            <a:r>
              <a:rPr lang="en-US" sz="2400" b="1" dirty="0" smtClean="0"/>
              <a:t>3. Customer interaction:</a:t>
            </a:r>
            <a:r>
              <a:rPr lang="en-US" sz="2400" dirty="0" smtClean="0"/>
              <a:t> According to customer's need,  </a:t>
            </a:r>
          </a:p>
          <a:p>
            <a:pPr algn="just"/>
            <a:r>
              <a:rPr lang="en-US" sz="2400" dirty="0"/>
              <a:t> </a:t>
            </a:r>
            <a:r>
              <a:rPr lang="en-US" sz="2400" dirty="0" smtClean="0"/>
              <a:t>    </a:t>
            </a:r>
            <a:r>
              <a:rPr lang="en-US" sz="2400" dirty="0" smtClean="0"/>
              <a:t>company provide the proper feedback to them.</a:t>
            </a:r>
          </a:p>
          <a:p>
            <a:pPr algn="just"/>
            <a:endParaRPr lang="en-US" sz="2400" dirty="0" smtClean="0"/>
          </a:p>
          <a:p>
            <a:pPr algn="just"/>
            <a:r>
              <a:rPr lang="en-US" sz="2400" dirty="0" err="1" smtClean="0"/>
              <a:t>eCRM</a:t>
            </a:r>
            <a:r>
              <a:rPr lang="en-US" sz="2400" dirty="0" smtClean="0"/>
              <a:t> can be defined as activities to manage customer relationships by using the Internet, web browsers or other electronic touch points. The challenge hereby is to offer communication and information on the right topic, in the right amount, and at the right time that fits the customer's specific needs.</a:t>
            </a:r>
            <a:endParaRPr lang="en-US" sz="2400" dirty="0"/>
          </a:p>
        </p:txBody>
      </p:sp>
    </p:spTree>
    <p:extLst>
      <p:ext uri="{BB962C8B-B14F-4D97-AF65-F5344CB8AC3E}">
        <p14:creationId xmlns:p14="http://schemas.microsoft.com/office/powerpoint/2010/main" val="4282473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5639" y="304800"/>
            <a:ext cx="8610600" cy="6001643"/>
          </a:xfrm>
          <a:prstGeom prst="rect">
            <a:avLst/>
          </a:prstGeom>
          <a:noFill/>
        </p:spPr>
        <p:txBody>
          <a:bodyPr wrap="square" rtlCol="0">
            <a:spAutoFit/>
          </a:bodyPr>
          <a:lstStyle/>
          <a:p>
            <a:r>
              <a:rPr lang="en-US" sz="2400" b="1" dirty="0" smtClean="0"/>
              <a:t>Features and Functions of </a:t>
            </a:r>
            <a:r>
              <a:rPr lang="en-US" sz="2400" b="1" dirty="0" err="1" smtClean="0"/>
              <a:t>eCRM</a:t>
            </a:r>
            <a:endParaRPr lang="en-US" sz="2400" b="1" dirty="0" smtClean="0"/>
          </a:p>
          <a:p>
            <a:endParaRPr lang="en-US" sz="2400" dirty="0"/>
          </a:p>
          <a:p>
            <a:r>
              <a:rPr lang="en-US" sz="2400" dirty="0" smtClean="0"/>
              <a:t>With </a:t>
            </a:r>
            <a:r>
              <a:rPr lang="en-US" sz="2400" dirty="0" err="1" smtClean="0"/>
              <a:t>eCRM</a:t>
            </a:r>
            <a:r>
              <a:rPr lang="en-US" sz="2400" dirty="0" smtClean="0"/>
              <a:t>, you can empower your customers with a personalized web experience and convenient self – services.  Plus, the application delivers a fully integrated Web channel, helping you strengthen sales and service operations while reducing transaction costs and customer service calls.</a:t>
            </a:r>
          </a:p>
          <a:p>
            <a:endParaRPr lang="en-US" sz="2400" dirty="0"/>
          </a:p>
          <a:p>
            <a:pPr marL="342900" indent="-342900">
              <a:lnSpc>
                <a:spcPct val="200000"/>
              </a:lnSpc>
              <a:buAutoNum type="arabicPeriod"/>
            </a:pPr>
            <a:r>
              <a:rPr lang="en-US" sz="2400" b="1" dirty="0" smtClean="0"/>
              <a:t>E-</a:t>
            </a:r>
            <a:r>
              <a:rPr lang="en-US" sz="2400" b="1" dirty="0" err="1" smtClean="0"/>
              <a:t>markting</a:t>
            </a:r>
            <a:endParaRPr lang="en-US" sz="2400" b="1" dirty="0" smtClean="0"/>
          </a:p>
          <a:p>
            <a:pPr marL="342900" indent="-342900">
              <a:lnSpc>
                <a:spcPct val="200000"/>
              </a:lnSpc>
              <a:buAutoNum type="arabicPeriod"/>
            </a:pPr>
            <a:r>
              <a:rPr lang="en-US" sz="2400" b="1" dirty="0" smtClean="0"/>
              <a:t>E-selling</a:t>
            </a:r>
          </a:p>
          <a:p>
            <a:pPr marL="342900" indent="-342900">
              <a:lnSpc>
                <a:spcPct val="200000"/>
              </a:lnSpc>
              <a:buAutoNum type="arabicPeriod"/>
            </a:pPr>
            <a:r>
              <a:rPr lang="en-US" sz="2400" b="1" dirty="0" smtClean="0"/>
              <a:t>E-service</a:t>
            </a:r>
          </a:p>
          <a:p>
            <a:pPr marL="342900" indent="-342900">
              <a:lnSpc>
                <a:spcPct val="200000"/>
              </a:lnSpc>
              <a:buAutoNum type="arabicPeriod"/>
            </a:pPr>
            <a:r>
              <a:rPr lang="en-US" sz="2400" b="1" dirty="0" smtClean="0"/>
              <a:t>E-analytics</a:t>
            </a:r>
            <a:endParaRPr lang="en-US" sz="2400" b="1" dirty="0"/>
          </a:p>
        </p:txBody>
      </p:sp>
    </p:spTree>
    <p:extLst>
      <p:ext uri="{BB962C8B-B14F-4D97-AF65-F5344CB8AC3E}">
        <p14:creationId xmlns:p14="http://schemas.microsoft.com/office/powerpoint/2010/main" val="13794025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TotalTime>
  <Words>419</Words>
  <Application>Microsoft Office PowerPoint</Application>
  <PresentationFormat>On-screen Show (4:3)</PresentationFormat>
  <Paragraphs>103</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dc:creator>
  <cp:lastModifiedBy>Microsoft</cp:lastModifiedBy>
  <cp:revision>11</cp:revision>
  <dcterms:created xsi:type="dcterms:W3CDTF">2020-04-07T08:19:08Z</dcterms:created>
  <dcterms:modified xsi:type="dcterms:W3CDTF">2020-04-07T09:28:52Z</dcterms:modified>
</cp:coreProperties>
</file>