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353" r:id="rId2"/>
    <p:sldId id="354" r:id="rId3"/>
    <p:sldId id="355" r:id="rId4"/>
    <p:sldId id="356" r:id="rId5"/>
    <p:sldId id="357" r:id="rId6"/>
    <p:sldId id="358" r:id="rId7"/>
    <p:sldId id="359" r:id="rId8"/>
    <p:sldId id="360" r:id="rId9"/>
    <p:sldId id="361" r:id="rId10"/>
    <p:sldId id="362" r:id="rId11"/>
    <p:sldId id="364" r:id="rId12"/>
    <p:sldId id="365" r:id="rId13"/>
    <p:sldId id="366" r:id="rId14"/>
    <p:sldId id="367" r:id="rId15"/>
    <p:sldId id="368" r:id="rId16"/>
    <p:sldId id="3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82616" autoAdjust="0"/>
  </p:normalViewPr>
  <p:slideViewPr>
    <p:cSldViewPr>
      <p:cViewPr varScale="1">
        <p:scale>
          <a:sx n="60" d="100"/>
          <a:sy n="60" d="100"/>
        </p:scale>
        <p:origin x="-17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43CBFB-440F-4B80-9830-94E8F3652C10}" type="datetimeFigureOut">
              <a:rPr lang="en-US" smtClean="0"/>
              <a:pPr/>
              <a:t>02/04/2020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0E190B-474B-4E74-83D8-D6A370E049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lide Image Placeholder 1"/>
          <p:cNvSpPr>
            <a:spLocks noGrp="1" noRot="1" noChangeAspect="1"/>
          </p:cNvSpPr>
          <p:nvPr>
            <p:ph type="sldImg"/>
          </p:nvPr>
        </p:nvSpPr>
        <p:spPr/>
      </p:sp>
      <p:sp>
        <p:nvSpPr>
          <p:cNvPr id="1048589" name="Notes Placeholder 2"/>
          <p:cNvSpPr>
            <a:spLocks noGrp="1"/>
          </p:cNvSpPr>
          <p:nvPr>
            <p:ph type="body" idx="1"/>
          </p:nvPr>
        </p:nvSpPr>
        <p:spPr/>
        <p:txBody>
          <a:bodyPr>
            <a:normAutofit/>
          </a:bodyPr>
          <a:lstStyle/>
          <a:p>
            <a:endParaRPr lang="en-US" dirty="0"/>
          </a:p>
        </p:txBody>
      </p:sp>
      <p:sp>
        <p:nvSpPr>
          <p:cNvPr id="1048590" name="Slide Number Placeholder 3"/>
          <p:cNvSpPr>
            <a:spLocks noGrp="1"/>
          </p:cNvSpPr>
          <p:nvPr>
            <p:ph type="sldNum" sz="quarter" idx="10"/>
          </p:nvPr>
        </p:nvSpPr>
        <p:spPr/>
        <p:txBody>
          <a:bodyPr/>
          <a:lstStyle/>
          <a:p>
            <a:fld id="{E6DFA50C-9D69-4F5C-902C-7A21765B928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Slide Image Placeholder 1"/>
          <p:cNvSpPr>
            <a:spLocks noGrp="1" noRot="1" noChangeAspect="1"/>
          </p:cNvSpPr>
          <p:nvPr>
            <p:ph type="sldImg"/>
          </p:nvPr>
        </p:nvSpPr>
        <p:spPr/>
      </p:sp>
      <p:sp>
        <p:nvSpPr>
          <p:cNvPr id="1048594" name="Notes Placeholder 2"/>
          <p:cNvSpPr>
            <a:spLocks noGrp="1"/>
          </p:cNvSpPr>
          <p:nvPr>
            <p:ph type="body" idx="1"/>
          </p:nvPr>
        </p:nvSpPr>
        <p:spPr/>
        <p:txBody>
          <a:bodyPr>
            <a:normAutofit/>
          </a:bodyPr>
          <a:lstStyle/>
          <a:p>
            <a:endParaRPr lang="en-US" dirty="0"/>
          </a:p>
        </p:txBody>
      </p:sp>
      <p:sp>
        <p:nvSpPr>
          <p:cNvPr id="1048595" name="Slide Number Placeholder 3"/>
          <p:cNvSpPr>
            <a:spLocks noGrp="1"/>
          </p:cNvSpPr>
          <p:nvPr>
            <p:ph type="sldNum" sz="quarter" idx="10"/>
          </p:nvPr>
        </p:nvSpPr>
        <p:spPr/>
        <p:txBody>
          <a:bodyPr/>
          <a:lstStyle/>
          <a:p>
            <a:fld id="{E6DFA50C-9D69-4F5C-902C-7A21765B928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Slide Image Placeholder 1"/>
          <p:cNvSpPr>
            <a:spLocks noGrp="1" noRot="1" noChangeAspect="1"/>
          </p:cNvSpPr>
          <p:nvPr>
            <p:ph type="sldImg"/>
          </p:nvPr>
        </p:nvSpPr>
        <p:spPr/>
      </p:sp>
      <p:sp>
        <p:nvSpPr>
          <p:cNvPr id="1048606" name="Notes Placeholder 2"/>
          <p:cNvSpPr>
            <a:spLocks noGrp="1"/>
          </p:cNvSpPr>
          <p:nvPr>
            <p:ph type="body" idx="1"/>
          </p:nvPr>
        </p:nvSpPr>
        <p:spPr/>
        <p:txBody>
          <a:bodyPr>
            <a:normAutofit/>
          </a:bodyPr>
          <a:lstStyle/>
          <a:p>
            <a:endParaRPr lang="en-US" dirty="0"/>
          </a:p>
        </p:txBody>
      </p:sp>
      <p:sp>
        <p:nvSpPr>
          <p:cNvPr id="1048607" name="Slide Number Placeholder 3"/>
          <p:cNvSpPr>
            <a:spLocks noGrp="1"/>
          </p:cNvSpPr>
          <p:nvPr>
            <p:ph type="sldNum" sz="quarter" idx="10"/>
          </p:nvPr>
        </p:nvSpPr>
        <p:spPr/>
        <p:txBody>
          <a:bodyPr/>
          <a:lstStyle/>
          <a:p>
            <a:fld id="{E6DFA50C-9D69-4F5C-902C-7A21765B928C}"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Slide Image Placeholder 1"/>
          <p:cNvSpPr>
            <a:spLocks noGrp="1" noRot="1" noChangeAspect="1"/>
          </p:cNvSpPr>
          <p:nvPr>
            <p:ph type="sldImg"/>
          </p:nvPr>
        </p:nvSpPr>
        <p:spPr/>
      </p:sp>
      <p:sp>
        <p:nvSpPr>
          <p:cNvPr id="1048611" name="Notes Placeholder 2"/>
          <p:cNvSpPr>
            <a:spLocks noGrp="1"/>
          </p:cNvSpPr>
          <p:nvPr>
            <p:ph type="body" idx="1"/>
          </p:nvPr>
        </p:nvSpPr>
        <p:spPr/>
        <p:txBody>
          <a:bodyPr>
            <a:normAutofit/>
          </a:bodyPr>
          <a:lstStyle/>
          <a:p>
            <a:endParaRPr lang="en-US" dirty="0"/>
          </a:p>
        </p:txBody>
      </p:sp>
      <p:sp>
        <p:nvSpPr>
          <p:cNvPr id="1048612" name="Slide Number Placeholder 3"/>
          <p:cNvSpPr>
            <a:spLocks noGrp="1"/>
          </p:cNvSpPr>
          <p:nvPr>
            <p:ph type="sldNum" sz="quarter" idx="10"/>
          </p:nvPr>
        </p:nvSpPr>
        <p:spPr/>
        <p:txBody>
          <a:bodyPr/>
          <a:lstStyle/>
          <a:p>
            <a:fld id="{E6DFA50C-9D69-4F5C-902C-7A21765B928C}"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Slide Image Placeholder 1"/>
          <p:cNvSpPr>
            <a:spLocks noGrp="1" noRot="1" noChangeAspect="1"/>
          </p:cNvSpPr>
          <p:nvPr>
            <p:ph type="sldImg"/>
          </p:nvPr>
        </p:nvSpPr>
        <p:spPr/>
      </p:sp>
      <p:sp>
        <p:nvSpPr>
          <p:cNvPr id="1048616" name="Notes Placeholder 2"/>
          <p:cNvSpPr>
            <a:spLocks noGrp="1"/>
          </p:cNvSpPr>
          <p:nvPr>
            <p:ph type="body" idx="1"/>
          </p:nvPr>
        </p:nvSpPr>
        <p:spPr/>
        <p:txBody>
          <a:bodyPr>
            <a:normAutofit/>
          </a:bodyPr>
          <a:lstStyle/>
          <a:p>
            <a:endParaRPr lang="en-US" dirty="0"/>
          </a:p>
        </p:txBody>
      </p:sp>
      <p:sp>
        <p:nvSpPr>
          <p:cNvPr id="1048617" name="Slide Number Placeholder 3"/>
          <p:cNvSpPr>
            <a:spLocks noGrp="1"/>
          </p:cNvSpPr>
          <p:nvPr>
            <p:ph type="sldNum" sz="quarter" idx="10"/>
          </p:nvPr>
        </p:nvSpPr>
        <p:spPr/>
        <p:txBody>
          <a:bodyPr/>
          <a:lstStyle/>
          <a:p>
            <a:fld id="{E6DFA50C-9D69-4F5C-902C-7A21765B928C}"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Slide Image Placeholder 1"/>
          <p:cNvSpPr>
            <a:spLocks noGrp="1" noRot="1" noChangeAspect="1"/>
          </p:cNvSpPr>
          <p:nvPr>
            <p:ph type="sldImg"/>
          </p:nvPr>
        </p:nvSpPr>
        <p:spPr/>
      </p:sp>
      <p:sp>
        <p:nvSpPr>
          <p:cNvPr id="1048621" name="Notes Placeholder 2"/>
          <p:cNvSpPr>
            <a:spLocks noGrp="1"/>
          </p:cNvSpPr>
          <p:nvPr>
            <p:ph type="body" idx="1"/>
          </p:nvPr>
        </p:nvSpPr>
        <p:spPr/>
        <p:txBody>
          <a:bodyPr>
            <a:normAutofit/>
          </a:bodyPr>
          <a:lstStyle/>
          <a:p>
            <a:endParaRPr lang="en-US" dirty="0"/>
          </a:p>
        </p:txBody>
      </p:sp>
      <p:sp>
        <p:nvSpPr>
          <p:cNvPr id="1048622" name="Slide Number Placeholder 3"/>
          <p:cNvSpPr>
            <a:spLocks noGrp="1"/>
          </p:cNvSpPr>
          <p:nvPr>
            <p:ph type="sldNum" sz="quarter" idx="10"/>
          </p:nvPr>
        </p:nvSpPr>
        <p:spPr/>
        <p:txBody>
          <a:bodyPr/>
          <a:lstStyle/>
          <a:p>
            <a:fld id="{E6DFA50C-9D69-4F5C-902C-7A21765B928C}"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Slide Image Placeholder 1"/>
          <p:cNvSpPr>
            <a:spLocks noGrp="1" noRot="1" noChangeAspect="1"/>
          </p:cNvSpPr>
          <p:nvPr>
            <p:ph type="sldImg"/>
          </p:nvPr>
        </p:nvSpPr>
        <p:spPr/>
      </p:sp>
      <p:sp>
        <p:nvSpPr>
          <p:cNvPr id="1048626" name="Notes Placeholder 2"/>
          <p:cNvSpPr>
            <a:spLocks noGrp="1"/>
          </p:cNvSpPr>
          <p:nvPr>
            <p:ph type="body" idx="1"/>
          </p:nvPr>
        </p:nvSpPr>
        <p:spPr/>
        <p:txBody>
          <a:bodyPr>
            <a:normAutofit/>
          </a:bodyPr>
          <a:lstStyle/>
          <a:p>
            <a:endParaRPr lang="en-US" dirty="0"/>
          </a:p>
        </p:txBody>
      </p:sp>
      <p:sp>
        <p:nvSpPr>
          <p:cNvPr id="1048627" name="Slide Number Placeholder 3"/>
          <p:cNvSpPr>
            <a:spLocks noGrp="1"/>
          </p:cNvSpPr>
          <p:nvPr>
            <p:ph type="sldNum" sz="quarter" idx="10"/>
          </p:nvPr>
        </p:nvSpPr>
        <p:spPr/>
        <p:txBody>
          <a:bodyPr/>
          <a:lstStyle/>
          <a:p>
            <a:fld id="{E6DFA50C-9D69-4F5C-902C-7A21765B928C}"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46"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647"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648" name="Date Placeholder 3"/>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49" name="Footer Placeholder 4"/>
          <p:cNvSpPr>
            <a:spLocks noGrp="1"/>
          </p:cNvSpPr>
          <p:nvPr>
            <p:ph type="ftr" sz="quarter" idx="11"/>
          </p:nvPr>
        </p:nvSpPr>
        <p:spPr/>
        <p:txBody>
          <a:bodyPr/>
          <a:lstStyle/>
          <a:p>
            <a:endParaRPr lang="en-US" dirty="0"/>
          </a:p>
        </p:txBody>
      </p:sp>
      <p:sp>
        <p:nvSpPr>
          <p:cNvPr id="1048650"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2" name="Title 1"/>
          <p:cNvSpPr>
            <a:spLocks noGrp="1"/>
          </p:cNvSpPr>
          <p:nvPr>
            <p:ph type="title"/>
          </p:nvPr>
        </p:nvSpPr>
        <p:spPr/>
        <p:txBody>
          <a:bodyPr/>
          <a:lstStyle/>
          <a:p>
            <a:r>
              <a:rPr lang="en-US" smtClean="0"/>
              <a:t>Click to edit Master title style</a:t>
            </a:r>
            <a:endParaRPr lang="en-US"/>
          </a:p>
        </p:txBody>
      </p:sp>
      <p:sp>
        <p:nvSpPr>
          <p:cNvPr id="104866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4" name="Date Placeholder 3"/>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65" name="Footer Placeholder 4"/>
          <p:cNvSpPr>
            <a:spLocks noGrp="1"/>
          </p:cNvSpPr>
          <p:nvPr>
            <p:ph type="ftr" sz="quarter" idx="11"/>
          </p:nvPr>
        </p:nvSpPr>
        <p:spPr/>
        <p:txBody>
          <a:bodyPr/>
          <a:lstStyle/>
          <a:p>
            <a:endParaRPr lang="en-US" dirty="0"/>
          </a:p>
        </p:txBody>
      </p:sp>
      <p:sp>
        <p:nvSpPr>
          <p:cNvPr id="104866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51"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652"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3" name="Date Placeholder 3"/>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54" name="Footer Placeholder 4"/>
          <p:cNvSpPr>
            <a:spLocks noGrp="1"/>
          </p:cNvSpPr>
          <p:nvPr>
            <p:ph type="ftr" sz="quarter" idx="11"/>
          </p:nvPr>
        </p:nvSpPr>
        <p:spPr/>
        <p:txBody>
          <a:bodyPr/>
          <a:lstStyle/>
          <a:p>
            <a:endParaRPr lang="en-US" dirty="0"/>
          </a:p>
        </p:txBody>
      </p:sp>
      <p:sp>
        <p:nvSpPr>
          <p:cNvPr id="1048655"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smtClean="0"/>
              <a:t>Click to edit Master title style</a:t>
            </a:r>
            <a:endParaRPr lang="en-US"/>
          </a:p>
        </p:txBody>
      </p:sp>
      <p:sp>
        <p:nvSpPr>
          <p:cNvPr id="1048582"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584" name="Footer Placeholder 4"/>
          <p:cNvSpPr>
            <a:spLocks noGrp="1"/>
          </p:cNvSpPr>
          <p:nvPr>
            <p:ph type="ftr" sz="quarter" idx="11"/>
          </p:nvPr>
        </p:nvSpPr>
        <p:spPr/>
        <p:txBody>
          <a:bodyPr/>
          <a:lstStyle/>
          <a:p>
            <a:endParaRPr lang="en-US" dirty="0"/>
          </a:p>
        </p:txBody>
      </p:sp>
      <p:sp>
        <p:nvSpPr>
          <p:cNvPr id="1048585"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67"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68"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69" name="Date Placeholder 3"/>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70" name="Footer Placeholder 4"/>
          <p:cNvSpPr>
            <a:spLocks noGrp="1"/>
          </p:cNvSpPr>
          <p:nvPr>
            <p:ph type="ftr" sz="quarter" idx="11"/>
          </p:nvPr>
        </p:nvSpPr>
        <p:spPr/>
        <p:txBody>
          <a:bodyPr/>
          <a:lstStyle/>
          <a:p>
            <a:endParaRPr lang="en-US" dirty="0"/>
          </a:p>
        </p:txBody>
      </p:sp>
      <p:sp>
        <p:nvSpPr>
          <p:cNvPr id="1048671"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72" name="Title 1"/>
          <p:cNvSpPr>
            <a:spLocks noGrp="1"/>
          </p:cNvSpPr>
          <p:nvPr>
            <p:ph type="title"/>
          </p:nvPr>
        </p:nvSpPr>
        <p:spPr/>
        <p:txBody>
          <a:bodyPr/>
          <a:lstStyle/>
          <a:p>
            <a:r>
              <a:rPr lang="en-US" smtClean="0"/>
              <a:t>Click to edit Master title style</a:t>
            </a:r>
            <a:endParaRPr lang="en-US"/>
          </a:p>
        </p:txBody>
      </p:sp>
      <p:sp>
        <p:nvSpPr>
          <p:cNvPr id="104867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7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75" name="Date Placeholder 4"/>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76" name="Footer Placeholder 5"/>
          <p:cNvSpPr>
            <a:spLocks noGrp="1"/>
          </p:cNvSpPr>
          <p:nvPr>
            <p:ph type="ftr" sz="quarter" idx="11"/>
          </p:nvPr>
        </p:nvSpPr>
        <p:spPr/>
        <p:txBody>
          <a:bodyPr/>
          <a:lstStyle/>
          <a:p>
            <a:endParaRPr lang="en-US" dirty="0"/>
          </a:p>
        </p:txBody>
      </p:sp>
      <p:sp>
        <p:nvSpPr>
          <p:cNvPr id="104867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78" name="Title 1"/>
          <p:cNvSpPr>
            <a:spLocks noGrp="1"/>
          </p:cNvSpPr>
          <p:nvPr>
            <p:ph type="title"/>
          </p:nvPr>
        </p:nvSpPr>
        <p:spPr/>
        <p:txBody>
          <a:bodyPr/>
          <a:lstStyle/>
          <a:p>
            <a:r>
              <a:rPr lang="en-US" smtClean="0"/>
              <a:t>Click to edit Master title style</a:t>
            </a:r>
            <a:endParaRPr lang="en-US"/>
          </a:p>
        </p:txBody>
      </p:sp>
      <p:sp>
        <p:nvSpPr>
          <p:cNvPr id="1048679"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80"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81"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82"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83" name="Date Placeholder 6"/>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84" name="Footer Placeholder 7"/>
          <p:cNvSpPr>
            <a:spLocks noGrp="1"/>
          </p:cNvSpPr>
          <p:nvPr>
            <p:ph type="ftr" sz="quarter" idx="11"/>
          </p:nvPr>
        </p:nvSpPr>
        <p:spPr/>
        <p:txBody>
          <a:bodyPr/>
          <a:lstStyle/>
          <a:p>
            <a:endParaRPr lang="en-US" dirty="0"/>
          </a:p>
        </p:txBody>
      </p:sp>
      <p:sp>
        <p:nvSpPr>
          <p:cNvPr id="1048685"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US" smtClean="0"/>
              <a:t>Click to edit Master title style</a:t>
            </a:r>
            <a:endParaRPr lang="en-US"/>
          </a:p>
        </p:txBody>
      </p:sp>
      <p:sp>
        <p:nvSpPr>
          <p:cNvPr id="1048642" name="Date Placeholder 2"/>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43" name="Footer Placeholder 3"/>
          <p:cNvSpPr>
            <a:spLocks noGrp="1"/>
          </p:cNvSpPr>
          <p:nvPr>
            <p:ph type="ftr" sz="quarter" idx="11"/>
          </p:nvPr>
        </p:nvSpPr>
        <p:spPr/>
        <p:txBody>
          <a:bodyPr/>
          <a:lstStyle/>
          <a:p>
            <a:endParaRPr lang="en-US" dirty="0"/>
          </a:p>
        </p:txBody>
      </p:sp>
      <p:sp>
        <p:nvSpPr>
          <p:cNvPr id="1048644"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86" name="Date Placeholder 1"/>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87" name="Footer Placeholder 2"/>
          <p:cNvSpPr>
            <a:spLocks noGrp="1"/>
          </p:cNvSpPr>
          <p:nvPr>
            <p:ph type="ftr" sz="quarter" idx="11"/>
          </p:nvPr>
        </p:nvSpPr>
        <p:spPr/>
        <p:txBody>
          <a:bodyPr/>
          <a:lstStyle/>
          <a:p>
            <a:endParaRPr lang="en-US" dirty="0"/>
          </a:p>
        </p:txBody>
      </p:sp>
      <p:sp>
        <p:nvSpPr>
          <p:cNvPr id="1048688"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89"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90"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91"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92" name="Date Placeholder 4"/>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93" name="Footer Placeholder 5"/>
          <p:cNvSpPr>
            <a:spLocks noGrp="1"/>
          </p:cNvSpPr>
          <p:nvPr>
            <p:ph type="ftr" sz="quarter" idx="11"/>
          </p:nvPr>
        </p:nvSpPr>
        <p:spPr/>
        <p:txBody>
          <a:bodyPr/>
          <a:lstStyle/>
          <a:p>
            <a:endParaRPr lang="en-US" dirty="0"/>
          </a:p>
        </p:txBody>
      </p:sp>
      <p:sp>
        <p:nvSpPr>
          <p:cNvPr id="1048694"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56"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57"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48658"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59" name="Date Placeholder 4"/>
          <p:cNvSpPr>
            <a:spLocks noGrp="1"/>
          </p:cNvSpPr>
          <p:nvPr>
            <p:ph type="dt" sz="half" idx="10"/>
          </p:nvPr>
        </p:nvSpPr>
        <p:spPr/>
        <p:txBody>
          <a:bodyPr/>
          <a:lstStyle/>
          <a:p>
            <a:fld id="{1D8BD707-D9CF-40AE-B4C6-C98DA3205C09}" type="datetimeFigureOut">
              <a:rPr lang="en-US" smtClean="0"/>
              <a:pPr/>
              <a:t>02/04/2020</a:t>
            </a:fld>
            <a:endParaRPr lang="en-US" dirty="0"/>
          </a:p>
        </p:txBody>
      </p:sp>
      <p:sp>
        <p:nvSpPr>
          <p:cNvPr id="1048660" name="Footer Placeholder 5"/>
          <p:cNvSpPr>
            <a:spLocks noGrp="1"/>
          </p:cNvSpPr>
          <p:nvPr>
            <p:ph type="ftr" sz="quarter" idx="11"/>
          </p:nvPr>
        </p:nvSpPr>
        <p:spPr/>
        <p:txBody>
          <a:bodyPr/>
          <a:lstStyle/>
          <a:p>
            <a:endParaRPr lang="en-US" dirty="0"/>
          </a:p>
        </p:txBody>
      </p:sp>
      <p:sp>
        <p:nvSpPr>
          <p:cNvPr id="1048661"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02/04/2020</a:t>
            </a:fld>
            <a:endParaRPr lang="en-US" dirty="0"/>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2"/>
          <p:cNvSpPr>
            <a:spLocks noGrp="1"/>
          </p:cNvSpPr>
          <p:nvPr>
            <p:ph type="title"/>
          </p:nvPr>
        </p:nvSpPr>
        <p:spPr>
          <a:xfrm>
            <a:off x="762000" y="3124200"/>
            <a:ext cx="7498080" cy="1630362"/>
          </a:xfrm>
        </p:spPr>
        <p:txBody>
          <a:bodyPr>
            <a:normAutofit/>
          </a:bodyPr>
          <a:lstStyle/>
          <a:p>
            <a:pPr algn="ctr"/>
            <a:r>
              <a:rPr lang="en-US" sz="3600" dirty="0" smtClean="0">
                <a:latin typeface="Times New Roman" pitchFamily="18" charset="0"/>
                <a:cs typeface="Times New Roman" pitchFamily="18" charset="0"/>
              </a:rPr>
              <a:t>I.B.(P.G)COLLEGE, PANIPAT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(AFFILIATED TO KURUKSHETRA UNIVERSITY, KURUKSHETRA)</a:t>
            </a:r>
            <a:endParaRPr lang="en-US" sz="2400" dirty="0">
              <a:latin typeface="Times New Roman" pitchFamily="18" charset="0"/>
              <a:cs typeface="Times New Roman" pitchFamily="18" charset="0"/>
            </a:endParaRPr>
          </a:p>
        </p:txBody>
      </p:sp>
      <p:sp>
        <p:nvSpPr>
          <p:cNvPr id="1048587" name="Content Placeholder 4"/>
          <p:cNvSpPr>
            <a:spLocks noGrp="1"/>
          </p:cNvSpPr>
          <p:nvPr>
            <p:ph idx="1"/>
          </p:nvPr>
        </p:nvSpPr>
        <p:spPr>
          <a:xfrm>
            <a:off x="838200" y="381000"/>
            <a:ext cx="7498080" cy="6019800"/>
          </a:xfrm>
        </p:spPr>
        <p:txBody>
          <a:bodyPr>
            <a:normAutofit fontScale="38214" lnSpcReduction="20000"/>
          </a:bodyPr>
          <a:lstStyle/>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r>
              <a:rPr lang="en-US" sz="4400" b="1" dirty="0" smtClean="0">
                <a:latin typeface="Times New Roman" pitchFamily="18" charset="0"/>
                <a:cs typeface="Times New Roman" pitchFamily="18" charset="0"/>
              </a:rPr>
              <a:t>CLASS:     M .COM (IV SEMESTER)</a:t>
            </a:r>
          </a:p>
          <a:p>
            <a:pPr algn="ctr">
              <a:buNone/>
            </a:pPr>
            <a:r>
              <a:rPr lang="en-US" sz="4400" b="1" dirty="0" smtClean="0">
                <a:latin typeface="Times New Roman" pitchFamily="18" charset="0"/>
                <a:cs typeface="Times New Roman" pitchFamily="18" charset="0"/>
              </a:rPr>
              <a:t>             </a:t>
            </a:r>
          </a:p>
          <a:p>
            <a:pPr algn="ctr">
              <a:buNone/>
            </a:pPr>
            <a:r>
              <a:rPr lang="en-US" sz="4400" b="1" dirty="0" smtClean="0">
                <a:latin typeface="Times New Roman" pitchFamily="18" charset="0"/>
                <a:cs typeface="Times New Roman" pitchFamily="18" charset="0"/>
              </a:rPr>
              <a:t>  SUBJECT:  RURAL MARKETING</a:t>
            </a:r>
          </a:p>
          <a:p>
            <a:pPr>
              <a:buNone/>
            </a:pPr>
            <a:r>
              <a:rPr lang="en-US" sz="4400" b="1" dirty="0" smtClean="0">
                <a:latin typeface="Times New Roman" pitchFamily="18" charset="0"/>
                <a:cs typeface="Times New Roman" pitchFamily="18" charset="0"/>
              </a:rPr>
              <a:t>         </a:t>
            </a:r>
          </a:p>
          <a:p>
            <a:pPr algn="ctr">
              <a:buNone/>
            </a:pPr>
            <a:r>
              <a:rPr lang="en-US" sz="4400" b="1" dirty="0" smtClean="0">
                <a:latin typeface="Times New Roman" pitchFamily="18" charset="0"/>
                <a:cs typeface="Times New Roman" pitchFamily="18" charset="0"/>
              </a:rPr>
              <a:t>   TOPIC:      PERSONAL SELLING IN RURAL MARKETING</a:t>
            </a:r>
          </a:p>
          <a:p>
            <a:pPr algn="ctr">
              <a:buNone/>
            </a:pPr>
            <a:r>
              <a:rPr lang="en-US" sz="4400" b="1" dirty="0" smtClean="0">
                <a:latin typeface="Times New Roman" pitchFamily="18" charset="0"/>
                <a:cs typeface="Times New Roman" pitchFamily="18" charset="0"/>
              </a:rPr>
              <a:t>    </a:t>
            </a: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lgn="ctr">
              <a:buNone/>
            </a:pPr>
            <a:endParaRPr lang="en-US" sz="4400" b="1" dirty="0" smtClean="0">
              <a:latin typeface="Times New Roman" pitchFamily="18" charset="0"/>
              <a:cs typeface="Times New Roman" pitchFamily="18" charset="0"/>
            </a:endParaRPr>
          </a:p>
          <a:p>
            <a:pPr>
              <a:buNone/>
            </a:pPr>
            <a:endParaRPr lang="en-US" sz="4400" b="1" dirty="0" smtClean="0">
              <a:latin typeface="Times New Roman" pitchFamily="18" charset="0"/>
              <a:cs typeface="Times New Roman" pitchFamily="18" charset="0"/>
            </a:endParaRPr>
          </a:p>
          <a:p>
            <a:pPr>
              <a:buNone/>
            </a:pPr>
            <a:endParaRPr lang="en-US" sz="3400" b="1" dirty="0" smtClean="0">
              <a:latin typeface="Times New Roman" pitchFamily="18" charset="0"/>
              <a:cs typeface="Times New Roman" pitchFamily="18" charset="0"/>
            </a:endParaRPr>
          </a:p>
          <a:p>
            <a:pPr>
              <a:buNone/>
            </a:pPr>
            <a:r>
              <a:rPr lang="en-US" sz="3400" b="1" dirty="0" smtClean="0">
                <a:latin typeface="Times New Roman" pitchFamily="18" charset="0"/>
                <a:cs typeface="Times New Roman" pitchFamily="18" charset="0"/>
              </a:rPr>
              <a:t>  </a:t>
            </a:r>
          </a:p>
          <a:p>
            <a:pPr>
              <a:buNone/>
            </a:pPr>
            <a:endParaRPr lang="en-US" sz="2800" b="1"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a:xfrm>
            <a:off x="381000" y="0"/>
            <a:ext cx="8229600" cy="1466088"/>
          </a:xfrm>
        </p:spPr>
        <p:txBody>
          <a:bodyPr>
            <a:normAutofit/>
          </a:bodyPr>
          <a:lstStyle/>
          <a:p>
            <a:r>
              <a:rPr lang="en-US" dirty="0" smtClean="0"/>
              <a:t>OBJECTIVES OF PERSONAL SELLING IN RURAL MARKET</a:t>
            </a:r>
            <a:endParaRPr lang="en-US" dirty="0"/>
          </a:p>
        </p:txBody>
      </p:sp>
      <p:sp>
        <p:nvSpPr>
          <p:cNvPr id="1048630" name="Content Placeholder 2"/>
          <p:cNvSpPr>
            <a:spLocks noGrp="1"/>
          </p:cNvSpPr>
          <p:nvPr>
            <p:ph idx="1"/>
          </p:nvPr>
        </p:nvSpPr>
        <p:spPr>
          <a:xfrm>
            <a:off x="457200" y="1447800"/>
            <a:ext cx="8229600" cy="4876800"/>
          </a:xfrm>
        </p:spPr>
        <p:txBody>
          <a:bodyPr>
            <a:normAutofit fontScale="76250" lnSpcReduction="20000"/>
          </a:bodyPr>
          <a:lstStyle/>
          <a:p>
            <a:r>
              <a:rPr lang="en-US" u="sng" dirty="0" smtClean="0">
                <a:latin typeface="Times New Roman" pitchFamily="18" charset="0"/>
                <a:cs typeface="Times New Roman" pitchFamily="18" charset="0"/>
              </a:rPr>
              <a:t>To create interest</a:t>
            </a:r>
            <a:r>
              <a:rPr lang="en-US" dirty="0" smtClean="0">
                <a:latin typeface="Times New Roman" pitchFamily="18" charset="0"/>
                <a:cs typeface="Times New Roman" pitchFamily="18" charset="0"/>
              </a:rPr>
              <a:t>:  It is the objective of  Personal selling  is to create the interest of customers in company’s product. </a:t>
            </a:r>
          </a:p>
          <a:p>
            <a:pPr algn="just"/>
            <a:r>
              <a:rPr lang="en-US" u="sng" dirty="0" smtClean="0">
                <a:latin typeface="Times New Roman" pitchFamily="18" charset="0"/>
                <a:cs typeface="Times New Roman" pitchFamily="18" charset="0"/>
              </a:rPr>
              <a:t>To keep sales record</a:t>
            </a:r>
            <a:r>
              <a:rPr lang="en-US" dirty="0" smtClean="0">
                <a:latin typeface="Times New Roman" pitchFamily="18" charset="0"/>
                <a:cs typeface="Times New Roman" pitchFamily="18" charset="0"/>
              </a:rPr>
              <a:t>:  The objective of personal selling is to keep the complete record of the sales and sent this record to the manufacturer.</a:t>
            </a:r>
          </a:p>
          <a:p>
            <a:pPr algn="just"/>
            <a:r>
              <a:rPr lang="en-US" u="sng" dirty="0" smtClean="0">
                <a:latin typeface="Times New Roman" pitchFamily="18" charset="0"/>
                <a:cs typeface="Times New Roman" pitchFamily="18" charset="0"/>
              </a:rPr>
              <a:t>To provide information</a:t>
            </a:r>
            <a:r>
              <a:rPr lang="en-US" dirty="0" smtClean="0">
                <a:latin typeface="Times New Roman" pitchFamily="18" charset="0"/>
                <a:cs typeface="Times New Roman" pitchFamily="18" charset="0"/>
              </a:rPr>
              <a:t>:  Marketing organizations  provide their sales staff  with large amounts of sales information in the form of brochures, research reports, computer </a:t>
            </a:r>
            <a:r>
              <a:rPr lang="en-US" dirty="0" err="1" smtClean="0">
                <a:latin typeface="Times New Roman" pitchFamily="18" charset="0"/>
                <a:cs typeface="Times New Roman" pitchFamily="18" charset="0"/>
              </a:rPr>
              <a:t>programmes</a:t>
            </a:r>
            <a:r>
              <a:rPr lang="en-US" dirty="0" smtClean="0">
                <a:latin typeface="Times New Roman" pitchFamily="18" charset="0"/>
                <a:cs typeface="Times New Roman" pitchFamily="18" charset="0"/>
              </a:rPr>
              <a:t> and many other form of information material.</a:t>
            </a:r>
          </a:p>
          <a:p>
            <a:pPr algn="just"/>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To build good relations with customers: </a:t>
            </a:r>
            <a:r>
              <a:rPr lang="en-US" dirty="0" smtClean="0">
                <a:latin typeface="Times New Roman" pitchFamily="18" charset="0"/>
                <a:cs typeface="Times New Roman" pitchFamily="18" charset="0"/>
              </a:rPr>
              <a:t> Another  objective of personal selling is to build good and long term relationship with customers. Meeting with customers on a regular basis allows sales people to repeatedly discuss their company’s products and by doing this company is able to strengthen the customer’s knowledge  about its products and offers.</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r>
              <a:rPr lang="en-US" dirty="0" smtClean="0"/>
              <a:t>Continued….</a:t>
            </a:r>
            <a:endParaRPr lang="en-US" dirty="0"/>
          </a:p>
        </p:txBody>
      </p:sp>
      <p:sp>
        <p:nvSpPr>
          <p:cNvPr id="1048632" name="Content Placeholder 2"/>
          <p:cNvSpPr>
            <a:spLocks noGrp="1"/>
          </p:cNvSpPr>
          <p:nvPr>
            <p:ph idx="1"/>
          </p:nvPr>
        </p:nvSpPr>
        <p:spPr/>
        <p:txBody>
          <a:bodyPr>
            <a:normAutofit fontScale="75000" lnSpcReduction="20000"/>
          </a:bodyPr>
          <a:lstStyle/>
          <a:p>
            <a:pPr algn="just"/>
            <a:r>
              <a:rPr lang="en-US" u="sng" dirty="0" smtClean="0">
                <a:latin typeface="Times New Roman" pitchFamily="18" charset="0"/>
                <a:cs typeface="Times New Roman" pitchFamily="18" charset="0"/>
              </a:rPr>
              <a:t>To collect statistics from Market</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The sales person collect data related to the product, customer’s likes and dislikes, taste , habits , etc. from the market on regular basis and sent this data to the manufacturer.</a:t>
            </a:r>
          </a:p>
          <a:p>
            <a:pPr algn="just"/>
            <a:r>
              <a:rPr lang="en-US" u="sng" dirty="0" smtClean="0">
                <a:latin typeface="Times New Roman" pitchFamily="18" charset="0"/>
                <a:cs typeface="Times New Roman" pitchFamily="18" charset="0"/>
              </a:rPr>
              <a:t>To stimulate Demand</a:t>
            </a:r>
            <a:r>
              <a:rPr lang="en-US" dirty="0" smtClean="0">
                <a:latin typeface="Times New Roman" pitchFamily="18" charset="0"/>
                <a:cs typeface="Times New Roman" pitchFamily="18" charset="0"/>
              </a:rPr>
              <a:t>:  The most important objective of personal selling is to stimulate the demand of the product by convincing them to make purchase.</a:t>
            </a:r>
          </a:p>
          <a:p>
            <a:pPr algn="just"/>
            <a:r>
              <a:rPr lang="en-US" u="sng" dirty="0" smtClean="0">
                <a:latin typeface="Times New Roman" pitchFamily="18" charset="0"/>
                <a:cs typeface="Times New Roman" pitchFamily="18" charset="0"/>
              </a:rPr>
              <a:t>To demonstrate the product:</a:t>
            </a:r>
            <a:r>
              <a:rPr lang="en-US" dirty="0" smtClean="0">
                <a:latin typeface="Times New Roman" pitchFamily="18" charset="0"/>
                <a:cs typeface="Times New Roman" pitchFamily="18" charset="0"/>
              </a:rPr>
              <a:t>  It is the duty of salesperson in personal selling  to demonstrate the product to the customers and also explain product’s feature and how to use the product. </a:t>
            </a:r>
          </a:p>
          <a:p>
            <a:pPr algn="just"/>
            <a:r>
              <a:rPr lang="en-US" u="sng" dirty="0" smtClean="0">
                <a:latin typeface="Times New Roman" pitchFamily="18" charset="0"/>
                <a:cs typeface="Times New Roman" pitchFamily="18" charset="0"/>
              </a:rPr>
              <a:t>Building product awareness</a:t>
            </a:r>
            <a:r>
              <a:rPr lang="en-US" dirty="0" smtClean="0">
                <a:latin typeface="Times New Roman" pitchFamily="18" charset="0"/>
                <a:cs typeface="Times New Roman" pitchFamily="18" charset="0"/>
              </a:rPr>
              <a:t>:  It is the main objective of personal selling is to educate the customers about the availability of products available also new product offering.</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a:xfrm>
            <a:off x="457200" y="685800"/>
            <a:ext cx="8229600" cy="1143000"/>
          </a:xfrm>
        </p:spPr>
        <p:txBody>
          <a:bodyPr>
            <a:normAutofit fontScale="90000"/>
          </a:bodyPr>
          <a:lstStyle/>
          <a:p>
            <a:r>
              <a:rPr lang="en-IN" b="1" dirty="0" smtClean="0">
                <a:solidFill>
                  <a:schemeClr val="accent3">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IMPORTANCE OF PERSONAL SELLING</a:t>
            </a:r>
            <a:endParaRPr lang="en-US" dirty="0">
              <a:solidFill>
                <a:schemeClr val="accent3">
                  <a:lumMod val="75000"/>
                </a:schemeClr>
              </a:solidFill>
              <a:latin typeface="Times New Roman" pitchFamily="18" charset="0"/>
              <a:cs typeface="Times New Roman" pitchFamily="18" charset="0"/>
            </a:endParaRPr>
          </a:p>
        </p:txBody>
      </p:sp>
      <p:sp>
        <p:nvSpPr>
          <p:cNvPr id="1048634" name="Content Placeholder 2"/>
          <p:cNvSpPr>
            <a:spLocks noGrp="1"/>
          </p:cNvSpPr>
          <p:nvPr>
            <p:ph idx="1"/>
          </p:nvPr>
        </p:nvSpPr>
        <p:spPr>
          <a:xfrm>
            <a:off x="457200" y="1981200"/>
            <a:ext cx="8229600" cy="4144963"/>
          </a:xfrm>
        </p:spPr>
        <p:txBody>
          <a:bodyPr>
            <a:noAutofit/>
          </a:bodyPr>
          <a:lstStyle/>
          <a:p>
            <a:pPr>
              <a:buFont typeface="Wingdings" panose="05000000000000000000" pitchFamily="2" charset="2"/>
              <a:buChar char="Ø"/>
            </a:pPr>
            <a:r>
              <a:rPr lang="en-IN" sz="2200" dirty="0" smtClean="0">
                <a:latin typeface="Times New Roman" pitchFamily="18" charset="0"/>
                <a:cs typeface="Times New Roman" pitchFamily="18" charset="0"/>
              </a:rPr>
              <a:t>Help in Assisting Customers</a:t>
            </a:r>
          </a:p>
          <a:p>
            <a:pPr>
              <a:buFont typeface="Wingdings" panose="05000000000000000000" pitchFamily="2" charset="2"/>
              <a:buChar char="Ø"/>
            </a:pPr>
            <a:r>
              <a:rPr lang="en-IN" sz="2200" dirty="0" smtClean="0">
                <a:latin typeface="Times New Roman" pitchFamily="18" charset="0"/>
                <a:cs typeface="Times New Roman" pitchFamily="18" charset="0"/>
              </a:rPr>
              <a:t>Communication Service</a:t>
            </a:r>
          </a:p>
          <a:p>
            <a:pPr>
              <a:buFont typeface="Wingdings" panose="05000000000000000000" pitchFamily="2" charset="2"/>
              <a:buChar char="Ø"/>
            </a:pPr>
            <a:r>
              <a:rPr lang="en-IN" sz="2200" dirty="0" smtClean="0">
                <a:latin typeface="Times New Roman" pitchFamily="18" charset="0"/>
                <a:cs typeface="Times New Roman" pitchFamily="18" charset="0"/>
              </a:rPr>
              <a:t>Demonstration</a:t>
            </a:r>
          </a:p>
          <a:p>
            <a:pPr>
              <a:buFont typeface="Wingdings" panose="05000000000000000000" pitchFamily="2" charset="2"/>
              <a:buChar char="Ø"/>
            </a:pPr>
            <a:r>
              <a:rPr lang="en-IN" sz="2200" dirty="0" smtClean="0">
                <a:latin typeface="Times New Roman" pitchFamily="18" charset="0"/>
                <a:cs typeface="Times New Roman" pitchFamily="18" charset="0"/>
              </a:rPr>
              <a:t>Educate Customers</a:t>
            </a:r>
          </a:p>
          <a:p>
            <a:pPr>
              <a:buFont typeface="Wingdings" panose="05000000000000000000" pitchFamily="2" charset="2"/>
              <a:buChar char="Ø"/>
            </a:pPr>
            <a:r>
              <a:rPr lang="en-IN" sz="2200" dirty="0" smtClean="0">
                <a:latin typeface="Times New Roman" pitchFamily="18" charset="0"/>
                <a:cs typeface="Times New Roman" pitchFamily="18" charset="0"/>
              </a:rPr>
              <a:t>Immediate Feedback</a:t>
            </a:r>
          </a:p>
          <a:p>
            <a:pPr>
              <a:buFont typeface="Wingdings" panose="05000000000000000000" pitchFamily="2" charset="2"/>
              <a:buChar char="Ø"/>
            </a:pPr>
            <a:r>
              <a:rPr lang="en-IN" sz="2200" dirty="0" smtClean="0">
                <a:latin typeface="Times New Roman" pitchFamily="18" charset="0"/>
                <a:cs typeface="Times New Roman" pitchFamily="18" charset="0"/>
              </a:rPr>
              <a:t>Customer Satisfaction</a:t>
            </a:r>
          </a:p>
          <a:p>
            <a:pPr>
              <a:buFont typeface="Wingdings" panose="05000000000000000000" pitchFamily="2" charset="2"/>
              <a:buChar char="Ø"/>
            </a:pPr>
            <a:r>
              <a:rPr lang="en-IN" sz="2200" dirty="0" smtClean="0">
                <a:latin typeface="Times New Roman" pitchFamily="18" charset="0"/>
                <a:cs typeface="Times New Roman" pitchFamily="18" charset="0"/>
              </a:rPr>
              <a:t>Clarifies Doubts</a:t>
            </a:r>
          </a:p>
          <a:p>
            <a:pPr>
              <a:buFont typeface="Wingdings" panose="05000000000000000000" pitchFamily="2" charset="2"/>
              <a:buChar char="Ø"/>
            </a:pPr>
            <a:r>
              <a:rPr lang="en-IN" sz="2200" dirty="0" smtClean="0">
                <a:latin typeface="Times New Roman" pitchFamily="18" charset="0"/>
                <a:cs typeface="Times New Roman" pitchFamily="18" charset="0"/>
              </a:rPr>
              <a:t>Helpful in facing competition</a:t>
            </a:r>
          </a:p>
          <a:p>
            <a:pPr>
              <a:buNone/>
            </a:pPr>
            <a:endParaRPr lang="en-US" sz="2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dirty="0" smtClean="0"/>
              <a:t>Continued….</a:t>
            </a:r>
            <a:endParaRPr lang="en-US" dirty="0"/>
          </a:p>
        </p:txBody>
      </p:sp>
      <p:sp>
        <p:nvSpPr>
          <p:cNvPr id="1048636" name="Content Placeholder 2"/>
          <p:cNvSpPr>
            <a:spLocks noGrp="1"/>
          </p:cNvSpPr>
          <p:nvPr>
            <p:ph idx="1"/>
          </p:nvPr>
        </p:nvSpPr>
        <p:spPr/>
        <p:txBody>
          <a:bodyPr/>
          <a:lstStyle/>
          <a:p>
            <a:pPr>
              <a:buFont typeface="Wingdings" panose="05000000000000000000" pitchFamily="2" charset="2"/>
              <a:buChar char="Ø"/>
            </a:pPr>
            <a:r>
              <a:rPr lang="en-IN" sz="2200" dirty="0" smtClean="0">
                <a:latin typeface="Times New Roman" pitchFamily="18" charset="0"/>
                <a:cs typeface="Times New Roman" pitchFamily="18" charset="0"/>
              </a:rPr>
              <a:t>Promotes New Products</a:t>
            </a:r>
          </a:p>
          <a:p>
            <a:pPr>
              <a:buFont typeface="Wingdings" panose="05000000000000000000" pitchFamily="2" charset="2"/>
              <a:buChar char="Ø"/>
            </a:pPr>
            <a:r>
              <a:rPr lang="en-IN" sz="2200" dirty="0" smtClean="0">
                <a:latin typeface="Times New Roman" pitchFamily="18" charset="0"/>
                <a:cs typeface="Times New Roman" pitchFamily="18" charset="0"/>
              </a:rPr>
              <a:t>Flexible in Operations</a:t>
            </a:r>
          </a:p>
          <a:p>
            <a:pPr>
              <a:buFont typeface="Wingdings" panose="05000000000000000000" pitchFamily="2" charset="2"/>
              <a:buChar char="Ø"/>
            </a:pPr>
            <a:r>
              <a:rPr lang="en-IN" sz="2200" dirty="0" smtClean="0">
                <a:latin typeface="Times New Roman" pitchFamily="18" charset="0"/>
                <a:cs typeface="Times New Roman" pitchFamily="18" charset="0"/>
              </a:rPr>
              <a:t>Increases in Profits/Sales</a:t>
            </a:r>
          </a:p>
          <a:p>
            <a:pPr>
              <a:buFont typeface="Wingdings" panose="05000000000000000000" pitchFamily="2" charset="2"/>
              <a:buChar char="Ø"/>
            </a:pPr>
            <a:r>
              <a:rPr lang="en-IN" sz="2200" dirty="0" smtClean="0">
                <a:latin typeface="Times New Roman" pitchFamily="18" charset="0"/>
                <a:cs typeface="Times New Roman" pitchFamily="18" charset="0"/>
              </a:rPr>
              <a:t>Minimum Wasteful efforts</a:t>
            </a:r>
          </a:p>
          <a:p>
            <a:pPr>
              <a:buFont typeface="Wingdings" panose="05000000000000000000" pitchFamily="2" charset="2"/>
              <a:buChar char="Ø"/>
            </a:pPr>
            <a:r>
              <a:rPr lang="en-IN" sz="2200" dirty="0" smtClean="0">
                <a:latin typeface="Times New Roman" pitchFamily="18" charset="0"/>
                <a:cs typeface="Times New Roman" pitchFamily="18" charset="0"/>
              </a:rPr>
              <a:t>Improvement in the Standard of Living</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p:txBody>
          <a:bodyPr>
            <a:normAutofit/>
          </a:bodyPr>
          <a:lstStyle/>
          <a:p>
            <a:r>
              <a:rPr lang="en-US" dirty="0" smtClean="0"/>
              <a:t>PROBLEMS IN PERSONAL SELLING</a:t>
            </a:r>
            <a:endParaRPr lang="en-US" dirty="0"/>
          </a:p>
        </p:txBody>
      </p:sp>
      <p:sp>
        <p:nvSpPr>
          <p:cNvPr id="1048638" name="Content Placeholder 2"/>
          <p:cNvSpPr>
            <a:spLocks noGrp="1"/>
          </p:cNvSpPr>
          <p:nvPr>
            <p:ph idx="1"/>
          </p:nvPr>
        </p:nvSpPr>
        <p:spPr/>
        <p:txBody>
          <a:bodyPr>
            <a:noAutofit/>
          </a:bodyPr>
          <a:lstStyle/>
          <a:p>
            <a:pPr algn="just">
              <a:buNone/>
            </a:pPr>
            <a:r>
              <a:rPr lang="en-US" sz="2200" b="1" dirty="0" smtClean="0">
                <a:latin typeface="Times New Roman" pitchFamily="18" charset="0"/>
                <a:cs typeface="Times New Roman" pitchFamily="18" charset="0"/>
              </a:rPr>
              <a:t>1.</a:t>
            </a:r>
            <a:r>
              <a:rPr lang="en-US" sz="2200" b="1" u="sng" dirty="0" smtClean="0">
                <a:latin typeface="Times New Roman" pitchFamily="18" charset="0"/>
                <a:cs typeface="Times New Roman" pitchFamily="18" charset="0"/>
              </a:rPr>
              <a:t>Costs of  training</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Most </a:t>
            </a:r>
            <a:r>
              <a:rPr lang="en-US" sz="2200" dirty="0">
                <a:latin typeface="Times New Roman" pitchFamily="18" charset="0"/>
                <a:cs typeface="Times New Roman" pitchFamily="18" charset="0"/>
              </a:rPr>
              <a:t>forms of personal selling require the sales staff be exclusively trained on product knowledge, industry information and selling skills. </a:t>
            </a:r>
          </a:p>
          <a:p>
            <a:pPr algn="just">
              <a:buNone/>
            </a:pPr>
            <a:r>
              <a:rPr lang="en-US" sz="2200" b="1" dirty="0" smtClean="0">
                <a:latin typeface="Times New Roman" pitchFamily="18" charset="0"/>
                <a:cs typeface="Times New Roman" pitchFamily="18" charset="0"/>
              </a:rPr>
              <a:t>2. </a:t>
            </a:r>
            <a:r>
              <a:rPr lang="en-US" sz="2200" b="1" u="sng" dirty="0" smtClean="0">
                <a:latin typeface="Times New Roman" pitchFamily="18" charset="0"/>
                <a:cs typeface="Times New Roman" pitchFamily="18" charset="0"/>
              </a:rPr>
              <a:t>Problem of lack of qualities in sales force</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Personal </a:t>
            </a:r>
            <a:r>
              <a:rPr lang="en-US" sz="2200" dirty="0">
                <a:latin typeface="Times New Roman" pitchFamily="18" charset="0"/>
                <a:cs typeface="Times New Roman" pitchFamily="18" charset="0"/>
              </a:rPr>
              <a:t>selling will be successful only when the sales force will be efficient. But, it is very difficult to choose the right kind of sales force who has all skills of personal selling which makes it ineffective</a:t>
            </a:r>
            <a:r>
              <a:rPr lang="en-US" sz="2200" dirty="0" smtClean="0">
                <a:latin typeface="Times New Roman" pitchFamily="18" charset="0"/>
                <a:cs typeface="Times New Roman" pitchFamily="18" charset="0"/>
              </a:rPr>
              <a:t>.</a:t>
            </a:r>
          </a:p>
          <a:p>
            <a:pPr algn="just">
              <a:buNone/>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3. </a:t>
            </a:r>
            <a:r>
              <a:rPr lang="en-US" sz="2200" b="1" u="sng" dirty="0" smtClean="0">
                <a:latin typeface="Times New Roman" pitchFamily="18" charset="0"/>
                <a:cs typeface="Times New Roman" pitchFamily="18" charset="0"/>
              </a:rPr>
              <a:t>Customers does not </a:t>
            </a:r>
            <a:r>
              <a:rPr lang="en-US" sz="2200" b="1" u="sng" dirty="0" err="1" smtClean="0">
                <a:latin typeface="Times New Roman" pitchFamily="18" charset="0"/>
                <a:cs typeface="Times New Roman" pitchFamily="18" charset="0"/>
              </a:rPr>
              <a:t>giveresponse</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Everyone now-a-days have very busy life. When a sale comes to make sales call, people don’t even allow him to enter the house on one pretext or the other. Sometimes in hurry, the customers do not give the correct answers and quick reply to salesmen.</a:t>
            </a:r>
          </a:p>
          <a:p>
            <a:pPr>
              <a:buNone/>
            </a:pPr>
            <a:endParaRPr lang="en-US" sz="22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p:txBody>
          <a:bodyPr/>
          <a:lstStyle/>
          <a:p>
            <a:r>
              <a:rPr lang="en-US" dirty="0" smtClean="0"/>
              <a:t>Continued…..</a:t>
            </a:r>
            <a:endParaRPr lang="en-US" dirty="0"/>
          </a:p>
        </p:txBody>
      </p:sp>
      <p:sp>
        <p:nvSpPr>
          <p:cNvPr id="1048640" name="Content Placeholder 2"/>
          <p:cNvSpPr>
            <a:spLocks noGrp="1"/>
          </p:cNvSpPr>
          <p:nvPr>
            <p:ph idx="1"/>
          </p:nvPr>
        </p:nvSpPr>
        <p:spPr/>
        <p:txBody>
          <a:bodyPr>
            <a:normAutofit/>
          </a:bodyPr>
          <a:lstStyle/>
          <a:p>
            <a:pPr algn="just">
              <a:buNone/>
            </a:pPr>
            <a:r>
              <a:rPr lang="en-US" sz="2200" b="1" dirty="0" smtClean="0">
                <a:latin typeface="Times New Roman" pitchFamily="18" charset="0"/>
                <a:cs typeface="Times New Roman" pitchFamily="18" charset="0"/>
              </a:rPr>
              <a:t>5. </a:t>
            </a:r>
            <a:r>
              <a:rPr lang="en-US" sz="2200" b="1" u="sng" dirty="0" smtClean="0">
                <a:latin typeface="Times New Roman" pitchFamily="18" charset="0"/>
                <a:cs typeface="Times New Roman" pitchFamily="18" charset="0"/>
              </a:rPr>
              <a:t>Difficulty of Reporting at Right Time</a:t>
            </a:r>
            <a:r>
              <a:rPr lang="en-US" sz="2200" b="1" dirty="0">
                <a:latin typeface="Times New Roman" pitchFamily="18" charset="0"/>
                <a:cs typeface="Times New Roman" pitchFamily="18" charset="0"/>
              </a:rPr>
              <a:t>:</a:t>
            </a:r>
            <a:r>
              <a:rPr lang="en-US" sz="2200" dirty="0" smtClean="0">
                <a:latin typeface="Times New Roman" pitchFamily="18" charset="0"/>
                <a:cs typeface="Times New Roman" pitchFamily="18" charset="0"/>
              </a:rPr>
              <a:t> Personal selling is only effective when the salesmen succeed in contacting the customers at right time. It is very difficult to know the right time.</a:t>
            </a:r>
          </a:p>
          <a:p>
            <a:pPr>
              <a:buNone/>
            </a:pPr>
            <a:endParaRPr lang="en-US" sz="2200" dirty="0" smtClean="0">
              <a:latin typeface="Times New Roman" pitchFamily="18" charset="0"/>
              <a:cs typeface="Times New Roman" pitchFamily="18" charset="0"/>
            </a:endParaRPr>
          </a:p>
          <a:p>
            <a:pPr algn="just">
              <a:buNone/>
            </a:pPr>
            <a:r>
              <a:rPr lang="en-US" sz="2200" b="1" dirty="0" smtClean="0">
                <a:latin typeface="Times New Roman" pitchFamily="18" charset="0"/>
                <a:cs typeface="Times New Roman" pitchFamily="18" charset="0"/>
              </a:rPr>
              <a:t>6. </a:t>
            </a:r>
            <a:r>
              <a:rPr lang="en-US" sz="2200" b="1" u="sng" dirty="0" smtClean="0">
                <a:latin typeface="Times New Roman" pitchFamily="18" charset="0"/>
                <a:cs typeface="Times New Roman" pitchFamily="18" charset="0"/>
              </a:rPr>
              <a:t>More time required: </a:t>
            </a:r>
            <a:r>
              <a:rPr lang="en-US" sz="2200" dirty="0" smtClean="0">
                <a:latin typeface="Times New Roman" pitchFamily="18" charset="0"/>
                <a:cs typeface="Times New Roman" pitchFamily="18" charset="0"/>
              </a:rPr>
              <a:t>Personal selling takes a lot of time to contact prospective customers. If immediate results are required, personal selling is not so much suitable.</a:t>
            </a:r>
          </a:p>
          <a:p>
            <a:endParaRPr lang="en-US" sz="2200" dirty="0" smtClean="0">
              <a:latin typeface="Times New Roman" pitchFamily="18" charset="0"/>
              <a:cs typeface="Times New Roman" pitchFamily="18" charset="0"/>
            </a:endParaRPr>
          </a:p>
          <a:p>
            <a:pPr>
              <a:buNone/>
            </a:pPr>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3"/>
          <p:cNvSpPr>
            <a:spLocks noGrp="1"/>
          </p:cNvSpPr>
          <p:nvPr>
            <p:ph type="title"/>
          </p:nvPr>
        </p:nvSpPr>
        <p:spPr>
          <a:xfrm>
            <a:off x="457200" y="2819400"/>
            <a:ext cx="8229600" cy="1143000"/>
          </a:xfrm>
        </p:spPr>
        <p:txBody>
          <a:bodyPr/>
          <a:lstStyle/>
          <a:p>
            <a:r>
              <a:rPr lang="en-US" dirty="0" smtClean="0"/>
              <a:t>THANKYOU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
          <p:cNvSpPr>
            <a:spLocks noGrp="1"/>
          </p:cNvSpPr>
          <p:nvPr>
            <p:ph type="title"/>
          </p:nvPr>
        </p:nvSpPr>
        <p:spPr/>
        <p:txBody>
          <a:bodyPr/>
          <a:lstStyle/>
          <a:p>
            <a:pPr algn="ctr"/>
            <a:r>
              <a:rPr lang="en-US"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
        <p:nvSpPr>
          <p:cNvPr id="1048592" name="Content Placeholder 2"/>
          <p:cNvSpPr>
            <a:spLocks noGrp="1"/>
          </p:cNvSpPr>
          <p:nvPr>
            <p:ph idx="1"/>
          </p:nvPr>
        </p:nvSpPr>
        <p:spPr>
          <a:xfrm>
            <a:off x="457200" y="1676400"/>
            <a:ext cx="8229600" cy="4526280"/>
          </a:xfrm>
        </p:spPr>
        <p:txBody>
          <a:bodyPr>
            <a:normAutofit/>
          </a:bodyPr>
          <a:lstStyle/>
          <a:p>
            <a:pPr algn="just">
              <a:buNone/>
            </a:pPr>
            <a:endParaRPr lang="en-US"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Personal selling means where an individual salesperson sells product, services or solution to a client. There is direct contact</a:t>
            </a:r>
            <a:r>
              <a:rPr lang="en-US" alt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between buyer and seller after the sale so that an ongoing</a:t>
            </a:r>
            <a:r>
              <a:rPr lang="en-US" altLang="en-US" sz="2400" dirty="0" smtClean="0">
                <a:latin typeface="Times New Roman" pitchFamily="18" charset="0"/>
                <a:cs typeface="Times New Roman" pitchFamily="18" charset="0"/>
              </a:rPr>
              <a:t> r</a:t>
            </a:r>
            <a:r>
              <a:rPr lang="en-US" sz="2400" dirty="0" smtClean="0">
                <a:latin typeface="Times New Roman" pitchFamily="18" charset="0"/>
                <a:cs typeface="Times New Roman" pitchFamily="18" charset="0"/>
              </a:rPr>
              <a:t>elationship is built. Main three personal tasks are as follows:</a:t>
            </a:r>
            <a:endParaRPr lang="zh-CN" altLang="en-US"/>
          </a:p>
          <a:p>
            <a:pPr algn="just">
              <a:buNone/>
            </a:pPr>
            <a:endParaRPr lang="en-US" sz="2400" dirty="0" smtClean="0">
              <a:latin typeface="Times New Roman" pitchFamily="18" charset="0"/>
              <a:cs typeface="Times New Roman" pitchFamily="18" charset="0"/>
            </a:endParaRPr>
          </a:p>
          <a:p>
            <a:pPr algn="just">
              <a:buFont typeface="Wingdings" pitchFamily="2" charset="2"/>
              <a:buChar char="q"/>
            </a:pPr>
            <a:r>
              <a:rPr lang="en-US" sz="2400" dirty="0" smtClean="0">
                <a:latin typeface="Times New Roman" pitchFamily="18" charset="0"/>
                <a:cs typeface="Times New Roman" pitchFamily="18" charset="0"/>
              </a:rPr>
              <a:t>Order-getting tasks</a:t>
            </a:r>
          </a:p>
          <a:p>
            <a:pPr algn="just">
              <a:buFont typeface="Wingdings" pitchFamily="2" charset="2"/>
              <a:buChar char="q"/>
            </a:pPr>
            <a:r>
              <a:rPr lang="en-US" sz="2400" dirty="0" smtClean="0">
                <a:latin typeface="Times New Roman" pitchFamily="18" charset="0"/>
                <a:cs typeface="Times New Roman" pitchFamily="18" charset="0"/>
              </a:rPr>
              <a:t>Order-taking tasks</a:t>
            </a:r>
          </a:p>
          <a:p>
            <a:pPr algn="just">
              <a:buFont typeface="Wingdings" pitchFamily="2" charset="2"/>
              <a:buChar char="q"/>
            </a:pPr>
            <a:r>
              <a:rPr lang="en-US" sz="2400" dirty="0" smtClean="0">
                <a:latin typeface="Times New Roman" pitchFamily="18" charset="0"/>
                <a:cs typeface="Times New Roman" pitchFamily="18" charset="0"/>
              </a:rPr>
              <a:t>Sales support tasks</a:t>
            </a: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p:txBody>
          <a:bodyPr>
            <a:normAutofit/>
          </a:bodyPr>
          <a:lstStyle/>
          <a:p>
            <a:pPr algn="ctr"/>
            <a:r>
              <a:rPr lang="en-US" sz="2800" dirty="0" smtClean="0">
                <a:latin typeface="Times New Roman" pitchFamily="18" charset="0"/>
                <a:cs typeface="Times New Roman" pitchFamily="18" charset="0"/>
              </a:rPr>
              <a:t>FEATURES/NATURE OF PERSONAL SELLING IN RURAL MARKET</a:t>
            </a:r>
            <a:endParaRPr lang="en-US" sz="2800" dirty="0">
              <a:latin typeface="Times New Roman" pitchFamily="18" charset="0"/>
              <a:cs typeface="Times New Roman" pitchFamily="18" charset="0"/>
            </a:endParaRPr>
          </a:p>
        </p:txBody>
      </p:sp>
      <p:sp>
        <p:nvSpPr>
          <p:cNvPr id="1048597" name="Content Placeholder 2"/>
          <p:cNvSpPr>
            <a:spLocks noGrp="1"/>
          </p:cNvSpPr>
          <p:nvPr>
            <p:ph idx="1"/>
          </p:nvPr>
        </p:nvSpPr>
        <p:spPr/>
        <p:txBody>
          <a:bodyPr/>
          <a:lstStyle/>
          <a:p>
            <a:pPr lvl="1"/>
            <a:endParaRPr lang="en-US" dirty="0" smtClean="0"/>
          </a:p>
          <a:p>
            <a:pPr lvl="1">
              <a:buNone/>
            </a:pPr>
            <a:endParaRPr lang="en-US" dirty="0" smtClean="0"/>
          </a:p>
          <a:p>
            <a:pPr lvl="1">
              <a:buNone/>
            </a:pPr>
            <a:endParaRPr lang="en-US" dirty="0" smtClean="0"/>
          </a:p>
          <a:p>
            <a:pPr lvl="1">
              <a:buNone/>
            </a:pPr>
            <a:endParaRPr lang="en-US" dirty="0" smtClean="0"/>
          </a:p>
          <a:p>
            <a:pPr lvl="1"/>
            <a:endParaRPr lang="en-US" dirty="0" smtClean="0"/>
          </a:p>
          <a:p>
            <a:pPr lvl="1"/>
            <a:endParaRPr lang="en-US" dirty="0" smtClean="0"/>
          </a:p>
          <a:p>
            <a:pPr lvl="1">
              <a:buNone/>
            </a:pPr>
            <a:endParaRPr lang="en-US" dirty="0"/>
          </a:p>
        </p:txBody>
      </p:sp>
      <p:sp>
        <p:nvSpPr>
          <p:cNvPr id="1048598" name="Rectangle 3"/>
          <p:cNvSpPr/>
          <p:nvPr/>
        </p:nvSpPr>
        <p:spPr>
          <a:xfrm>
            <a:off x="990600" y="1828800"/>
            <a:ext cx="7467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PERSONAL CONTACT</a:t>
            </a:r>
            <a:endParaRPr lang="en-US" dirty="0"/>
          </a:p>
        </p:txBody>
      </p:sp>
      <p:sp>
        <p:nvSpPr>
          <p:cNvPr id="1048599" name="Rectangle 4"/>
          <p:cNvSpPr/>
          <p:nvPr/>
        </p:nvSpPr>
        <p:spPr>
          <a:xfrm>
            <a:off x="990600" y="2743200"/>
            <a:ext cx="7467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LONG TERM RELATIONSHIP AND COMMITMENT</a:t>
            </a:r>
            <a:endParaRPr lang="en-US" dirty="0"/>
          </a:p>
        </p:txBody>
      </p:sp>
      <p:sp>
        <p:nvSpPr>
          <p:cNvPr id="1048600" name="Rectangle 5"/>
          <p:cNvSpPr/>
          <p:nvPr/>
        </p:nvSpPr>
        <p:spPr>
          <a:xfrm>
            <a:off x="990600" y="3657600"/>
            <a:ext cx="7467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PERSONAL  SELLING HELP IN CONVINCING &amp;  PERSUADING CUSTOMERS</a:t>
            </a:r>
            <a:endParaRPr lang="en-US" dirty="0"/>
          </a:p>
        </p:txBody>
      </p:sp>
      <p:sp>
        <p:nvSpPr>
          <p:cNvPr id="1048601" name="Rectangle 6"/>
          <p:cNvSpPr/>
          <p:nvPr/>
        </p:nvSpPr>
        <p:spPr>
          <a:xfrm>
            <a:off x="990600" y="4495800"/>
            <a:ext cx="7467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PROVIDE IMMEDIATE FEEDBACK</a:t>
            </a:r>
            <a:endParaRPr lang="en-US" dirty="0"/>
          </a:p>
        </p:txBody>
      </p:sp>
      <p:sp>
        <p:nvSpPr>
          <p:cNvPr id="1048602" name="Rectangle 7"/>
          <p:cNvSpPr/>
          <p:nvPr/>
        </p:nvSpPr>
        <p:spPr>
          <a:xfrm>
            <a:off x="990600" y="5410200"/>
            <a:ext cx="7467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CHANGE  AND ADJUSTMENT IN MESSAGE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normAutofit/>
          </a:bodyPr>
          <a:lstStyle/>
          <a:p>
            <a:pPr algn="ctr"/>
            <a:r>
              <a:rPr lang="en-US" sz="2800" dirty="0" smtClean="0">
                <a:latin typeface="Times New Roman" pitchFamily="18" charset="0"/>
                <a:cs typeface="Times New Roman" pitchFamily="18" charset="0"/>
              </a:rPr>
              <a:t>FEATURES/NATURE OF PERSONAL SELLING IN RURAL MARKET</a:t>
            </a:r>
            <a:endParaRPr lang="en-US" sz="2800" dirty="0">
              <a:latin typeface="Times New Roman" pitchFamily="18" charset="0"/>
              <a:cs typeface="Times New Roman" pitchFamily="18" charset="0"/>
            </a:endParaRPr>
          </a:p>
        </p:txBody>
      </p:sp>
      <p:sp>
        <p:nvSpPr>
          <p:cNvPr id="1048604" name="Content Placeholder 2"/>
          <p:cNvSpPr>
            <a:spLocks noGrp="1"/>
          </p:cNvSpPr>
          <p:nvPr>
            <p:ph idx="1"/>
          </p:nvPr>
        </p:nvSpPr>
        <p:spPr/>
        <p:txBody>
          <a:bodyPr>
            <a:noAutofit/>
          </a:bodyPr>
          <a:lstStyle/>
          <a:p>
            <a:pPr lvl="1" algn="just">
              <a:buNone/>
            </a:pPr>
            <a:r>
              <a:rPr lang="en-US" sz="2200" dirty="0" smtClean="0">
                <a:latin typeface="Times New Roman" pitchFamily="18" charset="0"/>
                <a:cs typeface="Times New Roman" pitchFamily="18" charset="0"/>
              </a:rPr>
              <a:t>Some of the important features of personal selling are as follows:</a:t>
            </a:r>
          </a:p>
          <a:p>
            <a:pPr lvl="1" algn="just">
              <a:buNone/>
            </a:pPr>
            <a:r>
              <a:rPr lang="en-US" sz="2200" dirty="0" smtClean="0">
                <a:latin typeface="Times New Roman" pitchFamily="18" charset="0"/>
                <a:cs typeface="Times New Roman" pitchFamily="18" charset="0"/>
              </a:rPr>
              <a:t>1.) </a:t>
            </a:r>
            <a:r>
              <a:rPr lang="en-US" sz="2200" u="sng" dirty="0" smtClean="0">
                <a:latin typeface="Times New Roman" pitchFamily="18" charset="0"/>
                <a:cs typeface="Times New Roman" pitchFamily="18" charset="0"/>
              </a:rPr>
              <a:t>Personal contact: </a:t>
            </a:r>
            <a:r>
              <a:rPr lang="en-US" sz="2200" dirty="0" smtClean="0">
                <a:latin typeface="Times New Roman" pitchFamily="18" charset="0"/>
                <a:cs typeface="Times New Roman" pitchFamily="18" charset="0"/>
              </a:rPr>
              <a:t>Personal selling is a personal form because there is direct and personal contact between buyer and seller.</a:t>
            </a:r>
          </a:p>
          <a:p>
            <a:pPr lvl="1" algn="just">
              <a:buNone/>
            </a:pPr>
            <a:r>
              <a:rPr lang="en-US" sz="2200" dirty="0" smtClean="0">
                <a:latin typeface="Times New Roman" pitchFamily="18" charset="0"/>
                <a:cs typeface="Times New Roman" pitchFamily="18" charset="0"/>
              </a:rPr>
              <a:t>2.) </a:t>
            </a:r>
            <a:r>
              <a:rPr lang="en-US" sz="2200" u="sng" dirty="0" smtClean="0">
                <a:latin typeface="Times New Roman" pitchFamily="18" charset="0"/>
                <a:cs typeface="Times New Roman" pitchFamily="18" charset="0"/>
              </a:rPr>
              <a:t>Long term relationship and commitment: </a:t>
            </a:r>
            <a:r>
              <a:rPr lang="en-US" sz="2200" dirty="0" smtClean="0">
                <a:latin typeface="Times New Roman" pitchFamily="18" charset="0"/>
                <a:cs typeface="Times New Roman" pitchFamily="18" charset="0"/>
              </a:rPr>
              <a:t>Personal selling establishes sound and long term relationship with the customers because problems of customers are directly listened and solved.</a:t>
            </a:r>
          </a:p>
          <a:p>
            <a:pPr lvl="1" algn="just">
              <a:buNone/>
            </a:pPr>
            <a:r>
              <a:rPr lang="en-US" sz="2200" dirty="0" smtClean="0">
                <a:latin typeface="Times New Roman" pitchFamily="18" charset="0"/>
                <a:cs typeface="Times New Roman" pitchFamily="18" charset="0"/>
              </a:rPr>
              <a:t>3.)  </a:t>
            </a:r>
            <a:r>
              <a:rPr lang="en-US" sz="2200" u="sng" dirty="0" smtClean="0">
                <a:latin typeface="Times New Roman" pitchFamily="18" charset="0"/>
                <a:cs typeface="Times New Roman" pitchFamily="18" charset="0"/>
              </a:rPr>
              <a:t>Personal selling help in convincing and persuading  customers: </a:t>
            </a:r>
          </a:p>
          <a:p>
            <a:pPr lvl="1" algn="just">
              <a:buNone/>
            </a:pPr>
            <a:r>
              <a:rPr lang="en-US" sz="2200" dirty="0" smtClean="0">
                <a:latin typeface="Times New Roman" pitchFamily="18" charset="0"/>
                <a:cs typeface="Times New Roman" pitchFamily="18" charset="0"/>
              </a:rPr>
              <a:t>    Personal selling helps in persuading customers because in direct      contact rural customers believe the salesman more as comparison to advertisement due to personal touch.</a:t>
            </a:r>
            <a:endParaRPr lang="en-US" sz="2200" dirty="0" smtClean="0"/>
          </a:p>
          <a:p>
            <a:pPr lvl="1">
              <a:buNone/>
            </a:pPr>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title"/>
          </p:nvPr>
        </p:nvSpPr>
        <p:spPr/>
        <p:txBody>
          <a:bodyPr>
            <a:normAutofit/>
          </a:bodyPr>
          <a:lstStyle/>
          <a:p>
            <a:pPr algn="ctr"/>
            <a:r>
              <a:rPr lang="en-US" sz="2800" dirty="0" smtClean="0">
                <a:latin typeface="Times New Roman" pitchFamily="18" charset="0"/>
                <a:cs typeface="Times New Roman" pitchFamily="18" charset="0"/>
              </a:rPr>
              <a:t>PROCESS OF PERSONAL SELLING IN RURAL MARKET</a:t>
            </a:r>
            <a:endParaRPr lang="en-US" sz="2800" dirty="0">
              <a:latin typeface="Times New Roman" pitchFamily="18" charset="0"/>
              <a:cs typeface="Times New Roman" pitchFamily="18" charset="0"/>
            </a:endParaRPr>
          </a:p>
        </p:txBody>
      </p:sp>
      <p:sp>
        <p:nvSpPr>
          <p:cNvPr id="1048609" name="Content Placeholder 2"/>
          <p:cNvSpPr>
            <a:spLocks noGrp="1"/>
          </p:cNvSpPr>
          <p:nvPr>
            <p:ph idx="1"/>
          </p:nvPr>
        </p:nvSpPr>
        <p:spPr/>
        <p:txBody>
          <a:bodyPr>
            <a:normAutofit/>
          </a:bodyPr>
          <a:lstStyle/>
          <a:p>
            <a:pPr lvl="1" algn="just">
              <a:buNone/>
            </a:pPr>
            <a:r>
              <a:rPr lang="en-US" sz="2000" dirty="0" smtClean="0">
                <a:latin typeface="Times New Roman" pitchFamily="18" charset="0"/>
                <a:cs typeface="Times New Roman" pitchFamily="18" charset="0"/>
              </a:rPr>
              <a:t>Personal selling is eight stages process which are given below:</a:t>
            </a:r>
          </a:p>
          <a:p>
            <a:pPr>
              <a:buNone/>
            </a:pPr>
            <a:r>
              <a:rPr lang="en-US" sz="2000" b="1" dirty="0">
                <a:latin typeface="Times New Roman" pitchFamily="18" charset="0"/>
                <a:cs typeface="Times New Roman" pitchFamily="18" charset="0"/>
              </a:rPr>
              <a:t>1.</a:t>
            </a:r>
            <a:r>
              <a:rPr lang="en-US" sz="2000" b="1" u="sng" dirty="0">
                <a:latin typeface="Times New Roman" pitchFamily="18" charset="0"/>
                <a:cs typeface="Times New Roman" pitchFamily="18" charset="0"/>
              </a:rPr>
              <a:t> Pre-Sale </a:t>
            </a:r>
            <a:r>
              <a:rPr lang="en-US" sz="2000" b="1" u="sng" dirty="0" smtClean="0">
                <a:latin typeface="Times New Roman" pitchFamily="18" charset="0"/>
                <a:cs typeface="Times New Roman" pitchFamily="18" charset="0"/>
              </a:rPr>
              <a:t>Preparation</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first step in personal selling is pre-sale preparation. This means preparation of sales persons. The sales persons must be properly selected, trained and motivated for the job. </a:t>
            </a:r>
          </a:p>
          <a:p>
            <a:pPr>
              <a:buNone/>
            </a:pPr>
            <a:r>
              <a:rPr lang="en-US" sz="2000" dirty="0" smtClean="0">
                <a:latin typeface="Times New Roman" pitchFamily="18" charset="0"/>
                <a:cs typeface="Times New Roman" pitchFamily="18" charset="0"/>
              </a:rPr>
              <a:t>2.</a:t>
            </a:r>
            <a:r>
              <a:rPr lang="en-US" sz="2000" b="1" dirty="0">
                <a:latin typeface="Times New Roman" pitchFamily="18" charset="0"/>
                <a:cs typeface="Times New Roman" pitchFamily="18" charset="0"/>
              </a:rPr>
              <a:t> </a:t>
            </a:r>
            <a:r>
              <a:rPr lang="en-US" sz="2000" b="1" u="sng" dirty="0">
                <a:latin typeface="Times New Roman" pitchFamily="18" charset="0"/>
                <a:cs typeface="Times New Roman" pitchFamily="18" charset="0"/>
              </a:rPr>
              <a:t>Prospecting or </a:t>
            </a:r>
            <a:r>
              <a:rPr lang="en-US" sz="2000" b="1" u="sng" dirty="0" err="1" smtClean="0">
                <a:latin typeface="Times New Roman" pitchFamily="18" charset="0"/>
                <a:cs typeface="Times New Roman" pitchFamily="18" charset="0"/>
              </a:rPr>
              <a:t>Canvassing</a:t>
            </a:r>
            <a:r>
              <a:rPr lang="en-US" sz="2000" b="1" u="sng" dirty="0" err="1">
                <a:latin typeface="Times New Roman" pitchFamily="18" charset="0"/>
                <a:cs typeface="Times New Roman" pitchFamily="18" charset="0"/>
              </a:rPr>
              <a:t>:</a:t>
            </a:r>
            <a:r>
              <a:rPr lang="en-US" sz="2000" dirty="0" err="1" smtClean="0">
                <a:latin typeface="Times New Roman" pitchFamily="18" charset="0"/>
                <a:cs typeface="Times New Roman" pitchFamily="18" charset="0"/>
              </a:rPr>
              <a:t>Second</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step in personal selling is to locate the potential buyers and satisfactorily screen them to make sure that sales efforts will not be wasted. Prospecting means identifying </a:t>
            </a:r>
            <a:r>
              <a:rPr lang="en-US" sz="2000" dirty="0" smtClean="0">
                <a:latin typeface="Times New Roman" pitchFamily="18" charset="0"/>
                <a:cs typeface="Times New Roman" pitchFamily="18" charset="0"/>
              </a:rPr>
              <a:t>and </a:t>
            </a:r>
            <a:r>
              <a:rPr lang="en-US" sz="2000" dirty="0">
                <a:latin typeface="Times New Roman" pitchFamily="18" charset="0"/>
                <a:cs typeface="Times New Roman" pitchFamily="18" charset="0"/>
              </a:rPr>
              <a:t>locating prospective buyers. </a:t>
            </a:r>
          </a:p>
          <a:p>
            <a:pPr>
              <a:buNone/>
            </a:pPr>
            <a:r>
              <a:rPr lang="en-US" sz="2000" b="1" dirty="0" smtClean="0">
                <a:latin typeface="Times New Roman" pitchFamily="18" charset="0"/>
                <a:cs typeface="Times New Roman" pitchFamily="18" charset="0"/>
              </a:rPr>
              <a:t>3</a:t>
            </a:r>
            <a:r>
              <a:rPr lang="en-US" sz="2000" b="1" dirty="0">
                <a:latin typeface="Times New Roman" pitchFamily="18" charset="0"/>
                <a:cs typeface="Times New Roman" pitchFamily="18" charset="0"/>
              </a:rPr>
              <a:t>.</a:t>
            </a:r>
            <a:r>
              <a:rPr lang="en-US" sz="2000" b="1" u="sng" dirty="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Pre-Approaching</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the second step, sales person identify the prospective buyer, but in third stage they collect all necessary information about prospective buyer. The sales person should try to get information about their nature and behavior.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normAutofit/>
          </a:bodyPr>
          <a:lstStyle/>
          <a:p>
            <a:pPr algn="ctr"/>
            <a:r>
              <a:rPr lang="en-US" sz="2800" dirty="0" smtClean="0">
                <a:latin typeface="Times New Roman" pitchFamily="18" charset="0"/>
                <a:cs typeface="Times New Roman" pitchFamily="18" charset="0"/>
              </a:rPr>
              <a:t>Continued……..</a:t>
            </a:r>
            <a:endParaRPr lang="en-US" sz="2800" dirty="0">
              <a:latin typeface="Times New Roman" pitchFamily="18" charset="0"/>
              <a:cs typeface="Times New Roman" pitchFamily="18" charset="0"/>
            </a:endParaRPr>
          </a:p>
        </p:txBody>
      </p:sp>
      <p:sp>
        <p:nvSpPr>
          <p:cNvPr id="1048614" name="Content Placeholder 2"/>
          <p:cNvSpPr>
            <a:spLocks noGrp="1"/>
          </p:cNvSpPr>
          <p:nvPr>
            <p:ph idx="1"/>
          </p:nvPr>
        </p:nvSpPr>
        <p:spPr/>
        <p:txBody>
          <a:bodyPr>
            <a:normAutofit/>
          </a:bodyPr>
          <a:lstStyle/>
          <a:p>
            <a:pPr lvl="1" algn="just">
              <a:buNone/>
            </a:pPr>
            <a:endParaRPr lang="en-US" sz="2200" dirty="0" smtClean="0">
              <a:latin typeface="Times New Roman" pitchFamily="18" charset="0"/>
              <a:cs typeface="Times New Roman" pitchFamily="18" charset="0"/>
            </a:endParaRPr>
          </a:p>
          <a:p>
            <a:pPr lvl="1" algn="just">
              <a:buNone/>
            </a:pPr>
            <a:r>
              <a:rPr lang="en-US" sz="2200" dirty="0" smtClean="0">
                <a:latin typeface="Times New Roman" pitchFamily="18" charset="0"/>
                <a:cs typeface="Times New Roman" pitchFamily="18" charset="0"/>
              </a:rPr>
              <a:t>4.)</a:t>
            </a:r>
            <a:r>
              <a:rPr lang="en-US" sz="2200" b="1" u="sng" dirty="0" smtClean="0">
                <a:latin typeface="Times New Roman" pitchFamily="18" charset="0"/>
                <a:cs typeface="Times New Roman" pitchFamily="18" charset="0"/>
              </a:rPr>
              <a:t>Personal selling provide immediate feedback</a:t>
            </a:r>
            <a:r>
              <a:rPr lang="en-US" sz="2200" u="sng"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Personal selling makes the buyer feel that they are under some obligation for having listened to the sales . So, it provide immediate feedback.</a:t>
            </a:r>
          </a:p>
          <a:p>
            <a:pPr lvl="1" algn="just">
              <a:buNone/>
            </a:pP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     5.)</a:t>
            </a:r>
            <a:r>
              <a:rPr lang="en-US" sz="2200" b="1" u="sng" dirty="0" smtClean="0">
                <a:latin typeface="Times New Roman" pitchFamily="18" charset="0"/>
                <a:cs typeface="Times New Roman" pitchFamily="18" charset="0"/>
              </a:rPr>
              <a:t> Change and Adjustment in message:</a:t>
            </a:r>
            <a:r>
              <a:rPr lang="en-US" sz="2200" dirty="0" smtClean="0">
                <a:latin typeface="Times New Roman" pitchFamily="18" charset="0"/>
                <a:cs typeface="Times New Roman" pitchFamily="18" charset="0"/>
              </a:rPr>
              <a:t> Personal selling allows the salesman to adjust the message according to situation and customer’s response and to clarify the doubts and objections of prospective customers at the same time.</a:t>
            </a:r>
          </a:p>
          <a:p>
            <a:pPr algn="just">
              <a:buNone/>
            </a:pPr>
            <a:endParaRPr lang="en-US" sz="5500" dirty="0" smtClean="0">
              <a:latin typeface="Times New Roman" pitchFamily="18" charset="0"/>
              <a:cs typeface="Times New Roman" pitchFamily="18" charset="0"/>
            </a:endParaRPr>
          </a:p>
          <a:p>
            <a:pPr lvl="1" algn="just">
              <a:buNone/>
            </a:pPr>
            <a:endParaRPr lang="en-US" sz="5500" dirty="0" smtClean="0">
              <a:latin typeface="Times New Roman" pitchFamily="18" charset="0"/>
              <a:cs typeface="Times New Roman" pitchFamily="18" charset="0"/>
            </a:endParaRPr>
          </a:p>
          <a:p>
            <a:pPr lvl="1" algn="just">
              <a:buNone/>
            </a:pPr>
            <a:endParaRPr lang="en-US" sz="5500" dirty="0" smtClean="0">
              <a:latin typeface="Times New Roman" pitchFamily="18" charset="0"/>
              <a:cs typeface="Times New Roman" pitchFamily="18" charset="0"/>
            </a:endParaRPr>
          </a:p>
          <a:p>
            <a:pPr lvl="1">
              <a:buNone/>
            </a:pPr>
            <a:endParaRPr lang="en-US" sz="55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p:txBody>
          <a:bodyPr>
            <a:normAutofit/>
          </a:bodyPr>
          <a:lstStyle/>
          <a:p>
            <a:pPr algn="ctr"/>
            <a:r>
              <a:rPr lang="en-US" sz="2800" dirty="0" smtClean="0">
                <a:latin typeface="Times New Roman" pitchFamily="18" charset="0"/>
                <a:cs typeface="Times New Roman" pitchFamily="18" charset="0"/>
              </a:rPr>
              <a:t>Continued….</a:t>
            </a:r>
            <a:endParaRPr lang="en-US" sz="2800" dirty="0">
              <a:latin typeface="Times New Roman" pitchFamily="18" charset="0"/>
              <a:cs typeface="Times New Roman" pitchFamily="18" charset="0"/>
            </a:endParaRPr>
          </a:p>
        </p:txBody>
      </p:sp>
      <p:sp>
        <p:nvSpPr>
          <p:cNvPr id="1048619" name="Content Placeholder 2"/>
          <p:cNvSpPr>
            <a:spLocks noGrp="1"/>
          </p:cNvSpPr>
          <p:nvPr>
            <p:ph idx="1"/>
          </p:nvPr>
        </p:nvSpPr>
        <p:spPr/>
        <p:txBody>
          <a:bodyPr>
            <a:normAutofit/>
          </a:bodyPr>
          <a:lstStyle/>
          <a:p>
            <a:pPr>
              <a:buNone/>
            </a:pPr>
            <a:endParaRPr lang="en-US" sz="2000" b="1" dirty="0">
              <a:latin typeface="Times New Roman" pitchFamily="18" charset="0"/>
              <a:cs typeface="Times New Roman" pitchFamily="18" charset="0"/>
            </a:endParaRPr>
          </a:p>
          <a:p>
            <a:pPr>
              <a:buNone/>
            </a:pPr>
            <a:r>
              <a:rPr lang="en-US" sz="2200" b="1" dirty="0" smtClean="0">
                <a:latin typeface="Times New Roman" pitchFamily="18" charset="0"/>
                <a:cs typeface="Times New Roman" pitchFamily="18" charset="0"/>
              </a:rPr>
              <a:t>4</a:t>
            </a:r>
            <a:r>
              <a:rPr lang="en-US" sz="2200" b="1" u="sng" dirty="0" smtClean="0">
                <a:latin typeface="Times New Roman" pitchFamily="18" charset="0"/>
                <a:cs typeface="Times New Roman" pitchFamily="18" charset="0"/>
              </a:rPr>
              <a:t>. Approaching</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Approaching </a:t>
            </a:r>
            <a:r>
              <a:rPr lang="en-US" sz="2200" dirty="0">
                <a:latin typeface="Times New Roman" pitchFamily="18" charset="0"/>
                <a:cs typeface="Times New Roman" pitchFamily="18" charset="0"/>
              </a:rPr>
              <a:t>the customer means making the initial contact with the prospective customers. It is the stage when salesman comes in actual contact with prospective customers</a:t>
            </a:r>
            <a:r>
              <a:rPr lang="en-US" sz="2200" dirty="0" smtClean="0">
                <a:latin typeface="Times New Roman" pitchFamily="18" charset="0"/>
                <a:cs typeface="Times New Roman" pitchFamily="18" charset="0"/>
              </a:rPr>
              <a:t>.</a:t>
            </a:r>
            <a:endParaRPr lang="en-US" sz="2200" b="1" dirty="0" smtClean="0">
              <a:latin typeface="Times New Roman" pitchFamily="18" charset="0"/>
              <a:cs typeface="Times New Roman" pitchFamily="18" charset="0"/>
            </a:endParaRPr>
          </a:p>
          <a:p>
            <a:pPr>
              <a:buNone/>
            </a:pPr>
            <a:r>
              <a:rPr lang="en-US" sz="2200" b="1" dirty="0" smtClean="0">
                <a:latin typeface="Times New Roman" pitchFamily="18" charset="0"/>
                <a:cs typeface="Times New Roman" pitchFamily="18" charset="0"/>
              </a:rPr>
              <a:t>5</a:t>
            </a:r>
            <a:r>
              <a:rPr lang="en-US" sz="2200" b="1" dirty="0">
                <a:latin typeface="Times New Roman" pitchFamily="18" charset="0"/>
                <a:cs typeface="Times New Roman" pitchFamily="18" charset="0"/>
              </a:rPr>
              <a:t>. </a:t>
            </a:r>
            <a:r>
              <a:rPr lang="en-US" sz="2200" b="1" u="sng" dirty="0">
                <a:latin typeface="Times New Roman" pitchFamily="18" charset="0"/>
                <a:cs typeface="Times New Roman" pitchFamily="18" charset="0"/>
              </a:rPr>
              <a:t>Sales Presentation and </a:t>
            </a:r>
            <a:r>
              <a:rPr lang="en-US" sz="2200" b="1" u="sng" dirty="0" smtClean="0">
                <a:latin typeface="Times New Roman" pitchFamily="18" charset="0"/>
                <a:cs typeface="Times New Roman" pitchFamily="18" charset="0"/>
              </a:rPr>
              <a:t>Demonstration</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actual presentation of the sales person starts with an attempt to attract the prospects attention. </a:t>
            </a:r>
            <a:endParaRPr lang="en-US" sz="2200" b="1" dirty="0" smtClean="0">
              <a:latin typeface="Times New Roman" pitchFamily="18" charset="0"/>
              <a:cs typeface="Times New Roman" pitchFamily="18" charset="0"/>
            </a:endParaRPr>
          </a:p>
          <a:p>
            <a:pPr>
              <a:buNone/>
            </a:pPr>
            <a:r>
              <a:rPr lang="en-US" sz="2200" b="1" u="sng" dirty="0" smtClean="0">
                <a:latin typeface="Times New Roman" pitchFamily="18" charset="0"/>
                <a:cs typeface="Times New Roman" pitchFamily="18" charset="0"/>
              </a:rPr>
              <a:t>6.Handling Objections: </a:t>
            </a:r>
            <a:r>
              <a:rPr lang="en-US" sz="2200" dirty="0" smtClean="0">
                <a:latin typeface="Times New Roman" pitchFamily="18" charset="0"/>
                <a:cs typeface="Times New Roman" pitchFamily="18" charset="0"/>
              </a:rPr>
              <a:t>Presentation </a:t>
            </a:r>
            <a:r>
              <a:rPr lang="en-US" sz="2200" dirty="0">
                <a:latin typeface="Times New Roman" pitchFamily="18" charset="0"/>
                <a:cs typeface="Times New Roman" pitchFamily="18" charset="0"/>
              </a:rPr>
              <a:t>and demonstration stage creates some queries and objections in the mind of the prospective customer. The queries or objections can be with regard to price of the product, its quality, its features, its side effects etc. </a:t>
            </a:r>
            <a:endParaRPr lang="en-US" sz="2200" dirty="0" smtClean="0">
              <a:latin typeface="Times New Roman" pitchFamily="18" charset="0"/>
              <a:cs typeface="Times New Roman" pitchFamily="18" charset="0"/>
            </a:endParaRPr>
          </a:p>
          <a:p>
            <a:pPr>
              <a:buNone/>
            </a:pPr>
            <a:endParaRPr lang="en-US" sz="2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normAutofit/>
          </a:bodyPr>
          <a:lstStyle/>
          <a:p>
            <a:pPr algn="ctr"/>
            <a:r>
              <a:rPr lang="en-US" sz="2800" dirty="0" smtClean="0">
                <a:latin typeface="Times New Roman" pitchFamily="18" charset="0"/>
                <a:cs typeface="Times New Roman" pitchFamily="18" charset="0"/>
              </a:rPr>
              <a:t>Continued….</a:t>
            </a:r>
            <a:endParaRPr lang="en-US" sz="2800" dirty="0">
              <a:latin typeface="Times New Roman" pitchFamily="18" charset="0"/>
              <a:cs typeface="Times New Roman" pitchFamily="18" charset="0"/>
            </a:endParaRPr>
          </a:p>
        </p:txBody>
      </p:sp>
      <p:sp>
        <p:nvSpPr>
          <p:cNvPr id="1048624" name="Content Placeholder 2"/>
          <p:cNvSpPr>
            <a:spLocks noGrp="1"/>
          </p:cNvSpPr>
          <p:nvPr>
            <p:ph idx="1"/>
          </p:nvPr>
        </p:nvSpPr>
        <p:spPr/>
        <p:txBody>
          <a:bodyPr>
            <a:normAutofit/>
          </a:bodyPr>
          <a:lstStyle/>
          <a:p>
            <a:pPr>
              <a:buNone/>
            </a:pPr>
            <a:r>
              <a:rPr lang="en-US" sz="2200" b="1" dirty="0">
                <a:latin typeface="Times New Roman" pitchFamily="18" charset="0"/>
                <a:cs typeface="Times New Roman" pitchFamily="18" charset="0"/>
              </a:rPr>
              <a:t>7. </a:t>
            </a:r>
            <a:r>
              <a:rPr lang="en-US" sz="2200" b="1" u="sng" dirty="0">
                <a:latin typeface="Times New Roman" pitchFamily="18" charset="0"/>
                <a:cs typeface="Times New Roman" pitchFamily="18" charset="0"/>
              </a:rPr>
              <a:t>Closing the </a:t>
            </a:r>
            <a:r>
              <a:rPr lang="en-US" sz="2200" b="1" u="sng" dirty="0" smtClean="0">
                <a:latin typeface="Times New Roman" pitchFamily="18" charset="0"/>
                <a:cs typeface="Times New Roman" pitchFamily="18" charset="0"/>
              </a:rPr>
              <a:t>Sale</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Closing the </a:t>
            </a:r>
            <a:r>
              <a:rPr lang="en-US" sz="2200" dirty="0">
                <a:latin typeface="Times New Roman" pitchFamily="18" charset="0"/>
                <a:cs typeface="Times New Roman" pitchFamily="18" charset="0"/>
              </a:rPr>
              <a:t>sale is not as easy as it is considered by some people. Closing the sale mean asking for an order from the prospective buyer. When the salesperson solves the queries or objections of the prospective customer, then they try to close the sale and asks the prospective customer to place an order. </a:t>
            </a:r>
            <a:endParaRPr lang="en-US" sz="2200" b="1" dirty="0">
              <a:latin typeface="Times New Roman" pitchFamily="18" charset="0"/>
              <a:cs typeface="Times New Roman" pitchFamily="18" charset="0"/>
            </a:endParaRPr>
          </a:p>
          <a:p>
            <a:pPr>
              <a:buNone/>
            </a:pPr>
            <a:r>
              <a:rPr lang="en-US" sz="2200" b="1" dirty="0">
                <a:latin typeface="Times New Roman" pitchFamily="18" charset="0"/>
                <a:cs typeface="Times New Roman" pitchFamily="18" charset="0"/>
              </a:rPr>
              <a:t>8. </a:t>
            </a:r>
            <a:r>
              <a:rPr lang="en-US" sz="2200" b="1" u="sng" dirty="0">
                <a:latin typeface="Times New Roman" pitchFamily="18" charset="0"/>
                <a:cs typeface="Times New Roman" pitchFamily="18" charset="0"/>
              </a:rPr>
              <a:t>Reviewing Or Follow </a:t>
            </a:r>
            <a:r>
              <a:rPr lang="en-US" sz="2200" b="1" u="sng" dirty="0" smtClean="0">
                <a:latin typeface="Times New Roman" pitchFamily="18" charset="0"/>
                <a:cs typeface="Times New Roman" pitchFamily="18" charset="0"/>
              </a:rPr>
              <a:t>Up</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Follow-up </a:t>
            </a:r>
            <a:r>
              <a:rPr lang="en-US" sz="2200" dirty="0">
                <a:latin typeface="Times New Roman" pitchFamily="18" charset="0"/>
                <a:cs typeface="Times New Roman" pitchFamily="18" charset="0"/>
              </a:rPr>
              <a:t>action refers to the activities undertaken to ensure the customer that he has taken the right decision of buying the product. Reviewing or follow-up is the last step in personal selling. </a:t>
            </a:r>
            <a:endParaRPr lang="en-US" sz="22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
          <p:cNvSpPr>
            <a:spLocks noGrp="1"/>
          </p:cNvSpPr>
          <p:nvPr>
            <p:ph type="title"/>
          </p:nvPr>
        </p:nvSpPr>
        <p:spPr/>
        <p:txBody>
          <a:bodyPr>
            <a:normAutofit fontScale="90000"/>
          </a:bodyPr>
          <a:lstStyle/>
          <a:p>
            <a:r>
              <a:rPr lang="en-US" dirty="0" smtClean="0"/>
              <a:t>OBJECTIVES OF PERSONAL SELLING IN RURAL MARKET</a:t>
            </a:r>
            <a:endParaRPr lang="en-US" dirty="0"/>
          </a:p>
        </p:txBody>
      </p:sp>
      <p:graphicFrame>
        <p:nvGraphicFramePr>
          <p:cNvPr id="4194304" name="Content Placeholder 4"/>
          <p:cNvGraphicFramePr>
            <a:graphicFrameLocks noGrp="1"/>
          </p:cNvGraphicFramePr>
          <p:nvPr>
            <p:ph idx="1"/>
          </p:nvPr>
        </p:nvGraphicFramePr>
        <p:xfrm>
          <a:off x="533400" y="2514600"/>
          <a:ext cx="6096000" cy="365760"/>
        </p:xfrm>
        <a:graphic>
          <a:graphicData uri="http://schemas.openxmlformats.org/drawingml/2006/table">
            <a:tbl>
              <a:tblPr firstRow="1" bandRow="1">
                <a:tableStyleId>{F5AB1C69-6EDB-4FF4-983F-18BD219EF322}</a:tableStyleId>
              </a:tblPr>
              <a:tblGrid>
                <a:gridCol w="6096000"/>
              </a:tblGrid>
              <a:tr h="294640">
                <a:tc>
                  <a:txBody>
                    <a:bodyPr/>
                    <a:lstStyle/>
                    <a:p>
                      <a:r>
                        <a:rPr lang="en-US" dirty="0" smtClean="0"/>
                        <a:t>2.  To Keep Sales Record</a:t>
                      </a:r>
                      <a:endParaRPr lang="en-US" dirty="0"/>
                    </a:p>
                  </a:txBody>
                  <a:tcPr/>
                </a:tc>
              </a:tr>
            </a:tbl>
          </a:graphicData>
        </a:graphic>
      </p:graphicFrame>
      <p:graphicFrame>
        <p:nvGraphicFramePr>
          <p:cNvPr id="4194305" name="Table 3"/>
          <p:cNvGraphicFramePr>
            <a:graphicFrameLocks noGrp="1"/>
          </p:cNvGraphicFramePr>
          <p:nvPr/>
        </p:nvGraphicFramePr>
        <p:xfrm>
          <a:off x="228600" y="2057400"/>
          <a:ext cx="6096000" cy="370840"/>
        </p:xfrm>
        <a:graphic>
          <a:graphicData uri="http://schemas.openxmlformats.org/drawingml/2006/table">
            <a:tbl>
              <a:tblPr firstRow="1" bandRow="1">
                <a:tableStyleId>{F5AB1C69-6EDB-4FF4-983F-18BD219EF322}</a:tableStyleId>
              </a:tblPr>
              <a:tblGrid>
                <a:gridCol w="6096000"/>
              </a:tblGrid>
              <a:tr h="370840">
                <a:tc>
                  <a:txBody>
                    <a:bodyPr/>
                    <a:lstStyle/>
                    <a:p>
                      <a:pPr>
                        <a:buFont typeface="Wingdings" pitchFamily="2" charset="2"/>
                        <a:buNone/>
                      </a:pPr>
                      <a:r>
                        <a:rPr lang="en-US" dirty="0" smtClean="0"/>
                        <a:t>1. To Create Interest</a:t>
                      </a:r>
                      <a:endParaRPr lang="en-US" dirty="0"/>
                    </a:p>
                  </a:txBody>
                  <a:tcPr/>
                </a:tc>
              </a:tr>
            </a:tbl>
          </a:graphicData>
        </a:graphic>
      </p:graphicFrame>
      <p:graphicFrame>
        <p:nvGraphicFramePr>
          <p:cNvPr id="4194306" name="Table 5"/>
          <p:cNvGraphicFramePr>
            <a:graphicFrameLocks noGrp="1"/>
          </p:cNvGraphicFramePr>
          <p:nvPr/>
        </p:nvGraphicFramePr>
        <p:xfrm>
          <a:off x="762000" y="2971800"/>
          <a:ext cx="6172200" cy="370840"/>
        </p:xfrm>
        <a:graphic>
          <a:graphicData uri="http://schemas.openxmlformats.org/drawingml/2006/table">
            <a:tbl>
              <a:tblPr firstRow="1" bandRow="1">
                <a:tableStyleId>{F5AB1C69-6EDB-4FF4-983F-18BD219EF322}</a:tableStyleId>
              </a:tblPr>
              <a:tblGrid>
                <a:gridCol w="6172200"/>
              </a:tblGrid>
              <a:tr h="370840">
                <a:tc>
                  <a:txBody>
                    <a:bodyPr/>
                    <a:lstStyle/>
                    <a:p>
                      <a:r>
                        <a:rPr lang="en-US" dirty="0" smtClean="0"/>
                        <a:t>3.  To Provide Information</a:t>
                      </a:r>
                      <a:endParaRPr lang="en-US" dirty="0"/>
                    </a:p>
                  </a:txBody>
                  <a:tcPr/>
                </a:tc>
              </a:tr>
            </a:tbl>
          </a:graphicData>
        </a:graphic>
      </p:graphicFrame>
      <p:graphicFrame>
        <p:nvGraphicFramePr>
          <p:cNvPr id="4194307" name="Table 6"/>
          <p:cNvGraphicFramePr>
            <a:graphicFrameLocks noGrp="1"/>
          </p:cNvGraphicFramePr>
          <p:nvPr/>
        </p:nvGraphicFramePr>
        <p:xfrm>
          <a:off x="2286000" y="5257800"/>
          <a:ext cx="6096000" cy="365760"/>
        </p:xfrm>
        <a:graphic>
          <a:graphicData uri="http://schemas.openxmlformats.org/drawingml/2006/table">
            <a:tbl>
              <a:tblPr firstRow="1" bandRow="1">
                <a:tableStyleId>{F5AB1C69-6EDB-4FF4-983F-18BD219EF322}</a:tableStyleId>
              </a:tblPr>
              <a:tblGrid>
                <a:gridCol w="6096000"/>
              </a:tblGrid>
              <a:tr h="142240">
                <a:tc>
                  <a:txBody>
                    <a:bodyPr/>
                    <a:lstStyle/>
                    <a:p>
                      <a:r>
                        <a:rPr lang="en-US" dirty="0" smtClean="0"/>
                        <a:t>8. Building </a:t>
                      </a:r>
                      <a:r>
                        <a:rPr lang="en-US" baseline="0" dirty="0" smtClean="0"/>
                        <a:t> Product Awareness</a:t>
                      </a:r>
                      <a:endParaRPr lang="en-US" dirty="0"/>
                    </a:p>
                  </a:txBody>
                  <a:tcPr/>
                </a:tc>
              </a:tr>
            </a:tbl>
          </a:graphicData>
        </a:graphic>
      </p:graphicFrame>
      <p:graphicFrame>
        <p:nvGraphicFramePr>
          <p:cNvPr id="4194308" name="Table 8"/>
          <p:cNvGraphicFramePr>
            <a:graphicFrameLocks noGrp="1"/>
          </p:cNvGraphicFramePr>
          <p:nvPr/>
        </p:nvGraphicFramePr>
        <p:xfrm>
          <a:off x="990600" y="3429000"/>
          <a:ext cx="6096000" cy="370840"/>
        </p:xfrm>
        <a:graphic>
          <a:graphicData uri="http://schemas.openxmlformats.org/drawingml/2006/table">
            <a:tbl>
              <a:tblPr firstRow="1" bandRow="1">
                <a:tableStyleId>{F5AB1C69-6EDB-4FF4-983F-18BD219EF322}</a:tableStyleId>
              </a:tblPr>
              <a:tblGrid>
                <a:gridCol w="6096000"/>
              </a:tblGrid>
              <a:tr h="370840">
                <a:tc>
                  <a:txBody>
                    <a:bodyPr/>
                    <a:lstStyle/>
                    <a:p>
                      <a:r>
                        <a:rPr lang="en-US" dirty="0" smtClean="0"/>
                        <a:t>4. To Build Good Relations</a:t>
                      </a:r>
                      <a:r>
                        <a:rPr lang="en-US" baseline="0" dirty="0" smtClean="0"/>
                        <a:t> with Customers</a:t>
                      </a:r>
                      <a:endParaRPr lang="en-US" dirty="0"/>
                    </a:p>
                  </a:txBody>
                  <a:tcPr/>
                </a:tc>
              </a:tr>
            </a:tbl>
          </a:graphicData>
        </a:graphic>
      </p:graphicFrame>
      <p:graphicFrame>
        <p:nvGraphicFramePr>
          <p:cNvPr id="4194309" name="Table 9"/>
          <p:cNvGraphicFramePr>
            <a:graphicFrameLocks noGrp="1"/>
          </p:cNvGraphicFramePr>
          <p:nvPr/>
        </p:nvGraphicFramePr>
        <p:xfrm>
          <a:off x="1219200" y="3886200"/>
          <a:ext cx="6096000" cy="370840"/>
        </p:xfrm>
        <a:graphic>
          <a:graphicData uri="http://schemas.openxmlformats.org/drawingml/2006/table">
            <a:tbl>
              <a:tblPr firstRow="1" bandRow="1">
                <a:tableStyleId>{F5AB1C69-6EDB-4FF4-983F-18BD219EF322}</a:tableStyleId>
              </a:tblPr>
              <a:tblGrid>
                <a:gridCol w="6096000"/>
              </a:tblGrid>
              <a:tr h="370840">
                <a:tc>
                  <a:txBody>
                    <a:bodyPr/>
                    <a:lstStyle/>
                    <a:p>
                      <a:r>
                        <a:rPr lang="en-US" dirty="0" smtClean="0"/>
                        <a:t>5.  To collect Statistics from Market</a:t>
                      </a:r>
                      <a:endParaRPr lang="en-US" dirty="0"/>
                    </a:p>
                  </a:txBody>
                  <a:tcPr/>
                </a:tc>
              </a:tr>
            </a:tbl>
          </a:graphicData>
        </a:graphic>
      </p:graphicFrame>
      <p:graphicFrame>
        <p:nvGraphicFramePr>
          <p:cNvPr id="4194310" name="Table 10"/>
          <p:cNvGraphicFramePr>
            <a:graphicFrameLocks noGrp="1"/>
          </p:cNvGraphicFramePr>
          <p:nvPr/>
        </p:nvGraphicFramePr>
        <p:xfrm>
          <a:off x="1524000" y="4343400"/>
          <a:ext cx="6096000" cy="365760"/>
        </p:xfrm>
        <a:graphic>
          <a:graphicData uri="http://schemas.openxmlformats.org/drawingml/2006/table">
            <a:tbl>
              <a:tblPr firstRow="1" bandRow="1">
                <a:tableStyleId>{F5AB1C69-6EDB-4FF4-983F-18BD219EF322}</a:tableStyleId>
              </a:tblPr>
              <a:tblGrid>
                <a:gridCol w="6096000"/>
              </a:tblGrid>
              <a:tr h="218440">
                <a:tc>
                  <a:txBody>
                    <a:bodyPr/>
                    <a:lstStyle/>
                    <a:p>
                      <a:r>
                        <a:rPr lang="en-US" dirty="0" smtClean="0"/>
                        <a:t>6. To Stimulate</a:t>
                      </a:r>
                      <a:r>
                        <a:rPr lang="en-US" baseline="0" dirty="0" smtClean="0"/>
                        <a:t> Demand</a:t>
                      </a:r>
                      <a:endParaRPr lang="en-US" dirty="0"/>
                    </a:p>
                  </a:txBody>
                  <a:tcPr/>
                </a:tc>
              </a:tr>
            </a:tbl>
          </a:graphicData>
        </a:graphic>
      </p:graphicFrame>
      <p:graphicFrame>
        <p:nvGraphicFramePr>
          <p:cNvPr id="4194311" name="Table 11"/>
          <p:cNvGraphicFramePr>
            <a:graphicFrameLocks noGrp="1"/>
          </p:cNvGraphicFramePr>
          <p:nvPr/>
        </p:nvGraphicFramePr>
        <p:xfrm>
          <a:off x="1752600" y="4800600"/>
          <a:ext cx="6172200" cy="381000"/>
        </p:xfrm>
        <a:graphic>
          <a:graphicData uri="http://schemas.openxmlformats.org/drawingml/2006/table">
            <a:tbl>
              <a:tblPr firstRow="1" bandRow="1">
                <a:tableStyleId>{F5AB1C69-6EDB-4FF4-983F-18BD219EF322}</a:tableStyleId>
              </a:tblPr>
              <a:tblGrid>
                <a:gridCol w="6172200"/>
              </a:tblGrid>
              <a:tr h="381000">
                <a:tc>
                  <a:txBody>
                    <a:bodyPr/>
                    <a:lstStyle/>
                    <a:p>
                      <a:r>
                        <a:rPr lang="en-US" dirty="0" smtClean="0"/>
                        <a:t>7. To Demonstrate</a:t>
                      </a:r>
                      <a:r>
                        <a:rPr lang="en-US" baseline="0" dirty="0" smtClean="0"/>
                        <a:t> the Product</a:t>
                      </a: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1044</Words>
  <Application>Microsoft Office PowerPoint</Application>
  <PresentationFormat>On-screen Show (4:3)</PresentationFormat>
  <Paragraphs>125</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I.B.(P.G)COLLEGE, PANIPAT (AFFILIATED TO KURUKSHETRA UNIVERSITY, KURUKSHETRA)</vt:lpstr>
      <vt:lpstr>INTRODUCTION</vt:lpstr>
      <vt:lpstr>FEATURES/NATURE OF PERSONAL SELLING IN RURAL MARKET</vt:lpstr>
      <vt:lpstr>FEATURES/NATURE OF PERSONAL SELLING IN RURAL MARKET</vt:lpstr>
      <vt:lpstr>PROCESS OF PERSONAL SELLING IN RURAL MARKET</vt:lpstr>
      <vt:lpstr>Continued……..</vt:lpstr>
      <vt:lpstr>Continued….</vt:lpstr>
      <vt:lpstr>Continued….</vt:lpstr>
      <vt:lpstr>OBJECTIVES OF PERSONAL SELLING IN RURAL MARKET</vt:lpstr>
      <vt:lpstr>OBJECTIVES OF PERSONAL SELLING IN RURAL MARKET</vt:lpstr>
      <vt:lpstr>Continued….</vt:lpstr>
      <vt:lpstr>IMPORTANCE OF PERSONAL SELLING</vt:lpstr>
      <vt:lpstr>Continued….</vt:lpstr>
      <vt:lpstr>PROBLEMS IN PERSONAL SELLING</vt:lpstr>
      <vt:lpstr>Continued…..</vt:lpstr>
      <vt:lpstr>THANKYOU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LECTURE  ON CONTROLLING</dc:title>
  <dc:creator>Dell1N</dc:creator>
  <cp:lastModifiedBy>Puneet Sharma</cp:lastModifiedBy>
  <cp:revision>2</cp:revision>
  <dcterms:created xsi:type="dcterms:W3CDTF">2006-08-15T13:00:00Z</dcterms:created>
  <dcterms:modified xsi:type="dcterms:W3CDTF">2020-04-02T09:15:09Z</dcterms:modified>
</cp:coreProperties>
</file>