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222222"/>
                </a:solidFill>
                <a:latin typeface="inherit"/>
              </a:rPr>
              <a:t/>
            </a:r>
            <a:br>
              <a:rPr lang="en-GB" b="1" dirty="0">
                <a:solidFill>
                  <a:srgbClr val="222222"/>
                </a:solidFill>
                <a:latin typeface="inherit"/>
              </a:rPr>
            </a:b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473853" y="182572"/>
            <a:ext cx="7244291" cy="59093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i-IN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inherit"/>
              </a:rPr>
              <a:t>आई</a:t>
            </a:r>
            <a:r>
              <a:rPr 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inherit"/>
              </a:rPr>
              <a:t>.</a:t>
            </a:r>
            <a:r>
              <a:rPr lang="hi-IN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inherit"/>
              </a:rPr>
              <a:t>बी</a:t>
            </a:r>
            <a:r>
              <a:rPr 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inherit"/>
              </a:rPr>
              <a:t>. (</a:t>
            </a:r>
            <a:r>
              <a:rPr lang="hi-IN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inherit"/>
              </a:rPr>
              <a:t>पी</a:t>
            </a:r>
            <a:r>
              <a:rPr 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inherit"/>
              </a:rPr>
              <a:t>.</a:t>
            </a:r>
            <a:r>
              <a:rPr lang="hi-IN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inherit"/>
              </a:rPr>
              <a:t>जी</a:t>
            </a:r>
            <a:r>
              <a:rPr lang="en-GB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inherit"/>
              </a:rPr>
              <a:t>.)</a:t>
            </a:r>
            <a:r>
              <a:rPr 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inherit"/>
              </a:rPr>
              <a:t> </a:t>
            </a:r>
            <a:r>
              <a:rPr lang="hi-IN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inherit"/>
              </a:rPr>
              <a:t>कॉलेज</a:t>
            </a:r>
            <a:r>
              <a:rPr lang="en-GB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inherit"/>
              </a:rPr>
              <a:t> </a:t>
            </a:r>
            <a:br>
              <a:rPr lang="en-GB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inherit"/>
              </a:rPr>
            </a:br>
            <a:r>
              <a:rPr lang="hi-IN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inherit"/>
              </a:rPr>
              <a:t>पानीपत</a:t>
            </a:r>
            <a:r>
              <a:rPr lang="en-GB" sz="5400" b="1" dirty="0">
                <a:solidFill>
                  <a:srgbClr val="222222"/>
                </a:solidFill>
                <a:latin typeface="inherit"/>
              </a:rPr>
              <a:t/>
            </a:r>
            <a:br>
              <a:rPr lang="en-GB" sz="5400" b="1" dirty="0">
                <a:solidFill>
                  <a:srgbClr val="222222"/>
                </a:solidFill>
                <a:latin typeface="inherit"/>
              </a:rPr>
            </a:br>
            <a:endParaRPr lang="en-GB" sz="5400" b="1" dirty="0" smtClean="0">
              <a:solidFill>
                <a:srgbClr val="222222"/>
              </a:solidFill>
              <a:latin typeface="inherit"/>
            </a:endParaRPr>
          </a:p>
          <a:p>
            <a:pPr algn="ctr"/>
            <a:endParaRPr lang="en-GB" sz="5400" b="1" cap="none" spc="0" dirty="0">
              <a:ln/>
              <a:solidFill>
                <a:srgbClr val="222222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inherit"/>
            </a:endParaRPr>
          </a:p>
          <a:p>
            <a:pPr algn="ctr"/>
            <a:endParaRPr lang="en-GB" sz="5400" b="1" dirty="0" smtClean="0">
              <a:ln/>
              <a:solidFill>
                <a:srgbClr val="222222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inherit"/>
            </a:endParaRPr>
          </a:p>
          <a:p>
            <a:pPr lvl="0"/>
            <a:r>
              <a:rPr lang="hi-IN" sz="5400" b="1" dirty="0">
                <a:solidFill>
                  <a:srgbClr val="222222"/>
                </a:solidFill>
                <a:latin typeface="inherit"/>
              </a:rPr>
              <a:t>कक्षा </a:t>
            </a:r>
            <a:r>
              <a:rPr lang="en-GB" sz="5400" b="1" dirty="0">
                <a:solidFill>
                  <a:srgbClr val="222222"/>
                </a:solidFill>
                <a:latin typeface="inherit"/>
              </a:rPr>
              <a:t>– </a:t>
            </a:r>
            <a:r>
              <a:rPr lang="hi-IN" sz="5400" dirty="0" smtClean="0"/>
              <a:t>एम</a:t>
            </a:r>
            <a:r>
              <a:rPr lang="en-GB" sz="5400" dirty="0" smtClean="0"/>
              <a:t>.</a:t>
            </a:r>
            <a:r>
              <a:rPr lang="hi-IN" sz="5400" dirty="0" smtClean="0"/>
              <a:t>ए</a:t>
            </a:r>
            <a:r>
              <a:rPr lang="en-GB" sz="5400" dirty="0" smtClean="0"/>
              <a:t>.</a:t>
            </a:r>
            <a:r>
              <a:rPr lang="en-US" sz="5400" dirty="0" smtClean="0"/>
              <a:t> </a:t>
            </a:r>
            <a:r>
              <a:rPr lang="hi-IN" sz="5400" dirty="0"/>
              <a:t>प्रथम</a:t>
            </a:r>
            <a:r>
              <a:rPr lang="en-US" sz="5400" dirty="0"/>
              <a:t> </a:t>
            </a:r>
            <a:r>
              <a:rPr lang="hi-IN" sz="5400" dirty="0"/>
              <a:t>वर्ष</a:t>
            </a:r>
            <a:endParaRPr lang="en-US" sz="5400" dirty="0">
              <a:solidFill>
                <a:srgbClr val="222222"/>
              </a:solidFill>
              <a:latin typeface="inherit"/>
              <a:cs typeface="Mangal"/>
            </a:endParaRPr>
          </a:p>
          <a:p>
            <a:r>
              <a:rPr lang="hi-IN" sz="5400" b="1" dirty="0" smtClean="0">
                <a:solidFill>
                  <a:srgbClr val="222222"/>
                </a:solidFill>
                <a:latin typeface="inherit"/>
              </a:rPr>
              <a:t>विषय </a:t>
            </a:r>
            <a:r>
              <a:rPr lang="hi-IN" sz="5400" b="1" dirty="0">
                <a:solidFill>
                  <a:srgbClr val="222222"/>
                </a:solidFill>
                <a:latin typeface="inherit"/>
              </a:rPr>
              <a:t>- </a:t>
            </a:r>
            <a:r>
              <a:rPr lang="hi-IN" sz="5400" b="1" dirty="0" smtClean="0"/>
              <a:t>हिंदी</a:t>
            </a:r>
            <a:endParaRPr lang="en-US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81531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hi-IN" sz="3200" dirty="0">
                <a:solidFill>
                  <a:srgbClr val="C00000"/>
                </a:solidFill>
              </a:rPr>
              <a:t> प्रेमचंदोत्तर युग में उपन्यास के क्षेत्र में अनेक नवीन प्रवृतियां दिखाई देती हैं | कला की दृष्टि से यह युग निश्चित ही प्रेमचंद युग से श्रेष्ठ है लेकिन भावों की दृष्टि से प्रेमचंद-साहित्य से उच्च नहीं है | इस काल के उपन्यासों को निम्नलिखित प्रकार से विभाजित किया जा सकता है </a:t>
            </a:r>
            <a:r>
              <a:rPr lang="hi-IN" sz="3200" dirty="0">
                <a:solidFill>
                  <a:srgbClr val="C00000"/>
                </a:solidFill>
              </a:rPr>
              <a:t/>
            </a:r>
            <a:br>
              <a:rPr lang="hi-IN" sz="3200" dirty="0">
                <a:solidFill>
                  <a:srgbClr val="C00000"/>
                </a:solidFill>
              </a:rPr>
            </a:br>
            <a:r>
              <a:rPr lang="hi-IN" sz="3200" dirty="0">
                <a:solidFill>
                  <a:srgbClr val="C00000"/>
                </a:solidFill>
              </a:rPr>
              <a:t> </a:t>
            </a:r>
            <a:endParaRPr lang="en-GB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601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5739" y="1433946"/>
            <a:ext cx="8534400" cy="3615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i-IN" sz="4000" dirty="0"/>
              <a:t>सामाजिक </a:t>
            </a:r>
            <a:r>
              <a:rPr lang="hi-IN" sz="4000" dirty="0" smtClean="0"/>
              <a:t>उपन्यास</a:t>
            </a:r>
            <a:endParaRPr lang="en-US" sz="4000" dirty="0" smtClean="0"/>
          </a:p>
          <a:p>
            <a:pPr marL="0" indent="0">
              <a:buNone/>
            </a:pPr>
            <a:r>
              <a:rPr lang="hi-IN" sz="4000" dirty="0"/>
              <a:t> साम्यवादी </a:t>
            </a:r>
            <a:r>
              <a:rPr lang="hi-IN" sz="4000" dirty="0" smtClean="0"/>
              <a:t>उपन्यास</a:t>
            </a:r>
            <a:endParaRPr lang="en-US" sz="4000" dirty="0" smtClean="0"/>
          </a:p>
          <a:p>
            <a:pPr marL="0" indent="0">
              <a:buNone/>
            </a:pPr>
            <a:r>
              <a:rPr lang="hi-IN" sz="4000" dirty="0"/>
              <a:t> ऐतिहासिक </a:t>
            </a:r>
            <a:r>
              <a:rPr lang="hi-IN" sz="4000" dirty="0" smtClean="0"/>
              <a:t>उपन्यास</a:t>
            </a:r>
            <a:endParaRPr lang="en-US" sz="4000" dirty="0" smtClean="0"/>
          </a:p>
          <a:p>
            <a:pPr marL="0" indent="0">
              <a:buNone/>
            </a:pPr>
            <a:r>
              <a:rPr lang="hi-IN" sz="4000" dirty="0"/>
              <a:t>मनोवैज्ञानिक </a:t>
            </a:r>
            <a:r>
              <a:rPr lang="hi-IN" sz="4000" dirty="0" smtClean="0"/>
              <a:t>उपन्यास</a:t>
            </a:r>
            <a:endParaRPr lang="en-US" sz="4000" dirty="0" smtClean="0"/>
          </a:p>
          <a:p>
            <a:pPr marL="0" indent="0">
              <a:buNone/>
            </a:pPr>
            <a:r>
              <a:rPr lang="hi-IN" sz="4000" dirty="0"/>
              <a:t>आंचलिक </a:t>
            </a:r>
            <a:r>
              <a:rPr lang="hi-IN" sz="4000" dirty="0" smtClean="0"/>
              <a:t>उपन्यास</a:t>
            </a:r>
            <a:endParaRPr lang="en-US" sz="4000" dirty="0" smtClean="0"/>
          </a:p>
          <a:p>
            <a:pPr marL="0" indent="0">
              <a:buNone/>
            </a:pPr>
            <a:r>
              <a:rPr lang="hi-IN" sz="4000" dirty="0"/>
              <a:t> प्रयोगशील </a:t>
            </a:r>
            <a:r>
              <a:rPr lang="hi-IN" sz="4000" dirty="0" smtClean="0"/>
              <a:t>उपन्यास</a:t>
            </a:r>
            <a:endParaRPr lang="en-US" sz="4000" dirty="0" smtClean="0"/>
          </a:p>
          <a:p>
            <a:pPr marL="0" indent="0">
              <a:buNone/>
            </a:pPr>
            <a:r>
              <a:rPr lang="hi-IN" sz="4000" dirty="0"/>
              <a:t> आधुनिक युग बोध के उपन्यास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1835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r>
              <a:rPr lang="hi-IN" sz="3600" dirty="0">
                <a:solidFill>
                  <a:srgbClr val="C00000"/>
                </a:solidFill>
              </a:rPr>
              <a:t>निष्कर्षत: </a:t>
            </a:r>
            <a:r>
              <a:rPr lang="hi-IN" sz="3600" dirty="0"/>
              <a:t>कहा जा सकता है कि अल्पकाल में ही हिंदी-उपन्यास विधा ने  पर्याप्त उन्नति की है | वर्तमान समय में हिंदी उपन्यास के कथ्य व शिल्प में अत्यधिक परिवर्तन हुआ है जो समय की मांग के अनुरूप उचित भी है |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82792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2019 General Elections News and Discussion - Page 53 - Bharat Raksh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204248" cy="6954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7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794" y="0"/>
            <a:ext cx="8534400" cy="3615267"/>
          </a:xfrm>
        </p:spPr>
        <p:txBody>
          <a:bodyPr/>
          <a:lstStyle/>
          <a:p>
            <a:r>
              <a:rPr lang="hi-IN" sz="4400" b="1" dirty="0"/>
              <a:t>हिंदी उपन्यास : उद्भव एवं विकास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287493" y="5288340"/>
            <a:ext cx="57911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i-IN" sz="3200" dirty="0"/>
              <a:t>डॉ </a:t>
            </a:r>
            <a:r>
              <a:rPr lang="hi-IN" sz="3200" dirty="0">
                <a:solidFill>
                  <a:srgbClr val="00B050"/>
                </a:solidFill>
                <a:latin typeface="inherit"/>
              </a:rPr>
              <a:t>सुनीता ढांडा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/>
              <a:t>(</a:t>
            </a:r>
            <a:r>
              <a:rPr lang="hi-IN" sz="3200" dirty="0"/>
              <a:t>हिंदी विभाग</a:t>
            </a:r>
            <a:r>
              <a:rPr lang="en-US" sz="3200" dirty="0"/>
              <a:t>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i-IN" sz="3200" dirty="0" smtClean="0"/>
              <a:t>आई</a:t>
            </a:r>
            <a:r>
              <a:rPr lang="en-US" sz="3200" dirty="0"/>
              <a:t>.</a:t>
            </a:r>
            <a:r>
              <a:rPr lang="hi-IN" sz="3200" dirty="0"/>
              <a:t>बी</a:t>
            </a:r>
            <a:r>
              <a:rPr lang="en-US" sz="3200" dirty="0"/>
              <a:t>.</a:t>
            </a:r>
            <a:r>
              <a:rPr lang="hi-IN" sz="3200" dirty="0"/>
              <a:t>पी</a:t>
            </a:r>
            <a:r>
              <a:rPr lang="en-US" sz="3200" dirty="0"/>
              <a:t>.</a:t>
            </a:r>
            <a:r>
              <a:rPr lang="hi-IN" sz="3200" dirty="0"/>
              <a:t>जी</a:t>
            </a:r>
            <a:r>
              <a:rPr lang="en-US" sz="3200" dirty="0"/>
              <a:t> </a:t>
            </a:r>
            <a:r>
              <a:rPr lang="hi-IN" sz="3200" dirty="0"/>
              <a:t>कॉलेज</a:t>
            </a:r>
            <a:r>
              <a:rPr lang="en-US" sz="3200" dirty="0"/>
              <a:t>(</a:t>
            </a:r>
            <a:r>
              <a:rPr lang="hi-IN" sz="3200" dirty="0"/>
              <a:t>पानीपत</a:t>
            </a:r>
            <a:r>
              <a:rPr lang="en-US" sz="3200" dirty="0"/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i-IN" sz="3200" dirty="0"/>
              <a:t> </a:t>
            </a:r>
            <a:r>
              <a:rPr lang="en-US" sz="3200" dirty="0">
                <a:cs typeface="Mangal"/>
              </a:rPr>
              <a:t>9996000086</a:t>
            </a:r>
            <a:endParaRPr lang="en-US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2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2219" y="1537855"/>
            <a:ext cx="10139232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i-IN" sz="2400" dirty="0"/>
              <a:t>उपन्यास हिंदी गद्य की एक आधुनिक विधा है । इस विधा का हिंदी में प्रादुर्भाव अंग्रेज़ी साहित्य के प्रभाव स्वरूप हुआ । लेकिन इसका यह अर्थ कदापि नहीं कि इससे पहले भारत में उपन्यास जैसी विधा थी ही नहीं । संस्कृत , पालि, प्राकृत , अपभ्रंश आदि में अनेक नीति कथाएँ तथा आख्यान मिलते हैं जिनमें उपन्यास विधा के अनेक तत्त्व मिलते हैं । लेकिन हम उनको उपन्यास नहीं कह सकते । सच्चाई तो यह है कि इस विधा का उद्भव और विकास पहले यूरोप में हुआ । बाद में बांग्ला के माध्यम से यह विधा हिंदी साहित्य में आयी ।</a:t>
            </a:r>
            <a:br>
              <a:rPr lang="hi-IN" sz="2400" dirty="0"/>
            </a:br>
            <a:r>
              <a:rPr lang="hi-IN" sz="2400" dirty="0"/>
              <a:t>यह भी एक विचारणीय प्रश्न है कि हिंदी का पहला उपन्यास किसे स्वीकार किया जाए । इस संदर्भ में विद्वान अनेक औपन्यासिक कृतियों पर अपने विचार प्रस्तुत करते हैं । लाला श्रीनिवास दास </a:t>
            </a:r>
            <a:r>
              <a:rPr lang="hi-IN" sz="2400" dirty="0" smtClean="0"/>
              <a:t>का </a:t>
            </a:r>
            <a:r>
              <a:rPr lang="hi-IN" sz="2400" dirty="0"/>
              <a:t>'परीक्षा गुरु </a:t>
            </a:r>
            <a:r>
              <a:rPr lang="hi-IN" sz="2400" dirty="0" smtClean="0"/>
              <a:t>इंशा </a:t>
            </a:r>
            <a:r>
              <a:rPr lang="hi-IN" sz="2400" dirty="0"/>
              <a:t>अल्ला खां द्वारा रचित  'रानी केतकी की </a:t>
            </a:r>
            <a:r>
              <a:rPr lang="hi-IN" sz="2400" dirty="0" smtClean="0"/>
              <a:t>कहानी</a:t>
            </a:r>
            <a:r>
              <a:rPr lang="en-GB" sz="2400" dirty="0" smtClean="0"/>
              <a:t> </a:t>
            </a:r>
            <a:r>
              <a:rPr lang="hi-IN" sz="2400" dirty="0" smtClean="0"/>
              <a:t>तथा </a:t>
            </a:r>
            <a:r>
              <a:rPr lang="hi-IN" sz="2400" dirty="0"/>
              <a:t>श्रद्धा राम फ़िल्लौरी कृत 'भाग्यवती' आदि कुछ ऐसी रचनाएँ हैं जिन्हें हिंदी का प्रथम उपन्यास माना जाता है । आज अधिकांश विद्वान लाला श्री निवास दास कृत 'परीक्षा गुरु' को हिंदी का प्रथम उपन्यास स्वीकार करते हैं ।</a:t>
            </a:r>
            <a:br>
              <a:rPr lang="hi-IN" sz="2400" dirty="0"/>
            </a:br>
            <a:r>
              <a:rPr lang="hi-IN" sz="2400" dirty="0"/>
              <a:t>हिंदी-उपन्यास के विकास-क्रम को समझने के लिए इसे तीन भागों में बाँटा जा सकता है :</a:t>
            </a:r>
            <a:br>
              <a:rPr lang="hi-IN" sz="2400" dirty="0"/>
            </a:br>
            <a:endParaRPr lang="en-US" sz="2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33443" y="-634847"/>
            <a:ext cx="301426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i-IN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/>
            </a:r>
            <a:br>
              <a:rPr lang="hi-IN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</a:br>
            <a:r>
              <a:rPr lang="hi-IN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भूमिका</a:t>
            </a:r>
            <a:endParaRPr lang="en-US" sz="54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745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25091" y="1568072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i-IN" sz="6000" dirty="0" smtClean="0">
                <a:solidFill>
                  <a:srgbClr val="FF0000"/>
                </a:solidFill>
              </a:rPr>
              <a:t>1</a:t>
            </a:r>
            <a:r>
              <a:rPr lang="en-US" sz="6000" dirty="0">
                <a:solidFill>
                  <a:srgbClr val="FF0000"/>
                </a:solidFill>
              </a:rPr>
              <a:t>-</a:t>
            </a:r>
            <a:r>
              <a:rPr lang="hi-IN" sz="6000" dirty="0" smtClean="0">
                <a:solidFill>
                  <a:srgbClr val="FF0000"/>
                </a:solidFill>
              </a:rPr>
              <a:t>प्रेमचंद </a:t>
            </a:r>
            <a:r>
              <a:rPr lang="hi-IN" sz="6000" dirty="0">
                <a:solidFill>
                  <a:srgbClr val="FF0000"/>
                </a:solidFill>
              </a:rPr>
              <a:t>पूर्व युग</a:t>
            </a:r>
            <a:br>
              <a:rPr lang="hi-IN" sz="6000" dirty="0">
                <a:solidFill>
                  <a:srgbClr val="FF0000"/>
                </a:solidFill>
              </a:rPr>
            </a:br>
            <a:r>
              <a:rPr lang="hi-IN" sz="6000" dirty="0" smtClean="0">
                <a:solidFill>
                  <a:srgbClr val="FF0000"/>
                </a:solidFill>
              </a:rPr>
              <a:t>2</a:t>
            </a:r>
            <a:r>
              <a:rPr lang="en-US" sz="6000" dirty="0">
                <a:solidFill>
                  <a:srgbClr val="FF0000"/>
                </a:solidFill>
              </a:rPr>
              <a:t>-</a:t>
            </a:r>
            <a:r>
              <a:rPr lang="hi-IN" sz="6000" dirty="0" smtClean="0">
                <a:solidFill>
                  <a:srgbClr val="FF0000"/>
                </a:solidFill>
              </a:rPr>
              <a:t>प्रेमचंद </a:t>
            </a:r>
            <a:r>
              <a:rPr lang="hi-IN" sz="6000" dirty="0">
                <a:solidFill>
                  <a:srgbClr val="FF0000"/>
                </a:solidFill>
              </a:rPr>
              <a:t>युग</a:t>
            </a:r>
            <a:br>
              <a:rPr lang="hi-IN" sz="6000" dirty="0">
                <a:solidFill>
                  <a:srgbClr val="FF0000"/>
                </a:solidFill>
              </a:rPr>
            </a:br>
            <a:r>
              <a:rPr lang="hi-IN" sz="6000" dirty="0" smtClean="0">
                <a:solidFill>
                  <a:srgbClr val="FF0000"/>
                </a:solidFill>
              </a:rPr>
              <a:t>3</a:t>
            </a:r>
            <a:r>
              <a:rPr lang="en-US" sz="6000" dirty="0">
                <a:solidFill>
                  <a:srgbClr val="FF0000"/>
                </a:solidFill>
              </a:rPr>
              <a:t>-</a:t>
            </a:r>
            <a:r>
              <a:rPr lang="hi-IN" sz="6000" dirty="0" smtClean="0">
                <a:solidFill>
                  <a:srgbClr val="FF0000"/>
                </a:solidFill>
              </a:rPr>
              <a:t>प्रेमचन्दोत्तर </a:t>
            </a:r>
            <a:r>
              <a:rPr lang="hi-IN" sz="6000" dirty="0">
                <a:solidFill>
                  <a:srgbClr val="FF0000"/>
                </a:solidFill>
              </a:rPr>
              <a:t>युग</a:t>
            </a:r>
            <a:br>
              <a:rPr lang="hi-IN" sz="6000" dirty="0">
                <a:solidFill>
                  <a:srgbClr val="FF0000"/>
                </a:solidFill>
              </a:rPr>
            </a:br>
            <a:endParaRPr lang="en-GB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7683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 rot="2097154">
            <a:off x="-41564" y="2343880"/>
            <a:ext cx="1219200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i-IN" sz="115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प्रेमचंद पूर्व युग</a:t>
            </a:r>
            <a:endParaRPr lang="en-US" sz="115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5119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1999" cy="6858000"/>
          </a:xfrm>
        </p:spPr>
        <p:txBody>
          <a:bodyPr>
            <a:noAutofit/>
          </a:bodyPr>
          <a:lstStyle/>
          <a:p>
            <a:r>
              <a:rPr lang="hi-IN" sz="2800" dirty="0">
                <a:solidFill>
                  <a:schemeClr val="bg1"/>
                </a:solidFill>
              </a:rPr>
              <a:t>भारतेंदु </a:t>
            </a:r>
            <a:r>
              <a:rPr lang="hi-IN" sz="2800" dirty="0" smtClean="0">
                <a:solidFill>
                  <a:schemeClr val="bg1"/>
                </a:solidFill>
              </a:rPr>
              <a:t>हरिश्चंद्र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hi-IN" sz="2800" dirty="0">
                <a:solidFill>
                  <a:schemeClr val="bg1"/>
                </a:solidFill>
              </a:rPr>
              <a:t>जी ने हिंदी की विभिन्न विधाओं में महत्त्वपूर्व योगदान दिया परंतु उपन्यास के विकास में उनका योगदान अधिक नहीं है । उन्होंने कुछ उपन्यासों का अनुवाद अवश्य किया परंतु किसी मौलिक उपन्यास की रचना नहीं की । उन्होंने एक उपन्यास लिखना आरम्भ किया था परंतु वह पूर्ण नहीं हो पाया ।</a:t>
            </a:r>
            <a:r>
              <a:rPr lang="hi-IN" sz="2800" dirty="0">
                <a:solidFill>
                  <a:schemeClr val="bg1"/>
                </a:solidFill>
              </a:rPr>
              <a:t/>
            </a:r>
            <a:br>
              <a:rPr lang="hi-IN" sz="2800" dirty="0">
                <a:solidFill>
                  <a:schemeClr val="bg1"/>
                </a:solidFill>
              </a:rPr>
            </a:br>
            <a:r>
              <a:rPr lang="hi-IN" sz="2800" dirty="0">
                <a:solidFill>
                  <a:schemeClr val="bg1"/>
                </a:solidFill>
              </a:rPr>
              <a:t>अधिकांश विद्वान हिंदी का प्रथम मौलिक उपन्यास श्री निवास दास द्वारा रचित 'परीक्षा गुरु' को मानते हैं । यह एक उपदेशात्मक उपन्यास है । प्रेमचंद-पूर्व के उपन्यासों में मुख्यतः सामाजिक , ऐतिहासिक व पौराणिक उपन्यास मिलते हैं । कुछ उपन्यासकारों ने तिलिस्मी व जासूसी उपन्यास लिखे । इस काल के उपन्यासकारों में देवकीनंदन खत्री , गोपालराम गहमरी और किशोरीलाल गोस्वामी का नाम उल्लेखनीय है । देवकीनंदन खत्री ने </a:t>
            </a:r>
            <a:r>
              <a:rPr lang="hi-IN" sz="2800" dirty="0" smtClean="0">
                <a:solidFill>
                  <a:schemeClr val="bg1"/>
                </a:solidFill>
              </a:rPr>
              <a:t>चंद्रकांता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hi-IN" sz="2800" dirty="0">
                <a:solidFill>
                  <a:schemeClr val="bg1"/>
                </a:solidFill>
              </a:rPr>
              <a:t>व चंद्रकांता संतती जैसे तिलिस्मी और ऐयारी उपन्यास लिखे । ये उपन्यास इतने अधिक लोकप्रिय हुए कि इन्हें पढ़ने के लिए लाखों लोगों ने हिंदी सिखी । गोपालराम गहमरी ने पाँच दर्जन से अधिक जासूसी उपन्यास लिखे । किशोरीलाल गोस्वामी ने तिलिस्मी उपन्यासों का ढेर सा लगा दिया । बालकृष्ण भट्ट ने 'नूतन ब्रह्मचारी', 'सौ अजान , एक सुजान' उपन्यास लिखे । अयोध्या सिंह उपाध्याय भी एक लोकप्रिय उपन्यासकार हुए । उन्होंने 'ठेठ हिंदी का ठाठ' तथा 'अधखिला फूल' उपन्यासों की रचना की ।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43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960519">
            <a:off x="2858462" y="2648681"/>
            <a:ext cx="6558206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i-IN" sz="115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प्रेमचंद युग</a:t>
            </a:r>
            <a:endParaRPr lang="en-US" sz="115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</p:spTree>
    <p:extLst>
      <p:ext uri="{BB962C8B-B14F-4D97-AF65-F5344CB8AC3E}">
        <p14:creationId xmlns:p14="http://schemas.microsoft.com/office/powerpoint/2010/main" val="395886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hi-IN" dirty="0"/>
              <a:t> प्रेमचंद </a:t>
            </a:r>
            <a:r>
              <a:rPr lang="en-GB" dirty="0" smtClean="0"/>
              <a:t> </a:t>
            </a:r>
            <a:r>
              <a:rPr lang="en-GB" dirty="0"/>
              <a:t>'</a:t>
            </a:r>
            <a:r>
              <a:rPr lang="hi-IN" dirty="0"/>
              <a:t>उपन्यास सम्राट' कहलाते हैं | उन्हीं  के उपन्यास-क्षेत्र में पदार्पण से एक नए युग का आरंभ हुआ | वस्तुतः वे  हिंदी के प्रथम मौलिक उपन्यासकार थे | उन्होंने उपन्यास विधा को नई पहचान दी | उनके उपन्यासों में निम्न वर्ग,  मध्यमवर्ग, भारतीय किसान व समस्त शोषित वर्ग की विभिन्न समस्याओं का चित्रण मिलता है |</a:t>
            </a:r>
            <a:r>
              <a:rPr lang="hi-IN" dirty="0"/>
              <a:t/>
            </a:r>
            <a:br>
              <a:rPr lang="hi-IN" dirty="0"/>
            </a:br>
            <a:r>
              <a:rPr lang="hi-IN" dirty="0"/>
              <a:t> सन 1918 में प्रेमचंद का उपन्यास 'सेवासदन' प्रकाशित हुआ | इसके साथ ही उपन्यासों की  स्वस्थ परंपरा चल निकली |</a:t>
            </a:r>
            <a:r>
              <a:rPr lang="hi-IN" dirty="0"/>
              <a:t/>
            </a:r>
            <a:br>
              <a:rPr lang="hi-IN" dirty="0"/>
            </a:br>
            <a:r>
              <a:rPr lang="hi-IN" dirty="0"/>
              <a:t> प्रेमचंद युग में सामाजिक, ऐतिहासिक तथा मनोवैज्ञानिक तीन प्रकार के उपन्यास लिखे गए | प्रेमचंद के अधिकांश उपन्यास सामाजिक हैं | सेवासदन, निर्मला, प्रेमाश्रम, रंगभूमि,  कर्मभूमि, </a:t>
            </a:r>
            <a:r>
              <a:rPr lang="hi-IN" dirty="0" smtClean="0"/>
              <a:t>गबन</a:t>
            </a:r>
            <a:r>
              <a:rPr lang="en-GB" dirty="0"/>
              <a:t>  </a:t>
            </a:r>
            <a:r>
              <a:rPr lang="hi-IN" dirty="0"/>
              <a:t>कायाकल्प,  गोदान </a:t>
            </a:r>
            <a:r>
              <a:rPr lang="en-GB" dirty="0" smtClean="0"/>
              <a:t> </a:t>
            </a:r>
            <a:r>
              <a:rPr lang="hi-IN" dirty="0"/>
              <a:t>आदि उनके प्रमुख उपन्यास हैं | उनके उपन्यासों में तत्कालीन समाज की यथार्थ झांकी मिलती है | उस समय के समाज में जितनी भी बुराइयां थी उनका वर्णन प्रेमचंद के उपन्यासों में मिलता है | गोदान तो प्रेमचंद की ही नहीं वरन हिंदी साहित्य की सर्वश्रेष्ठ रचना मानी जाती है | प्रेमचंद युग के अन्य प्रमुख उपन्यासकार हैं-जयशंकर प्रसाद,  निराला, विश्वंभर नाथ शर्मा कौशिक,  भगवतीचरण वर्मा,  वृंदावन लाल वर्मा आदि |</a:t>
            </a:r>
            <a:r>
              <a:rPr lang="hi-IN" dirty="0"/>
              <a:t/>
            </a:r>
            <a:br>
              <a:rPr lang="hi-IN" dirty="0"/>
            </a:br>
            <a:r>
              <a:rPr lang="hi-IN" dirty="0"/>
              <a:t> जयशंकर </a:t>
            </a:r>
            <a:r>
              <a:rPr lang="hi-IN" dirty="0" smtClean="0"/>
              <a:t>प्रसाद</a:t>
            </a:r>
            <a:r>
              <a:rPr lang="en-US" dirty="0" smtClean="0"/>
              <a:t> </a:t>
            </a:r>
            <a:r>
              <a:rPr lang="hi-IN" dirty="0" smtClean="0"/>
              <a:t>ने </a:t>
            </a:r>
            <a:r>
              <a:rPr lang="hi-IN" dirty="0"/>
              <a:t>ऐतिहासिक उपन्यास लिखे | उनके उपन्यास अधिक लोकप्रिय नहीं हुए | उनके उपन्यास हैं- कंकाल, तितली तथा इरावती | उनका उपन्यास 'इरावती' अधूरा रह गया था | निराला जी ने भी तीन उपन्यास लिखे अप्सरा, अलका तथा निरुपमा लेकिन उन्हें उपन्यास विधा में उतनी सफलता नहीं मिली जितनी काव्य के क्षेत्र में | विश्वंभरनाथ शर्मा कौशिक के प्रमुख उपन्यास हैं- मां तथा भिखारिणी |</a:t>
            </a:r>
            <a:r>
              <a:rPr lang="hi-IN" dirty="0"/>
              <a:t/>
            </a:r>
            <a:br>
              <a:rPr lang="hi-IN" dirty="0"/>
            </a:br>
            <a:r>
              <a:rPr lang="hi-IN" dirty="0"/>
              <a:t> भगवतीचरण वर्मा का प्रसिद्ध उपन्यास 'चित्रलेखा </a:t>
            </a:r>
            <a:r>
              <a:rPr lang="en-GB" dirty="0" smtClean="0"/>
              <a:t> </a:t>
            </a:r>
            <a:r>
              <a:rPr lang="hi-IN" dirty="0"/>
              <a:t>है |</a:t>
            </a:r>
            <a:r>
              <a:rPr lang="hi-IN" dirty="0"/>
              <a:t/>
            </a:r>
            <a:br>
              <a:rPr lang="hi-IN" dirty="0"/>
            </a:br>
            <a:r>
              <a:rPr lang="hi-IN" dirty="0"/>
              <a:t> वृंदावन लाल वर्मा ने ऐतिहासिक उपन्यासों की रचना की | उनके प्रमुख उपन्यास हैं-गढ़कुंडार,  विराटा की पद्मिनी, रानी लक्ष्मीबाई आदि |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6498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2161643">
            <a:off x="2199972" y="2691872"/>
            <a:ext cx="723787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i-IN" sz="8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प्रेमचन्दोत्तर युग</a:t>
            </a:r>
            <a:endParaRPr lang="en-US" sz="8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019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47</TotalTime>
  <Words>218</Words>
  <Application>Microsoft Office PowerPoint</Application>
  <PresentationFormat>Widescreen</PresentationFormat>
  <Paragraphs>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inherit</vt:lpstr>
      <vt:lpstr>Mangal</vt:lpstr>
      <vt:lpstr>Wingdings 3</vt:lpstr>
      <vt:lpstr>Slice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Windows User</dc:creator>
  <cp:lastModifiedBy>Windows User</cp:lastModifiedBy>
  <cp:revision>8</cp:revision>
  <dcterms:created xsi:type="dcterms:W3CDTF">2020-04-02T12:21:08Z</dcterms:created>
  <dcterms:modified xsi:type="dcterms:W3CDTF">2020-04-02T13:11:57Z</dcterms:modified>
</cp:coreProperties>
</file>