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 removePersonalInfoOnSave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 horzBarState="maximized">
    <p:restoredLeft sz="19992" autoAdjust="0"/>
    <p:restoredTop sz="94660"/>
  </p:normalViewPr>
  <p:slideViewPr>
    <p:cSldViewPr snapToGrid="0">
      <p:cViewPr>
        <p:scale>
          <a:sx n="73" d="100"/>
          <a:sy n="73" d="100"/>
        </p:scale>
        <p:origin x="-811" y="-3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customXml" Target="../customXml/item1.xml"/><Relationship Id="rId16" Type="http://schemas.openxmlformats.org/officeDocument/2006/relationships/customXmlProps" Target="../customXml/itemProps1.xml"/><Relationship Id="rId1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1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dirty="0" lang="en-US"/>
          </a:p>
        </p:txBody>
      </p:sp>
      <p:sp>
        <p:nvSpPr>
          <p:cNvPr id="1048802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D5B94D2E-832E-4454-88B1-C6C215C9E55C}" type="datetimeFigureOut">
              <a:rPr lang="en-US" smtClean="0"/>
              <a:t>3/31/2020</a:t>
            </a:fld>
            <a:endParaRPr dirty="0" lang="en-US"/>
          </a:p>
        </p:txBody>
      </p:sp>
      <p:sp>
        <p:nvSpPr>
          <p:cNvPr id="1048803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dirty="0" lang="en-US"/>
          </a:p>
        </p:txBody>
      </p:sp>
      <p:sp>
        <p:nvSpPr>
          <p:cNvPr id="1048804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805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dirty="0" lang="en-US"/>
          </a:p>
        </p:txBody>
      </p:sp>
      <p:sp>
        <p:nvSpPr>
          <p:cNvPr id="1048806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E40A0A09-6FA2-432A-878F-290AC51C7288}" type="slidenum">
              <a:rPr lang="en-US" smtClean="0"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591" name="Rectangle 8"/>
            <p:cNvSpPr/>
            <p:nvPr/>
          </p:nvSpPr>
          <p:spPr>
            <a:xfrm>
              <a:off x="0" y="0"/>
              <a:ext cx="12192000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59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ah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algn="l" indent="0" marL="0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dirty="0" lang="en-US"/>
              <a:t>6/6/2019</a:t>
            </a:r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97" name="Rectangle 10"/>
          <p:cNvSpPr/>
          <p:nvPr/>
        </p:nvSpPr>
        <p:spPr>
          <a:xfrm>
            <a:off x="10437812" y="0"/>
            <a:ext cx="685800" cy="1143000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785" name="Rectangle 12"/>
            <p:cNvSpPr/>
            <p:nvPr/>
          </p:nvSpPr>
          <p:spPr>
            <a:xfrm>
              <a:off x="0" y="0"/>
              <a:ext cx="12192000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86" name="Oval 16"/>
            <p:cNvSpPr/>
            <p:nvPr/>
          </p:nvSpPr>
          <p:spPr>
            <a:xfrm>
              <a:off x="0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87" name="Oval 17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8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8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9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91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92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ah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9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ah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794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b="0" sz="2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9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  <p:sp>
        <p:nvSpPr>
          <p:cNvPr id="1048796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indent="0" marL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9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79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99" name="Rectangle 15"/>
          <p:cNvSpPr/>
          <p:nvPr/>
        </p:nvSpPr>
        <p:spPr>
          <a:xfrm>
            <a:off x="10437812" y="0"/>
            <a:ext cx="685800" cy="1143000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80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Title and Caption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681" name="Rectangle 10"/>
            <p:cNvSpPr/>
            <p:nvPr/>
          </p:nvSpPr>
          <p:spPr>
            <a:xfrm>
              <a:off x="0" y="0"/>
              <a:ext cx="12192000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82" name="Oval 13"/>
            <p:cNvSpPr/>
            <p:nvPr/>
          </p:nvSpPr>
          <p:spPr>
            <a:xfrm>
              <a:off x="0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83" name="Oval 14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84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85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86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87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688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ah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68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ah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690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1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indent="0" marL="0">
              <a:buNone/>
              <a:defRPr sz="18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6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94" name="Rectangle 12"/>
          <p:cNvSpPr/>
          <p:nvPr/>
        </p:nvSpPr>
        <p:spPr>
          <a:xfrm>
            <a:off x="10437812" y="0"/>
            <a:ext cx="685800" cy="1143000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Quote with Caption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663" name="Rectangle 16"/>
            <p:cNvSpPr/>
            <p:nvPr/>
          </p:nvSpPr>
          <p:spPr>
            <a:xfrm>
              <a:off x="0" y="0"/>
              <a:ext cx="12192000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64" name="Oval 19"/>
            <p:cNvSpPr/>
            <p:nvPr/>
          </p:nvSpPr>
          <p:spPr>
            <a:xfrm>
              <a:off x="0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65" name="Oval 21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66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67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68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69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670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ah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67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ah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672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/>
          <a:noFill/>
        </p:spPr>
        <p:txBody>
          <a:bodyPr rtlCol="0" wrap="square">
            <a:spAutoFit/>
          </a:bodyPr>
          <a:p>
            <a:pPr algn="r"/>
            <a:r>
              <a:rPr b="0" dirty="0" sz="9600" i="0" lang="en-US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04867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/>
          <a:noFill/>
        </p:spPr>
        <p:txBody>
          <a:bodyPr rtlCol="0" wrap="square">
            <a:spAutoFit/>
          </a:bodyPr>
          <a:p>
            <a:pPr algn="r"/>
            <a:r>
              <a:rPr b="0" dirty="0" sz="9600" i="0" lang="en-US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048674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75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indent="0" marL="0">
              <a:buNone/>
              <a:defRPr b="0" cap="small" dirty="0" sz="1400" i="0" kern="1200" lang="en-US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6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67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9" name="Rectangle 18"/>
          <p:cNvSpPr/>
          <p:nvPr/>
        </p:nvSpPr>
        <p:spPr>
          <a:xfrm>
            <a:off x="10437812" y="0"/>
            <a:ext cx="685800" cy="1143000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Name Card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700" name="Rectangle 10"/>
            <p:cNvSpPr/>
            <p:nvPr/>
          </p:nvSpPr>
          <p:spPr>
            <a:xfrm>
              <a:off x="0" y="0"/>
              <a:ext cx="12192000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01" name="Oval 14"/>
            <p:cNvSpPr/>
            <p:nvPr/>
          </p:nvSpPr>
          <p:spPr>
            <a:xfrm>
              <a:off x="0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02" name="Oval 15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03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04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05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06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07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ah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0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ah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709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b="0" cap="none" sz="40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10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algn="l" indent="0" marL="0">
              <a:buNone/>
              <a:defRPr cap="none" sz="20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7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13" name="Rectangle 13"/>
          <p:cNvSpPr/>
          <p:nvPr/>
        </p:nvSpPr>
        <p:spPr>
          <a:xfrm>
            <a:off x="10437812" y="0"/>
            <a:ext cx="685800" cy="1143000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76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77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7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7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8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81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3145730" name="Straight Connector 16"/>
          <p:cNvCxnSpPr>
            <a:cxnSpLocks/>
          </p:cNvCxnSpPr>
          <p:nvPr/>
        </p:nvCxnSpPr>
        <p:spPr>
          <a:xfrm>
            <a:off x="4403971" y="2569633"/>
            <a:ext cx="0" cy="3492499"/>
          </a:xfrm>
          <a:prstGeom prst="line"/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Connector 17"/>
          <p:cNvCxnSpPr>
            <a:cxnSpLocks/>
          </p:cNvCxnSpPr>
          <p:nvPr/>
        </p:nvCxnSpPr>
        <p:spPr>
          <a:xfrm>
            <a:off x="7772401" y="2569633"/>
            <a:ext cx="0" cy="3492499"/>
          </a:xfrm>
          <a:prstGeom prst="line"/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78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78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8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3" name="Picture Placeholder 2"/>
          <p:cNvSpPr>
            <a:spLocks noChangeAspect="1" noGrp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  <p:sp>
        <p:nvSpPr>
          <p:cNvPr id="1048624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6" name="Picture Placeholder 2"/>
          <p:cNvSpPr>
            <a:spLocks noChangeAspect="1" noGrp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  <p:sp>
        <p:nvSpPr>
          <p:cNvPr id="1048627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9" name="Picture Placeholder 2"/>
          <p:cNvSpPr>
            <a:spLocks noChangeAspect="1" noGrp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  <p:sp>
        <p:nvSpPr>
          <p:cNvPr id="1048630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3145728" name="Straight Connector 42"/>
          <p:cNvCxnSpPr>
            <a:cxnSpLocks/>
          </p:cNvCxnSpPr>
          <p:nvPr/>
        </p:nvCxnSpPr>
        <p:spPr>
          <a:xfrm>
            <a:off x="4405831" y="2569633"/>
            <a:ext cx="0" cy="3492499"/>
          </a:xfrm>
          <a:prstGeom prst="line"/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29" name="Straight Connector 43"/>
          <p:cNvCxnSpPr>
            <a:cxnSpLocks/>
          </p:cNvCxnSpPr>
          <p:nvPr/>
        </p:nvCxnSpPr>
        <p:spPr>
          <a:xfrm>
            <a:off x="7797802" y="2569633"/>
            <a:ext cx="0" cy="3492499"/>
          </a:xfrm>
          <a:prstGeom prst="line"/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p>
            <a:endParaRPr dirty="0" lang="en-US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anchor="t" anchorCtr="0"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60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6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634" name="Rectangle 11"/>
            <p:cNvSpPr/>
            <p:nvPr/>
          </p:nvSpPr>
          <p:spPr>
            <a:xfrm>
              <a:off x="0" y="0"/>
              <a:ext cx="12192000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635" name="Oval 14"/>
            <p:cNvSpPr/>
            <p:nvPr/>
          </p:nvSpPr>
          <p:spPr>
            <a:xfrm>
              <a:off x="0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36" name="Oval 15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37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38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39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40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/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41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642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ah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64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ah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644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anchor="b" anchorCtr="0" vert="eaVert"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8" name="Rectangle 13"/>
          <p:cNvSpPr/>
          <p:nvPr/>
        </p:nvSpPr>
        <p:spPr>
          <a:xfrm>
            <a:off x="10437812" y="0"/>
            <a:ext cx="685800" cy="1143000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0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60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0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715" name="Rectangle 13"/>
            <p:cNvSpPr/>
            <p:nvPr/>
          </p:nvSpPr>
          <p:spPr>
            <a:xfrm>
              <a:off x="0" y="0"/>
              <a:ext cx="12192000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16" name="Oval 16"/>
            <p:cNvSpPr/>
            <p:nvPr/>
          </p:nvSpPr>
          <p:spPr>
            <a:xfrm>
              <a:off x="0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17" name="Oval 17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1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1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1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/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22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ah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23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2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ah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725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b="0" cap="none" sz="40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26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algn="l" indent="0" marL="0">
              <a:buNone/>
              <a:defRPr cap="all" sz="20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7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29" name="Rectangle 15"/>
          <p:cNvSpPr/>
          <p:nvPr/>
        </p:nvSpPr>
        <p:spPr>
          <a:xfrm>
            <a:off x="10437812" y="0"/>
            <a:ext cx="685800" cy="1143000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49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750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75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75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1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accent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2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5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>
                <a:solidFill>
                  <a:schemeClr val="accent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4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5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65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5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75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5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69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98" name="Rectangle 6"/>
          <p:cNvSpPr/>
          <p:nvPr/>
        </p:nvSpPr>
        <p:spPr>
          <a:xfrm>
            <a:off x="10437812" y="0"/>
            <a:ext cx="685800" cy="1143000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9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731" name="Rectangle 13"/>
            <p:cNvSpPr/>
            <p:nvPr/>
          </p:nvSpPr>
          <p:spPr>
            <a:xfrm>
              <a:off x="0" y="0"/>
              <a:ext cx="12192000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32" name="Oval 16"/>
            <p:cNvSpPr/>
            <p:nvPr/>
          </p:nvSpPr>
          <p:spPr>
            <a:xfrm>
              <a:off x="0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33" name="Oval 18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34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35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36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37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/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3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3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ah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4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ah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741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b="0" sz="2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42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743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indent="0" marL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7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46" name="Rectangle 15"/>
          <p:cNvSpPr/>
          <p:nvPr/>
        </p:nvSpPr>
        <p:spPr>
          <a:xfrm>
            <a:off x="10437812" y="0"/>
            <a:ext cx="685800" cy="1143000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758" name="Rectangle 13"/>
            <p:cNvSpPr/>
            <p:nvPr/>
          </p:nvSpPr>
          <p:spPr>
            <a:xfrm>
              <a:off x="0" y="0"/>
              <a:ext cx="12192000" cy="6858000"/>
            </a:xfrm>
            <a:prstGeom prst="rect"/>
            <a:blipFill>
              <a:blip xmlns:r="http://schemas.openxmlformats.org/officeDocument/2006/relationships" r:embed="rId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759" name="Oval 16"/>
            <p:cNvSpPr/>
            <p:nvPr/>
          </p:nvSpPr>
          <p:spPr>
            <a:xfrm>
              <a:off x="0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60" name="Oval 17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61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62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63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64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/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765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766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ah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76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ah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768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b="0" sz="36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69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algn="ctr" indent="0" lvl="0" marL="0">
              <a:buNone/>
            </a:pPr>
            <a:r>
              <a:rPr lang="en-US" smtClean="0"/>
              <a:t>Click icon to add picture</a:t>
            </a:r>
            <a:endParaRPr dirty="0" lang="en-US"/>
          </a:p>
        </p:txBody>
      </p:sp>
      <p:sp>
        <p:nvSpPr>
          <p:cNvPr id="1048770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indent="0" marL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7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dirty="0" lang="en-US"/>
              <a:t>6/6/2019</a:t>
            </a:r>
          </a:p>
        </p:txBody>
      </p:sp>
      <p:sp>
        <p:nvSpPr>
          <p:cNvPr id="104877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73" name="Rectangle 15"/>
          <p:cNvSpPr/>
          <p:nvPr/>
        </p:nvSpPr>
        <p:spPr>
          <a:xfrm>
            <a:off x="10437812" y="0"/>
            <a:ext cx="685800" cy="1143000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77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image" Target="../media/image1.jpeg"/><Relationship Id="rId1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48576" name="Rectangle 6"/>
            <p:cNvSpPr/>
            <p:nvPr/>
          </p:nvSpPr>
          <p:spPr>
            <a:xfrm>
              <a:off x="0" y="0"/>
              <a:ext cx="12192000" cy="6858000"/>
            </a:xfrm>
            <a:prstGeom prst="rect"/>
            <a:blipFill>
              <a:blip xmlns:r="http://schemas.openxmlformats.org/officeDocument/2006/relationships" r:embed="rId18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8577" name="Oval 12"/>
            <p:cNvSpPr/>
            <p:nvPr/>
          </p:nvSpPr>
          <p:spPr>
            <a:xfrm>
              <a:off x="0" y="2667000"/>
              <a:ext cx="4191000" cy="4191000"/>
            </a:xfrm>
            <a:prstGeom prst="ellipse"/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36000">
                  <a:schemeClr val="accent5">
                    <a:alpha val="10000"/>
                  </a:schemeClr>
                </a:gs>
                <a:gs pos="75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8" name="Oval 14"/>
            <p:cNvSpPr/>
            <p:nvPr/>
          </p:nvSpPr>
          <p:spPr>
            <a:xfrm>
              <a:off x="0" y="2895600"/>
              <a:ext cx="2362200" cy="2362200"/>
            </a:xfrm>
            <a:prstGeom prst="ellipse"/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3600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9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66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0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/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36000">
                  <a:schemeClr val="accent5">
                    <a:alpha val="6000"/>
                  </a:schemeClr>
                </a:gs>
                <a:gs pos="69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1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/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36000">
                  <a:schemeClr val="accent5">
                    <a:alpha val="7000"/>
                  </a:schemeClr>
                </a:gs>
                <a:gs pos="73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2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ah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48583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ah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4858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ah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048585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587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b="1" sz="1000" i="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6/6/2019</a:t>
            </a:r>
          </a:p>
        </p:txBody>
      </p:sp>
      <p:sp>
        <p:nvSpPr>
          <p:cNvPr id="104858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b="1" sz="1000" i="0">
                <a:solidFill>
                  <a:schemeClr val="accent1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9" name="Rectangle 20"/>
          <p:cNvSpPr/>
          <p:nvPr/>
        </p:nvSpPr>
        <p:spPr>
          <a:xfrm>
            <a:off x="10437812" y="0"/>
            <a:ext cx="685800" cy="1143000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90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/>
        </p:spPr>
        <p:txBody>
          <a:bodyPr anchor="b" bIns="45720" lIns="91440" rIns="91440" rtlCol="0" tIns="45720" vert="horz"/>
          <a:lstStyle>
            <a:lvl1pPr algn="ctr">
              <a:defRPr b="0" sz="280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 sldNum="0"/>
  <p:txStyles>
    <p:titleStyle>
      <a:lvl1pPr algn="l" defTabSz="457200" eaLnBrk="1" hangingPunct="1" latinLnBrk="0" rtl="0">
        <a:spcBef>
          <a:spcPct val="0"/>
        </a:spcBef>
        <a:buNone/>
        <a:defRPr b="0" sz="360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8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6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4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2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2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2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2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2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b="0" sz="120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Rectangle 47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/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US"/>
          </a:p>
        </p:txBody>
      </p:sp>
      <p:sp>
        <p:nvSpPr>
          <p:cNvPr id="1048600" name="Freeform 5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 bwMode="gray">
          <a:xfrm>
            <a:off x="0" y="794"/>
            <a:ext cx="12192000" cy="6856413"/>
          </a:xfrm>
          <a:custGeom>
            <a:avLst/>
            <a:ah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pic>
        <p:nvPicPr>
          <p:cNvPr id="2097152" name="Picture 5" descr="purple tinted chalkboard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>
            <a:alphaModFix amt="55000"/>
          </a:blip>
          <a:srcRect r="-1" b="21257"/>
          <a:stretch>
            <a:fillRect/>
          </a:stretch>
        </p:blipFill>
        <p:spPr>
          <a:xfrm>
            <a:off x="474133" y="474133"/>
            <a:ext cx="11243734" cy="5909733"/>
          </a:xfrm>
          <a:prstGeom prst="rect"/>
          <a:noFill/>
        </p:spPr>
      </p:pic>
      <p:sp>
        <p:nvSpPr>
          <p:cNvPr id="1048601" name="Title 1"/>
          <p:cNvSpPr>
            <a:spLocks noGrp="1"/>
          </p:cNvSpPr>
          <p:nvPr>
            <p:ph type="ctrTitle"/>
          </p:nvPr>
        </p:nvSpPr>
        <p:spPr>
          <a:xfrm>
            <a:off x="1154954" y="777239"/>
            <a:ext cx="10150355" cy="5498869"/>
          </a:xfrm>
        </p:spPr>
        <p:txBody>
          <a:bodyPr>
            <a:noAutofit/>
          </a:bodyPr>
          <a:p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SUBJECT : MULTINATIONAL FINANCIAL MANAGEMENT </a:t>
            </a:r>
            <a:b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CLASS : M.COM (FINAL)</a:t>
            </a:r>
            <a:b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SEMESTER: 4TH </a:t>
            </a:r>
            <a:b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TOPIC : EXCHANGE RATE THEORIES </a:t>
            </a:r>
            <a:b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COLLEGE : IB PG COLLEGE, PANIPAT</a:t>
            </a:r>
            <a:b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AFFILIATED BY KURUKSHETRA UNIVERSITY, KURUKSHETRA)</a:t>
            </a:r>
            <a:b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                                                                                      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Prepared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by :</a:t>
            </a:r>
            <a:b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Sarika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Arora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                                                                                                                                      (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Assistan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b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dirty="0" sz="20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dirty="0" sz="2800" lang="en-US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endParaRPr dirty="0" sz="2800" lang="en-US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8602" name="Rectangle 51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10437812" y="0"/>
            <a:ext cx="685800" cy="1143000"/>
          </a:xfrm>
          <a:prstGeom prst="rect"/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sz="4400" lang="en-US" smtClean="0">
                <a:latin typeface="Calibri" pitchFamily="34" charset="0"/>
                <a:cs typeface="Calibri" pitchFamily="34" charset="0"/>
              </a:rPr>
              <a:t>Definition-</a:t>
            </a:r>
            <a:endParaRPr b="1" dirty="0" sz="4400"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just"/>
            <a:r>
              <a:rPr b="1" dirty="0" sz="2400"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b="1" dirty="0" sz="2400" lang="en-US" smtClean="0">
                <a:latin typeface="Calibri" pitchFamily="34" charset="0"/>
                <a:cs typeface="Calibri" pitchFamily="34" charset="0"/>
              </a:rPr>
              <a:t>According to Kindle Berger, "The balance of payments of a country is a systematic record of all economic transactions between the residents of the reporting country and residents of foreign countries during a given period of time". </a:t>
            </a:r>
            <a:endParaRPr b="1" dirty="0" sz="2400"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sz="4400" lang="en-US" smtClean="0">
                <a:latin typeface="Calibri" pitchFamily="34" charset="0"/>
                <a:cs typeface="Calibri" pitchFamily="34" charset="0"/>
              </a:rPr>
              <a:t>Features</a:t>
            </a:r>
            <a:endParaRPr dirty="0" sz="4400" lang="en-US"/>
          </a:p>
        </p:txBody>
      </p:sp>
      <p:sp>
        <p:nvSpPr>
          <p:cNvPr id="10486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just"/>
            <a:r>
              <a:rPr dirty="0" sz="2400" lang="en-US" smtClean="0">
                <a:latin typeface="Calibri" pitchFamily="34" charset="0"/>
                <a:cs typeface="Calibri" pitchFamily="34" charset="0"/>
              </a:rPr>
              <a:t>It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is a systematic record of all economic transactions between one country and the rest of the world. </a:t>
            </a:r>
            <a:endParaRPr dirty="0" sz="2400" lang="en-US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dirty="0" sz="2400" lang="en-US" smtClean="0">
                <a:latin typeface="Calibri" pitchFamily="34" charset="0"/>
                <a:cs typeface="Calibri" pitchFamily="34" charset="0"/>
              </a:rPr>
              <a:t>It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includes all transactions, visible as well as invisible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dirty="0" sz="2400" lang="en-US" smtClean="0">
                <a:latin typeface="Calibri" pitchFamily="34" charset="0"/>
                <a:cs typeface="Calibri" pitchFamily="34" charset="0"/>
              </a:rPr>
              <a:t>It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relates to a period of time. Generally, it is an annual statement. </a:t>
            </a:r>
            <a:endParaRPr dirty="0" sz="2400" lang="en-US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dirty="0" sz="2400" lang="en-US" smtClean="0">
                <a:latin typeface="Calibri" pitchFamily="34" charset="0"/>
                <a:cs typeface="Calibri" pitchFamily="34" charset="0"/>
              </a:rPr>
              <a:t>It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adopts a double-entry book-keeping system. It has two sides: credit side and debit side. Receipts are recorded on the credit side and payments on the debit side.</a:t>
            </a:r>
            <a:endParaRPr dirty="0" sz="2400"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sz="4400" lang="en-US" smtClean="0">
                <a:latin typeface="Calibri" pitchFamily="34" charset="0"/>
                <a:cs typeface="Calibri" pitchFamily="34" charset="0"/>
              </a:rPr>
              <a:t>Components of BOP</a:t>
            </a:r>
            <a:endParaRPr dirty="0" sz="4400"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8613" name="Content Placeholder 4"/>
          <p:cNvSpPr>
            <a:spLocks noGrp="1"/>
          </p:cNvSpPr>
          <p:nvPr>
            <p:ph idx="1"/>
          </p:nvPr>
        </p:nvSpPr>
        <p:spPr>
          <a:xfrm>
            <a:off x="685800" y="2255520"/>
            <a:ext cx="10005060" cy="4274820"/>
          </a:xfrm>
        </p:spPr>
        <p:txBody>
          <a:bodyPr>
            <a:noAutofit/>
          </a:bodyPr>
          <a:p>
            <a:pPr algn="just">
              <a:buNone/>
            </a:pPr>
            <a:r>
              <a:rPr dirty="0" sz="2400" lang="en-US" smtClean="0">
                <a:latin typeface="Calibri" pitchFamily="34" charset="0"/>
                <a:cs typeface="Calibri" pitchFamily="34" charset="0"/>
              </a:rPr>
              <a:t>1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. </a:t>
            </a:r>
            <a:r>
              <a:rPr dirty="0" sz="2400" lang="en-US" u="sng" smtClean="0">
                <a:latin typeface="Calibri" pitchFamily="34" charset="0"/>
                <a:cs typeface="Calibri" pitchFamily="34" charset="0"/>
              </a:rPr>
              <a:t>Current Account </a:t>
            </a:r>
            <a:r>
              <a:rPr dirty="0" sz="2400" lang="en-US" u="sng" smtClean="0">
                <a:latin typeface="Calibri" pitchFamily="34" charset="0"/>
                <a:cs typeface="Calibri" pitchFamily="34" charset="0"/>
              </a:rPr>
              <a:t>Balance</a:t>
            </a:r>
          </a:p>
          <a:p>
            <a:pPr algn="just"/>
            <a:r>
              <a:rPr dirty="0" sz="2400" lang="en-US" smtClean="0">
                <a:latin typeface="Calibri" pitchFamily="34" charset="0"/>
                <a:cs typeface="Calibri" pitchFamily="34" charset="0"/>
              </a:rPr>
              <a:t> BOP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on current account is a statement of actual receipts and payments in short period. </a:t>
            </a:r>
            <a:endParaRPr dirty="0" sz="2400" lang="en-US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dirty="0" sz="2400" lang="en-US" smtClean="0">
                <a:latin typeface="Calibri" pitchFamily="34" charset="0"/>
                <a:cs typeface="Calibri" pitchFamily="34" charset="0"/>
              </a:rPr>
              <a:t>It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includes the value of export and imports of both visible and invisible goods. There can be either surplus or deficit in current account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dirty="0" sz="2400" lang="en-US" smtClean="0">
                <a:latin typeface="Calibri" pitchFamily="34" charset="0"/>
                <a:cs typeface="Calibri" pitchFamily="34" charset="0"/>
              </a:rPr>
              <a:t>The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current account includes:- export &amp; import of services, interests, profits, dividends and unilateral receipts/payments from/to abroad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buNone/>
            </a:pPr>
            <a:r>
              <a:rPr dirty="0" sz="2400" lang="en-US" smtClean="0">
                <a:latin typeface="Calibri" pitchFamily="34" charset="0"/>
                <a:cs typeface="Calibri" pitchFamily="34" charset="0"/>
              </a:rPr>
              <a:t> </a:t>
            </a:r>
            <a:endParaRPr dirty="0" sz="2400"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>
          <a:xfrm>
            <a:off x="644236" y="2217420"/>
            <a:ext cx="10349346" cy="3802380"/>
          </a:xfrm>
        </p:spPr>
        <p:txBody>
          <a:bodyPr>
            <a:noAutofit/>
          </a:bodyPr>
          <a:p>
            <a:pPr algn="just">
              <a:buNone/>
            </a:pPr>
            <a:r>
              <a:rPr dirty="0" sz="2400" lang="en-US" u="sng" smtClean="0">
                <a:latin typeface="Calibri" pitchFamily="34" charset="0"/>
                <a:cs typeface="Calibri" pitchFamily="34" charset="0"/>
              </a:rPr>
              <a:t>2. Capital Account Balance </a:t>
            </a:r>
          </a:p>
          <a:p>
            <a:pPr algn="just"/>
            <a:r>
              <a:rPr dirty="0" sz="2400" lang="en-US" smtClean="0">
                <a:latin typeface="Calibri" pitchFamily="34" charset="0"/>
                <a:cs typeface="Calibri" pitchFamily="34" charset="0"/>
              </a:rPr>
              <a:t> It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is difference between the receipts and payments on account of capital account. It refers to all financial transactions. </a:t>
            </a:r>
          </a:p>
          <a:p>
            <a:pPr algn="just"/>
            <a:r>
              <a:rPr dirty="0" sz="2400" lang="en-US" smtClean="0">
                <a:latin typeface="Calibri" pitchFamily="34" charset="0"/>
                <a:cs typeface="Calibri" pitchFamily="34" charset="0"/>
              </a:rPr>
              <a:t>The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capital account involves inflows and outflows relating to investments, short term borrowings/lending, and medium term to long term borrowing/lending.  There can be surplus or deficit in capital account. </a:t>
            </a:r>
          </a:p>
          <a:p>
            <a:pPr algn="just"/>
            <a:r>
              <a:rPr dirty="0" sz="2400" lang="en-US" smtClean="0">
                <a:latin typeface="Calibri" pitchFamily="34" charset="0"/>
                <a:cs typeface="Calibri" pitchFamily="34" charset="0"/>
              </a:rPr>
              <a:t>It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includes: - private foreign loan flow, movement in banking capital, official capital transactions, reserves, gold movement etc. </a:t>
            </a:r>
          </a:p>
          <a:p>
            <a:pPr algn="just"/>
            <a:endParaRPr dirty="0" sz="240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sz="4400" lang="en-US" smtClean="0">
                <a:latin typeface="Calibri" pitchFamily="34" charset="0"/>
                <a:cs typeface="Calibri" pitchFamily="34" charset="0"/>
              </a:rPr>
              <a:t>Causes of Disequilibrium</a:t>
            </a:r>
            <a:endParaRPr dirty="0" sz="4400"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US" smtClean="0">
                <a:latin typeface="Calibri" pitchFamily="34" charset="0"/>
                <a:cs typeface="Calibri" pitchFamily="34" charset="0"/>
              </a:rPr>
              <a:t>Natural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causes – e.g. floods, earthquake etc. </a:t>
            </a:r>
          </a:p>
          <a:p>
            <a:r>
              <a:rPr dirty="0" sz="2400" lang="en-US" smtClean="0">
                <a:latin typeface="Calibri" pitchFamily="34" charset="0"/>
                <a:cs typeface="Calibri" pitchFamily="34" charset="0"/>
              </a:rPr>
              <a:t>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Economic causes – e.g. Cyclical Fluctuations, Inflation, Demonstration Effect etc. </a:t>
            </a:r>
          </a:p>
          <a:p>
            <a:r>
              <a:rPr dirty="0" sz="2400" lang="en-US" smtClean="0">
                <a:latin typeface="Calibri" pitchFamily="34" charset="0"/>
                <a:cs typeface="Calibri" pitchFamily="34" charset="0"/>
              </a:rPr>
              <a:t>Political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causes – e.g. international relation, political instability, etc. </a:t>
            </a:r>
          </a:p>
          <a:p>
            <a:r>
              <a:rPr dirty="0" sz="2400" lang="en-US" smtClean="0">
                <a:latin typeface="Calibri" pitchFamily="34" charset="0"/>
                <a:cs typeface="Calibri" pitchFamily="34" charset="0"/>
              </a:rPr>
              <a:t>Social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factors – e.g. change in taste and preferences etc. </a:t>
            </a:r>
            <a:endParaRPr dirty="0" sz="2400"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sz="4400" lang="en-US" smtClean="0">
                <a:latin typeface="Calibri" pitchFamily="34" charset="0"/>
                <a:cs typeface="Calibri" pitchFamily="34" charset="0"/>
              </a:rPr>
              <a:t>Balance of Trade</a:t>
            </a:r>
            <a:endParaRPr dirty="0" sz="4400"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dirty="0" sz="2400" lang="en-US" smtClean="0">
                <a:latin typeface="Calibri" pitchFamily="34" charset="0"/>
                <a:cs typeface="Calibri" pitchFamily="34" charset="0"/>
              </a:rPr>
              <a:t>The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difference between a country's imports and its exports. Balance of trade is the largest component of a country's balance of payments. </a:t>
            </a:r>
          </a:p>
          <a:p>
            <a:r>
              <a:rPr dirty="0" sz="2400" lang="en-US" smtClean="0">
                <a:latin typeface="Calibri" pitchFamily="34" charset="0"/>
                <a:cs typeface="Calibri" pitchFamily="34" charset="0"/>
              </a:rPr>
              <a:t>Debit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items include imports, foreign aid, domestic spending abroad and domestic investments abroad. </a:t>
            </a:r>
          </a:p>
          <a:p>
            <a:r>
              <a:rPr dirty="0" sz="2400" lang="en-US" smtClean="0">
                <a:latin typeface="Calibri" pitchFamily="34" charset="0"/>
                <a:cs typeface="Calibri" pitchFamily="34" charset="0"/>
              </a:rPr>
              <a:t>Credit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items include exports, foreign spending in the domestic economy and foreign investments in the domestic economy. </a:t>
            </a:r>
          </a:p>
          <a:p>
            <a:r>
              <a:rPr dirty="0" sz="2400" lang="en-US" smtClean="0">
                <a:latin typeface="Calibri" pitchFamily="34" charset="0"/>
                <a:cs typeface="Calibri" pitchFamily="34" charset="0"/>
              </a:rPr>
              <a:t>When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exports are greater than imports than the BOT is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favorable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and if imports are greater than exports then it is </a:t>
            </a:r>
            <a:r>
              <a:rPr dirty="0" sz="2400" lang="en-US" smtClean="0">
                <a:latin typeface="Calibri" pitchFamily="34" charset="0"/>
                <a:cs typeface="Calibri" pitchFamily="34" charset="0"/>
              </a:rPr>
              <a:t>unfavorable</a:t>
            </a:r>
            <a:endParaRPr dirty="0" sz="2400"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sz="4000" lang="en-US" smtClean="0">
                <a:latin typeface="Calibri" pitchFamily="34" charset="0"/>
                <a:cs typeface="Calibri" pitchFamily="34" charset="0"/>
              </a:rPr>
              <a:t>Difference between Balance of Trade and Balance of Payments </a:t>
            </a:r>
            <a:endParaRPr dirty="0" sz="4000" lang="en-US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97153" name="Content Placeholder 3" descr="diff.jpg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rcRect l="477" t="23859" r="-4607" b="12268"/>
          <a:stretch>
            <a:fillRect/>
          </a:stretch>
        </p:blipFill>
        <p:spPr>
          <a:xfrm>
            <a:off x="592283" y="2015835"/>
            <a:ext cx="11450782" cy="484216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Content Placeholder 2"/>
          <p:cNvSpPr>
            <a:spLocks noGrp="1"/>
          </p:cNvSpPr>
          <p:nvPr>
            <p:ph idx="1"/>
          </p:nvPr>
        </p:nvSpPr>
        <p:spPr>
          <a:xfrm>
            <a:off x="967918" y="1558636"/>
            <a:ext cx="10358173" cy="4769428"/>
          </a:xfrm>
        </p:spPr>
        <p:txBody>
          <a:bodyPr>
            <a:normAutofit/>
          </a:bodyPr>
          <a:p>
            <a:pPr algn="ctr">
              <a:buNone/>
            </a:pPr>
            <a:r>
              <a:rPr dirty="0" sz="8800" lang="en-US" smtClean="0"/>
              <a:t>   </a:t>
            </a:r>
          </a:p>
          <a:p>
            <a:pPr algn="ctr">
              <a:buNone/>
            </a:pPr>
            <a:r>
              <a:rPr dirty="0" sz="8800" lang="en-US" smtClean="0"/>
              <a:t>Thank you </a:t>
            </a:r>
            <a:endParaRPr dirty="0" sz="8800" lang="en-US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67288550">
  <a:themeElements>
    <a:clrScheme name="Ion Boardroom">
      <a:dk1>
        <a:sysClr lastClr="000000" val="windowText"/>
      </a:dk1>
      <a:lt1>
        <a:sysClr lastClr="FFFFFF" val="window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r="5400000" dist="254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r="5400000" dist="381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l" rig="threePt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4B8C88-7AFD-4F93-AF50-E36A0AADA3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A37f</dc:creator>
  <dcterms:created xsi:type="dcterms:W3CDTF">2020-03-30T13:32:49Z</dcterms:created>
  <dcterms:modified xsi:type="dcterms:W3CDTF">2020-04-25T06:35:09Z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0x01010079F111ED35F8CC479449609E8A0923A6</vt:lpwstr>
  </property>
  <property fmtid="{D5CDD505-2E9C-101B-9397-08002B2CF9AE}" name="NXPowerLiteLastOptimized" pid="3">
    <vt:lpwstr>186941</vt:lpwstr>
  </property>
  <property fmtid="{D5CDD505-2E9C-101B-9397-08002B2CF9AE}" name="NXPowerLiteSettings" pid="4">
    <vt:lpwstr>C7000400038000</vt:lpwstr>
  </property>
  <property fmtid="{D5CDD505-2E9C-101B-9397-08002B2CF9AE}" name="NXPowerLiteVersion" pid="5">
    <vt:lpwstr>S9.0.1</vt:lpwstr>
  </property>
</Properties>
</file>