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type="screen16x9" cy="6858000" cx="12192000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slideViewPr>
    <p:cSldViewPr>
      <p:cViewPr>
        <p:scale>
          <a:sx n="0" d="0"/>
          <a:sy n="0" d="0"/>
        </p:scale>
        <p:origin x="0" y="0"/>
      </p:cViewPr>
    </p:cSldViewPr>
  </p:slide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tableStyles" Target="tableStyles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3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3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34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3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3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3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707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algn="l" indent="0" marL="0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 lang="en-US"/>
          </a:p>
        </p:txBody>
      </p:sp>
      <p:sp>
        <p:nvSpPr>
          <p:cNvPr id="10487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70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710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ah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7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6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b="0" cap="none" sz="48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727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algn="l" indent="0" marL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2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72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730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73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b="0" cap="none" sz="48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6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indent="0" marL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indent="0" marL="457200">
              <a:buFontTx/>
              <a:buNone/>
            </a:lvl2pPr>
            <a:lvl3pPr indent="0" marL="914400">
              <a:buFontTx/>
              <a:buNone/>
            </a:lvl3pPr>
            <a:lvl4pPr indent="0" marL="1371600">
              <a:buFontTx/>
              <a:buNone/>
            </a:lvl4pPr>
            <a:lvl5pPr indent="0" marL="1828800">
              <a:buFontTx/>
              <a:buNone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1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algn="l" indent="0" marL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6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6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64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6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  <p:sp>
        <p:nvSpPr>
          <p:cNvPr id="1048666" name="TextBox 13"/>
          <p:cNvSpPr txBox="1"/>
          <p:nvPr/>
        </p:nvSpPr>
        <p:spPr>
          <a:xfrm>
            <a:off x="2467652" y="648005"/>
            <a:ext cx="609600" cy="584776"/>
          </a:xfrm>
          <a:prstGeom prst="rect"/>
        </p:spPr>
        <p:txBody>
          <a:bodyPr anchor="ctr" bIns="45720" lIns="91440" rIns="91440" rtlCol="0" tIns="45720" vert="horz">
            <a:noAutofit/>
          </a:bodyPr>
          <a:p>
            <a:pPr lvl="0"/>
            <a:r>
              <a:rPr baseline="0" dirty="0" sz="8000" lang="en-US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048667" name="TextBox 14"/>
          <p:cNvSpPr txBox="1"/>
          <p:nvPr/>
        </p:nvSpPr>
        <p:spPr>
          <a:xfrm>
            <a:off x="11114852" y="2905306"/>
            <a:ext cx="609600" cy="584776"/>
          </a:xfrm>
          <a:prstGeom prst="rect"/>
        </p:spPr>
        <p:txBody>
          <a:bodyPr anchor="ctr" bIns="45720" lIns="91440" rIns="91440" rtlCol="0" tIns="45720" vert="horz">
            <a:noAutofit/>
          </a:bodyPr>
          <a:p>
            <a:pPr lvl="0"/>
            <a:r>
              <a:rPr baseline="0" dirty="0" sz="8000" lang="en-US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b="0" sz="48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5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anchor="t" bIns="45720" lIns="91440" rIns="91440" rtlCol="0" tIns="45720" vert="horz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indent="0" lvl="0" marL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4865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5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57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5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b="0" cap="none" sz="48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7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indent="0" marL="0">
              <a:buFontTx/>
              <a:buNone/>
              <a:defRPr sz="2400">
                <a:solidFill>
                  <a:schemeClr val="accent1"/>
                </a:solidFill>
              </a:defRPr>
            </a:lvl1pPr>
            <a:lvl2pPr indent="0" marL="457200">
              <a:buFontTx/>
              <a:buNone/>
            </a:lvl2pPr>
            <a:lvl3pPr indent="0" marL="914400">
              <a:buFontTx/>
              <a:buNone/>
            </a:lvl3pPr>
            <a:lvl4pPr indent="0" marL="1371600">
              <a:buFontTx/>
              <a:buNone/>
            </a:lvl4pPr>
            <a:lvl5pPr indent="0" marL="1828800">
              <a:buFontTx/>
              <a:buNone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7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anchor="t" bIns="45720" lIns="91440" rIns="91440" rtlCol="0" tIns="45720" vert="horz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indent="0" lvl="0" marL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4867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7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77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7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  <p:sp>
        <p:nvSpPr>
          <p:cNvPr id="1048679" name="TextBox 16"/>
          <p:cNvSpPr txBox="1"/>
          <p:nvPr/>
        </p:nvSpPr>
        <p:spPr>
          <a:xfrm>
            <a:off x="2467652" y="648005"/>
            <a:ext cx="609600" cy="584776"/>
          </a:xfrm>
          <a:prstGeom prst="rect"/>
        </p:spPr>
        <p:txBody>
          <a:bodyPr anchor="ctr" bIns="45720" lIns="91440" rIns="91440" rtlCol="0" tIns="45720" vert="horz">
            <a:noAutofit/>
          </a:bodyPr>
          <a:p>
            <a:pPr lvl="0"/>
            <a:r>
              <a:rPr baseline="0" dirty="0" sz="8000" lang="en-US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048680" name="TextBox 17"/>
          <p:cNvSpPr txBox="1"/>
          <p:nvPr/>
        </p:nvSpPr>
        <p:spPr>
          <a:xfrm>
            <a:off x="11114852" y="2905306"/>
            <a:ext cx="609600" cy="584776"/>
          </a:xfrm>
          <a:prstGeom prst="rect"/>
        </p:spPr>
        <p:txBody>
          <a:bodyPr anchor="ctr" bIns="45720" lIns="91440" rIns="91440" rtlCol="0" tIns="45720" vert="horz">
            <a:noAutofit/>
          </a:bodyPr>
          <a:p>
            <a:pPr lvl="0"/>
            <a:r>
              <a:rPr baseline="0" dirty="0" sz="8000" lang="en-US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9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b="0" sz="48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72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indent="0" marL="0">
              <a:buFontTx/>
              <a:buNone/>
              <a:defRPr sz="2400">
                <a:solidFill>
                  <a:schemeClr val="accent1"/>
                </a:solidFill>
              </a:defRPr>
            </a:lvl1pPr>
            <a:lvl2pPr indent="0" marL="457200">
              <a:buFontTx/>
              <a:buNone/>
            </a:lvl2pPr>
            <a:lvl3pPr indent="0" marL="914400">
              <a:buFontTx/>
              <a:buNone/>
            </a:lvl3pPr>
            <a:lvl4pPr indent="0" marL="1371600">
              <a:buFontTx/>
              <a:buNone/>
            </a:lvl4pPr>
            <a:lvl5pPr indent="0" marL="1828800">
              <a:buFontTx/>
              <a:buNone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21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anchor="t" bIns="45720" lIns="91440" rIns="91440" rtlCol="0" tIns="45720" vert="horz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indent="0" lvl="0" marL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4872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72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724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72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3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anchor="t"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3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anchor="ctr" vert="eaVert"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4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4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5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51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07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0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0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1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b="0" cap="none" sz="40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82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algn="l" indent="0" marL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85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8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4" name="Title 7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95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96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9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9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9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70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9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39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0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4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indent="0" marL="0">
              <a:buNone/>
              <a:defRPr b="0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2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4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4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45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4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70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70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704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70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6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7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7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7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b="0" sz="20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88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89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9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9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69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69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b="0" sz="2400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71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algn="ctr" indent="0" marL="0">
              <a:buNone/>
              <a:defRPr sz="1600"/>
            </a:lvl1pPr>
            <a:lvl2pPr indent="0" marL="457200">
              <a:buNone/>
              <a:defRPr sz="1600"/>
            </a:lvl2pPr>
            <a:lvl3pPr indent="0" marL="914400">
              <a:buNone/>
              <a:defRPr sz="1600"/>
            </a:lvl3pPr>
            <a:lvl4pPr indent="0" marL="1371600">
              <a:buNone/>
              <a:defRPr sz="1600"/>
            </a:lvl4pPr>
            <a:lvl5pPr indent="0" marL="1828800">
              <a:buNone/>
              <a:defRPr sz="1600"/>
            </a:lvl5pPr>
            <a:lvl6pPr indent="0" marL="2286000">
              <a:buNone/>
              <a:defRPr sz="1600"/>
            </a:lvl6pPr>
            <a:lvl7pPr indent="0" marL="2743200">
              <a:buNone/>
              <a:defRPr sz="1600"/>
            </a:lvl7pPr>
            <a:lvl8pPr indent="0" marL="3200400">
              <a:buNone/>
              <a:defRPr sz="1600"/>
            </a:lvl8pPr>
            <a:lvl9pPr indent="0" marL="365760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104871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indent="0" marL="0">
              <a:buNone/>
              <a:defRPr sz="12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71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71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dirty="0" lang="en-US"/>
          </a:p>
        </p:txBody>
      </p:sp>
      <p:sp>
        <p:nvSpPr>
          <p:cNvPr id="1048717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4871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1048576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ah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77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ah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78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ah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79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ah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80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ah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81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ah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82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ah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83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ah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84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ah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85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ah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86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ah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48587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ah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4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048588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ah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89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ah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0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ah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1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ah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2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ah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3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ah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4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ah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5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ah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6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ah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7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ah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8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ah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48599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ah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1048600" name="Rectangle 6"/>
          <p:cNvSpPr/>
          <p:nvPr/>
        </p:nvSpPr>
        <p:spPr>
          <a:xfrm>
            <a:off x="0" y="0"/>
            <a:ext cx="182880" cy="6858000"/>
          </a:xfrm>
          <a:prstGeom prst="rect"/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48601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/>
        </p:spPr>
        <p:txBody>
          <a:bodyPr anchor="t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02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03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dirty="0" lang="en-US"/>
              <a:t>4/17/2020</a:t>
            </a:fld>
            <a:endParaRPr dirty="0" lang="en-US"/>
          </a:p>
        </p:txBody>
      </p:sp>
      <p:sp>
        <p:nvSpPr>
          <p:cNvPr id="104860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 lang="en-US"/>
          </a:p>
        </p:txBody>
      </p:sp>
      <p:sp>
        <p:nvSpPr>
          <p:cNvPr id="1048605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dirty="0" lang="en-US"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eaLnBrk="1" hangingPunct="1" latinLnBrk="0" rtl="0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457200" eaLnBrk="1" hangingPunct="1" indent="-342900" latinLnBrk="0" marL="342900" rtl="0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algn="l" defTabSz="457200" eaLnBrk="1" hangingPunct="1" indent="-228600" latinLnBrk="0" marL="1143000" rtl="0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algn="l" defTabSz="457200" eaLnBrk="1" hangingPunct="1" indent="-228600" latinLnBrk="0" marL="1600200" rtl="0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algn="l" defTabSz="457200" eaLnBrk="1" hangingPunct="1" indent="-228600" latinLnBrk="0" marL="2057400" rtl="0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Content Placeholder 2"/>
          <p:cNvSpPr>
            <a:spLocks noGrp="1"/>
          </p:cNvSpPr>
          <p:nvPr>
            <p:ph idx="1"/>
          </p:nvPr>
        </p:nvSpPr>
        <p:spPr>
          <a:xfrm>
            <a:off x="1452561" y="154781"/>
            <a:ext cx="10501313" cy="6858000"/>
          </a:xfrm>
        </p:spPr>
        <p:txBody>
          <a:bodyPr>
            <a:normAutofit fontScale="96875" lnSpcReduction="10000"/>
          </a:bodyPr>
          <a:p>
            <a:pPr indent="0" marL="0">
              <a:buNone/>
            </a:pPr>
            <a:r>
              <a:rPr altLang="zh-CN" sz="4000" lang="en-US">
                <a:latin typeface="+mj-lt"/>
              </a:rPr>
              <a:t>CLASS :- M. COM FINAL</a:t>
            </a:r>
            <a:r>
              <a:rPr altLang="en-US" sz="4000" lang="zh-CN">
                <a:latin typeface="+mj-lt"/>
              </a:rPr>
              <a:t> </a:t>
            </a:r>
            <a:endParaRPr altLang="zh-CN" sz="4000" lang="en-US">
              <a:latin typeface="+mj-lt"/>
            </a:endParaRPr>
          </a:p>
          <a:p>
            <a:pPr indent="0" lvl="5" marL="2171700">
              <a:buNone/>
            </a:pPr>
            <a:r>
              <a:rPr altLang="zh-CN" sz="4000" lang="en-US">
                <a:latin typeface="+mj-lt"/>
              </a:rPr>
              <a:t>SEMESTER 4</a:t>
            </a:r>
            <a:r>
              <a:rPr altLang="zh-CN" baseline="30000" sz="4000" lang="en-US">
                <a:latin typeface="+mj-lt"/>
              </a:rPr>
              <a:t>TH</a:t>
            </a:r>
            <a:r>
              <a:rPr altLang="zh-CN" sz="4000" lang="en-US">
                <a:latin typeface="+mj-lt"/>
              </a:rPr>
              <a:t> </a:t>
            </a:r>
          </a:p>
          <a:p>
            <a:pPr indent="0" marL="0">
              <a:buNone/>
            </a:pPr>
            <a:r>
              <a:rPr altLang="zh-CN" sz="3800" lang="en-US">
                <a:latin typeface="+mj-lt"/>
              </a:rPr>
              <a:t>SUBJECT :- INTERNATIONAL HUMAN</a:t>
            </a:r>
          </a:p>
          <a:p>
            <a:pPr indent="0" lvl="5" marL="2171700">
              <a:buNone/>
            </a:pPr>
            <a:r>
              <a:rPr altLang="en-US" sz="4000" lang="zh-CN">
                <a:latin typeface="+mj-lt"/>
              </a:rPr>
              <a:t> </a:t>
            </a:r>
            <a:r>
              <a:rPr altLang="zh-CN" sz="4000" lang="en-US">
                <a:latin typeface="+mj-lt"/>
              </a:rPr>
              <a:t>RESOURCE MANAGEMENT</a:t>
            </a:r>
            <a:r>
              <a:rPr altLang="zh-CN" sz="3200" lang="en-US">
                <a:latin typeface="+mj-lt"/>
              </a:rPr>
              <a:t> </a:t>
            </a:r>
          </a:p>
          <a:p>
            <a:pPr indent="0" marL="0">
              <a:buNone/>
            </a:pPr>
            <a:r>
              <a:rPr altLang="zh-CN" sz="3800" lang="en-US">
                <a:latin typeface="+mj-lt"/>
              </a:rPr>
              <a:t>TOPIC:-</a:t>
            </a:r>
            <a:r>
              <a:rPr altLang="en-US" sz="3800" lang="zh-CN">
                <a:latin typeface="+mj-lt"/>
              </a:rPr>
              <a:t> </a:t>
            </a:r>
            <a:r>
              <a:rPr altLang="zh-CN" sz="3800" lang="en-US">
                <a:latin typeface="+mj-lt"/>
              </a:rPr>
              <a:t>ORGANISATIONAL DESIGN IN</a:t>
            </a:r>
          </a:p>
          <a:p>
            <a:pPr indent="0" lvl="4" marL="1714500">
              <a:buNone/>
            </a:pPr>
            <a:r>
              <a:rPr altLang="en-US" sz="4000" lang="zh-CN">
                <a:latin typeface="+mj-lt"/>
              </a:rPr>
              <a:t> </a:t>
            </a:r>
            <a:r>
              <a:rPr altLang="zh-CN" sz="4000" lang="en-US">
                <a:latin typeface="+mj-lt"/>
              </a:rPr>
              <a:t>DIFFERENT COUNTRIES </a:t>
            </a:r>
          </a:p>
          <a:p>
            <a:pPr indent="0" marL="0">
              <a:buNone/>
            </a:pPr>
            <a:r>
              <a:rPr altLang="zh-CN" sz="3800" lang="en-US">
                <a:latin typeface="+mj-lt"/>
              </a:rPr>
              <a:t>DEPARTMENT :- COMMERCE
COLLEGE :- I.B. (PG) COLLEGE, PANIPAT
AFFILIATED TO KURUKSHETRA UNIVERSITY KURUKSHETRA </a:t>
            </a:r>
          </a:p>
          <a:p>
            <a:pPr indent="0" marL="0">
              <a:buNone/>
            </a:pPr>
            <a:r>
              <a:rPr altLang="zh-CN" sz="3800" lang="en-US">
                <a:latin typeface="+mj-lt"/>
              </a:rPr>
              <a:t>BY :-  PROFESSOR SAKSHI MUNJAL</a:t>
            </a:r>
            <a:endParaRPr sz="3800" lang="en-US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Elements of Organisational Structure </a:t>
            </a:r>
            <a:endParaRPr lang="en-US"/>
          </a:p>
        </p:txBody>
      </p:sp>
      <p:sp>
        <p:nvSpPr>
          <p:cNvPr id="104863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altLang="zh-CN" lang="en-US"/>
              <a:t>Chain of command </a:t>
            </a:r>
          </a:p>
          <a:p>
            <a:r>
              <a:rPr altLang="zh-CN" lang="en-US"/>
              <a:t>Span of control </a:t>
            </a:r>
          </a:p>
          <a:p>
            <a:r>
              <a:rPr altLang="zh-CN" lang="en-US"/>
              <a:t>Centralisation </a:t>
            </a:r>
          </a:p>
          <a:p>
            <a:r>
              <a:rPr altLang="zh-CN" lang="en-US"/>
              <a:t>Specialisation </a:t>
            </a:r>
          </a:p>
          <a:p>
            <a:r>
              <a:rPr altLang="zh-CN" lang="en-US"/>
              <a:t>Formalisation</a:t>
            </a:r>
          </a:p>
          <a:p>
            <a:r>
              <a:rPr altLang="zh-CN" lang="en-US"/>
              <a:t>Departmentalisation 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le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5519515"/>
          </a:xfrm>
        </p:spPr>
        <p:txBody>
          <a:bodyPr/>
          <a:p>
            <a:r>
              <a:rPr altLang="en-US" lang="zh-CN"/>
              <a:t>                           </a:t>
            </a:r>
            <a:r>
              <a:rPr altLang="zh-CN" b="1" sz="4800" i="1" lang="en-US" u="sng"/>
              <a:t>Thanks</a:t>
            </a:r>
            <a:r>
              <a:rPr altLang="zh-CN" lang="en-US"/>
              <a:t> </a:t>
            </a:r>
            <a:br>
              <a:rPr altLang="zh-CN" lang="en-US"/>
            </a:br>
            <a:br>
              <a:rPr altLang="zh-CN" lang="en-US"/>
            </a:br>
            <a:br>
              <a:rPr altLang="zh-CN" lang="en-US"/>
            </a:br>
            <a:br>
              <a:rPr altLang="zh-CN" lang="en-US"/>
            </a:br>
            <a:r>
              <a:rPr altLang="en-US" lang="zh-CN"/>
              <a:t>             </a:t>
            </a:r>
            <a:r>
              <a:rPr altLang="zh-CN" b="1" i="1" lang="en-US" u="sng"/>
              <a:t>Stay</a:t>
            </a:r>
            <a:r>
              <a:rPr altLang="zh-CN" lang="en-US"/>
              <a:t> </a:t>
            </a:r>
            <a:r>
              <a:rPr altLang="en-US" b="1" i="1" lang="zh-CN" u="sng"/>
              <a:t> </a:t>
            </a:r>
            <a:r>
              <a:rPr altLang="zh-CN" b="1" i="1" lang="en-US" u="sng"/>
              <a:t>Home, Save Lives. 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Organisation Structure Framework </a:t>
            </a:r>
            <a:endParaRPr lang="en-US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8889" lnSpcReduction="20000"/>
          </a:bodyPr>
          <a:p>
            <a:pPr indent="0" marL="0">
              <a:buNone/>
            </a:pPr>
            <a:r>
              <a:rPr altLang="zh-CN" sz="3600" lang="en-US"/>
              <a:t>Meaning :</a:t>
            </a:r>
            <a:r>
              <a:rPr altLang="en-US" sz="3600" lang="zh-CN"/>
              <a:t> </a:t>
            </a:r>
            <a:endParaRPr altLang="zh-CN" sz="3600" lang="en-US"/>
          </a:p>
          <a:p>
            <a:r>
              <a:rPr altLang="zh-CN" sz="3600" lang="en-US"/>
              <a:t>Organisation</a:t>
            </a:r>
            <a:r>
              <a:rPr altLang="en-US" sz="3600" lang="zh-CN"/>
              <a:t> </a:t>
            </a:r>
            <a:r>
              <a:rPr altLang="zh-CN" sz="3600" lang="en-US"/>
              <a:t>is defined by the</a:t>
            </a:r>
            <a:r>
              <a:rPr altLang="en-US" sz="3600" lang="zh-CN"/>
              <a:t> </a:t>
            </a:r>
            <a:r>
              <a:rPr altLang="zh-CN" sz="3600" lang="en-US"/>
              <a:t>formal structure, coordination,</a:t>
            </a:r>
            <a:r>
              <a:rPr altLang="en-US" sz="3600" lang="zh-CN"/>
              <a:t> </a:t>
            </a:r>
            <a:r>
              <a:rPr altLang="zh-CN" sz="3600" lang="en-US"/>
              <a:t>control system and organisation culture. </a:t>
            </a:r>
          </a:p>
          <a:p>
            <a:r>
              <a:rPr altLang="zh-CN" sz="3600" lang="en-US"/>
              <a:t>It’s the formal arrangement</a:t>
            </a:r>
            <a:r>
              <a:rPr altLang="en-US" sz="3600" lang="zh-CN"/>
              <a:t> </a:t>
            </a:r>
            <a:r>
              <a:rPr altLang="zh-CN" sz="3600" lang="en-US"/>
              <a:t>of rules,  responsibilities and relationships</a:t>
            </a:r>
            <a:r>
              <a:rPr altLang="en-US" sz="3600" lang="zh-CN"/>
              <a:t> </a:t>
            </a:r>
            <a:r>
              <a:rPr altLang="zh-CN" sz="3600" lang="en-US"/>
              <a:t>within an organization .</a:t>
            </a:r>
          </a:p>
          <a:p>
            <a:r>
              <a:rPr altLang="zh-CN" sz="3600" lang="en-US"/>
              <a:t>It’s the powerful tool for implementing strategy.</a:t>
            </a:r>
          </a:p>
          <a:p>
            <a:endParaRPr sz="3600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Organisational Structure </a:t>
            </a:r>
            <a:endParaRPr lang="en-US"/>
          </a:p>
        </p:txBody>
      </p:sp>
      <p:sp>
        <p:nvSpPr>
          <p:cNvPr id="104861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r>
              <a:rPr altLang="zh-CN" lang="en-US"/>
              <a:t>An organization structure is a visual diagram of a company that describes :</a:t>
            </a:r>
          </a:p>
          <a:p>
            <a:endParaRPr lang="en-US"/>
          </a:p>
          <a:p>
            <a:r>
              <a:rPr altLang="en-US" lang="zh-CN"/>
              <a:t> </a:t>
            </a:r>
            <a:r>
              <a:rPr altLang="zh-CN" lang="en-US"/>
              <a:t>What employs do?</a:t>
            </a:r>
          </a:p>
          <a:p>
            <a:r>
              <a:rPr altLang="en-US" lang="zh-CN"/>
              <a:t> </a:t>
            </a:r>
            <a:r>
              <a:rPr altLang="zh-CN" lang="en-US"/>
              <a:t>Whom they report to? </a:t>
            </a:r>
          </a:p>
          <a:p>
            <a:r>
              <a:rPr altLang="en-US" lang="zh-CN"/>
              <a:t> </a:t>
            </a:r>
            <a:r>
              <a:rPr altLang="zh-CN" lang="en-US"/>
              <a:t>How decisions are made across the business? </a:t>
            </a:r>
          </a:p>
          <a:p>
            <a:r>
              <a:rPr altLang="en-US" lang="zh-CN"/>
              <a:t> </a:t>
            </a:r>
            <a:r>
              <a:rPr altLang="zh-CN" lang="en-US"/>
              <a:t>Organisational structure can use functions,</a:t>
            </a:r>
            <a:r>
              <a:rPr altLang="en-US" lang="zh-CN"/>
              <a:t> </a:t>
            </a:r>
            <a:r>
              <a:rPr altLang="zh-CN" lang="en-US"/>
              <a:t>markets,</a:t>
            </a:r>
            <a:r>
              <a:rPr altLang="en-US" lang="zh-CN"/>
              <a:t> </a:t>
            </a:r>
            <a:r>
              <a:rPr altLang="zh-CN" lang="en-US"/>
              <a:t>products</a:t>
            </a:r>
            <a:r>
              <a:rPr altLang="en-US" lang="zh-CN"/>
              <a:t> </a:t>
            </a:r>
            <a:r>
              <a:rPr altLang="zh-CN" lang="en-US"/>
              <a:t>or process as </a:t>
            </a:r>
            <a:r>
              <a:rPr altLang="en-US" lang="zh-CN"/>
              <a:t>            </a:t>
            </a:r>
            <a:r>
              <a:rPr altLang="zh-CN" lang="en-US"/>
              <a:t>their guide.</a:t>
            </a:r>
          </a:p>
          <a:p>
            <a:endParaRPr altLang="zh-CN"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Types of Organisational Structure </a:t>
            </a:r>
            <a:endParaRPr lang="en-US"/>
          </a:p>
        </p:txBody>
      </p:sp>
      <p:sp>
        <p:nvSpPr>
          <p:cNvPr id="104861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altLang="zh-CN" lang="en-US"/>
              <a:t>Functional Organisation Structure</a:t>
            </a:r>
          </a:p>
          <a:p>
            <a:r>
              <a:rPr altLang="zh-CN" lang="en-US"/>
              <a:t>Projectized</a:t>
            </a:r>
            <a:r>
              <a:rPr altLang="en-US" lang="zh-CN"/>
              <a:t> </a:t>
            </a:r>
            <a:r>
              <a:rPr altLang="zh-CN" lang="en-US"/>
              <a:t>Organisation Structure </a:t>
            </a:r>
          </a:p>
          <a:p>
            <a:r>
              <a:rPr altLang="zh-CN" lang="en-US"/>
              <a:t>Matrix Organisation Structure</a:t>
            </a:r>
            <a:r>
              <a:rPr altLang="en-US" lang="zh-CN"/>
              <a:t> </a:t>
            </a:r>
            <a:endParaRPr altLang="zh-CN" lang="en-US"/>
          </a:p>
          <a:p>
            <a:r>
              <a:rPr altLang="zh-CN" lang="en-US"/>
              <a:t>Geographic </a:t>
            </a:r>
            <a:r>
              <a:rPr altLang="en-US" lang="zh-CN"/>
              <a:t> </a:t>
            </a:r>
            <a:r>
              <a:rPr altLang="zh-CN" lang="en-US"/>
              <a:t>Organisation</a:t>
            </a:r>
            <a:r>
              <a:rPr altLang="en-US" lang="zh-CN"/>
              <a:t> </a:t>
            </a:r>
            <a:r>
              <a:rPr altLang="zh-CN" lang="en-US"/>
              <a:t>Structure </a:t>
            </a:r>
          </a:p>
          <a:p>
            <a:r>
              <a:rPr altLang="zh-CN" lang="en-US"/>
              <a:t>Process based Structure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altLang="zh-CN" lang="en-US"/>
              <a:t>Differentiation in Organisation Structure</a:t>
            </a:r>
            <a:br>
              <a:rPr altLang="zh-CN" lang="en-US"/>
            </a:br>
            <a:endParaRPr lang="en-US"/>
          </a:p>
        </p:txBody>
      </p:sp>
      <p:sp>
        <p:nvSpPr>
          <p:cNvPr id="1048620" name="Content Placeholder 2"/>
          <p:cNvSpPr>
            <a:spLocks noGrp="1"/>
          </p:cNvSpPr>
          <p:nvPr>
            <p:ph idx="1"/>
          </p:nvPr>
        </p:nvSpPr>
        <p:spPr>
          <a:xfrm>
            <a:off x="2732088" y="1905000"/>
            <a:ext cx="8915400" cy="3777622"/>
          </a:xfrm>
        </p:spPr>
        <p:txBody>
          <a:bodyPr>
            <a:normAutofit/>
          </a:bodyPr>
          <a:p>
            <a:pPr indent="0" marL="0">
              <a:buNone/>
            </a:pPr>
            <a:r>
              <a:rPr altLang="zh-CN" sz="2000" lang="en-US"/>
              <a:t>It basically includes</a:t>
            </a:r>
            <a:r>
              <a:rPr altLang="en-US" sz="2000" lang="zh-CN"/>
              <a:t> </a:t>
            </a:r>
            <a:r>
              <a:rPr altLang="zh-CN" sz="2000" lang="en-US"/>
              <a:t>:</a:t>
            </a:r>
            <a:r>
              <a:rPr altLang="en-US" sz="2000" lang="zh-CN"/>
              <a:t> </a:t>
            </a:r>
            <a:endParaRPr altLang="zh-CN" sz="2000" lang="en-US"/>
          </a:p>
          <a:p>
            <a:pPr>
              <a:buFont typeface="+mj-lt"/>
              <a:buAutoNum type="arabicPeriod"/>
            </a:pPr>
            <a:r>
              <a:rPr altLang="zh-CN" b="1" sz="2800" i="1" lang="en-US"/>
              <a:t>Vertical Differentiation </a:t>
            </a:r>
          </a:p>
          <a:p>
            <a:pPr>
              <a:buFont typeface="+mj-lt"/>
              <a:buAutoNum type="arabicPeriod"/>
            </a:pPr>
            <a:r>
              <a:rPr altLang="zh-CN" b="1" sz="2800" i="1" lang="en-US"/>
              <a:t>Horizontal Differentiation </a:t>
            </a:r>
          </a:p>
          <a:p>
            <a:pPr indent="0" marL="0">
              <a:buNone/>
            </a:pPr>
            <a:endParaRPr altLang="zh-CN" b="1" i="1" lang="en-US"/>
          </a:p>
          <a:p>
            <a:pPr indent="0" marL="0">
              <a:buNone/>
            </a:pPr>
            <a:endParaRPr altLang="zh-CN" b="1" i="1" lang="en-US"/>
          </a:p>
          <a:p>
            <a:pPr indent="0" lvl="1" marL="400050">
              <a:buNone/>
            </a:pPr>
            <a:endParaRPr altLang="zh-CN" b="1" sz="2400" lang="en-US" u="sng"/>
          </a:p>
          <a:p>
            <a:pPr indent="-342900" lvl="2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Differentiation in Oganisation Structure </a:t>
            </a:r>
            <a:endParaRPr lang="en-US"/>
          </a:p>
        </p:txBody>
      </p:sp>
      <p:sp>
        <p:nvSpPr>
          <p:cNvPr id="1048622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altLang="zh-CN" b="1" sz="2800" i="1" lang="en-US" u="sng"/>
              <a:t>Vertical Differentiation</a:t>
            </a:r>
            <a:r>
              <a:rPr altLang="zh-CN" lang="en-US" u="sng"/>
              <a:t> : </a:t>
            </a:r>
            <a:r>
              <a:rPr altLang="zh-CN" lang="en-US"/>
              <a:t>It is further divided into two parts which are :
</a:t>
            </a:r>
            <a:r>
              <a:rPr altLang="zh-CN" b="1" lang="en-US"/>
              <a:t>Centralization:</a:t>
            </a:r>
            <a:r>
              <a:rPr altLang="en-US" b="1" lang="zh-CN"/>
              <a:t> </a:t>
            </a:r>
            <a:r>
              <a:rPr altLang="zh-CN" lang="en-US"/>
              <a:t>If the decision making power is concentrated at a single point, </a:t>
            </a:r>
            <a:r>
              <a:rPr altLang="en-US" lang="zh-CN"/>
              <a:t> </a:t>
            </a:r>
            <a:r>
              <a:rPr altLang="zh-CN" lang="en-US"/>
              <a:t>the organizational structure is centralised. </a:t>
            </a:r>
            <a:r>
              <a:rPr altLang="zh-CN" b="1" lang="en-US"/>
              <a:t>
Decentralization:</a:t>
            </a:r>
            <a:r>
              <a:rPr altLang="en-US" b="1" lang="zh-CN"/>
              <a:t> </a:t>
            </a:r>
            <a:r>
              <a:rPr altLang="zh-CN" lang="en-US"/>
              <a:t>	Transfer of decision</a:t>
            </a:r>
            <a:r>
              <a:rPr altLang="en-US" lang="zh-CN"/>
              <a:t> </a:t>
            </a:r>
            <a:r>
              <a:rPr altLang="zh-CN" lang="en-US"/>
              <a:t>making power and assignment of accountability and responsibility for results. </a:t>
            </a:r>
            <a:endParaRPr b="1"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Differentiation in Oganisation Structure</a:t>
            </a:r>
            <a:endParaRPr lang="en-US"/>
          </a:p>
        </p:txBody>
      </p:sp>
      <p:sp>
        <p:nvSpPr>
          <p:cNvPr id="104862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altLang="zh-CN" b="1" sz="2800" lang="en-US" u="sng"/>
              <a:t>Horizontal Differentiation :</a:t>
            </a:r>
            <a:r>
              <a:rPr altLang="zh-CN" lang="en-US"/>
              <a:t> In this we study the way to design formal structure. These functions are:
Specify the set of organisational task.
 Divide these tasks into jobs, departments, subsidiaries and divisions to get the work done.
Assign authority relationships to get workdone in a way that supports company strategy 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en-US"/>
              <a:t>International HRM Approaches</a:t>
            </a:r>
            <a:endParaRPr lang="en-US"/>
          </a:p>
        </p:txBody>
      </p:sp>
      <p:sp>
        <p:nvSpPr>
          <p:cNvPr id="1048626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r>
              <a:rPr altLang="zh-CN" lang="en-US"/>
              <a:t>According to organisation structure,</a:t>
            </a:r>
            <a:r>
              <a:rPr altLang="en-US" lang="zh-CN"/>
              <a:t> </a:t>
            </a:r>
            <a:r>
              <a:rPr altLang="zh-CN" lang="en-US"/>
              <a:t>these</a:t>
            </a:r>
            <a:r>
              <a:rPr altLang="en-US" lang="zh-CN"/>
              <a:t> </a:t>
            </a:r>
            <a:r>
              <a:rPr altLang="zh-CN" lang="en-US"/>
              <a:t>approaches are :</a:t>
            </a:r>
            <a:r>
              <a:rPr altLang="en-US" lang="zh-CN"/>
              <a:t> </a:t>
            </a:r>
            <a:endParaRPr altLang="zh-CN" lang="en-US"/>
          </a:p>
          <a:p>
            <a:pPr indent="0" marL="0">
              <a:buNone/>
            </a:pPr>
            <a:endParaRPr lang="en-US"/>
          </a:p>
          <a:p>
            <a:r>
              <a:rPr altLang="zh-CN" b="1" lang="en-US" u="sng"/>
              <a:t>Ethnocentric :</a:t>
            </a:r>
            <a:r>
              <a:rPr altLang="en-US" b="1" lang="zh-CN" u="sng"/>
              <a:t> </a:t>
            </a:r>
            <a:r>
              <a:rPr altLang="en-US" lang="zh-CN"/>
              <a:t> </a:t>
            </a:r>
            <a:r>
              <a:rPr altLang="zh-CN" lang="en-US"/>
              <a:t>Key position filled by nationals of parent</a:t>
            </a:r>
            <a:r>
              <a:rPr altLang="en-US" lang="zh-CN"/>
              <a:t> </a:t>
            </a:r>
            <a:r>
              <a:rPr altLang="zh-CN" lang="en-US"/>
              <a:t>company .</a:t>
            </a:r>
            <a:endParaRPr altLang="zh-CN" b="1" lang="en-US" u="sng"/>
          </a:p>
          <a:p>
            <a:r>
              <a:rPr altLang="zh-CN" b="1" lang="en-US" u="sng"/>
              <a:t>Polycentric :</a:t>
            </a:r>
            <a:r>
              <a:rPr altLang="en-US" b="1" lang="zh-CN" u="sng"/>
              <a:t> </a:t>
            </a:r>
            <a:r>
              <a:rPr altLang="en-US" lang="zh-CN"/>
              <a:t> </a:t>
            </a:r>
            <a:r>
              <a:rPr altLang="zh-CN" lang="en-US"/>
              <a:t>Most country nationals</a:t>
            </a:r>
            <a:r>
              <a:rPr altLang="en-US" lang="zh-CN"/>
              <a:t> </a:t>
            </a:r>
            <a:r>
              <a:rPr altLang="zh-CN" lang="en-US"/>
              <a:t>recruited</a:t>
            </a:r>
            <a:r>
              <a:rPr altLang="en-US" lang="zh-CN"/>
              <a:t> </a:t>
            </a:r>
            <a:r>
              <a:rPr altLang="zh-CN" lang="en-US"/>
              <a:t>to manage subsidiary in their own country. </a:t>
            </a:r>
            <a:endParaRPr altLang="zh-CN" b="1" lang="en-US" u="sng"/>
          </a:p>
          <a:p>
            <a:r>
              <a:rPr altLang="zh-CN" b="1" lang="en-US" u="sng"/>
              <a:t>Geocentric :</a:t>
            </a:r>
            <a:r>
              <a:rPr altLang="en-US" lang="zh-CN"/>
              <a:t>  </a:t>
            </a:r>
            <a:r>
              <a:rPr altLang="zh-CN" lang="en-US"/>
              <a:t>Best people recruited, </a:t>
            </a:r>
            <a:r>
              <a:rPr altLang="en-US" lang="zh-CN"/>
              <a:t> </a:t>
            </a:r>
            <a:r>
              <a:rPr altLang="zh-CN" lang="en-US"/>
              <a:t>whatever their nationality. </a:t>
            </a:r>
            <a:endParaRPr altLang="zh-CN" b="1" lang="en-US" u="sng"/>
          </a:p>
          <a:p>
            <a:r>
              <a:rPr altLang="zh-CN" b="1" lang="en-US" u="sng"/>
              <a:t>Regiocentric :</a:t>
            </a:r>
            <a:r>
              <a:rPr altLang="en-US" lang="zh-CN"/>
              <a:t>  </a:t>
            </a:r>
            <a:r>
              <a:rPr altLang="zh-CN" lang="en-US"/>
              <a:t>Best people recruited within region in which the subsidiary operates.</a:t>
            </a:r>
            <a:r>
              <a:rPr altLang="en-US" lang="zh-CN"/>
              <a:t> </a:t>
            </a:r>
            <a:r>
              <a:rPr altLang="zh-CN" lang="en-US"/>
              <a:t>(eg:</a:t>
            </a:r>
            <a:r>
              <a:rPr altLang="en-US" lang="zh-CN"/>
              <a:t>  </a:t>
            </a:r>
            <a:r>
              <a:rPr altLang="zh-CN" lang="en-US"/>
              <a:t>EU,</a:t>
            </a:r>
            <a:r>
              <a:rPr altLang="en-US" lang="zh-CN"/>
              <a:t> </a:t>
            </a:r>
            <a:r>
              <a:rPr altLang="zh-CN" lang="en-US"/>
              <a:t>USA)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2589212" y="850329"/>
            <a:ext cx="8911687" cy="1280890"/>
          </a:xfrm>
        </p:spPr>
        <p:txBody>
          <a:bodyPr>
            <a:normAutofit fontScale="90000"/>
          </a:bodyPr>
          <a:p>
            <a:r>
              <a:rPr altLang="zh-CN" lang="en-US"/>
              <a:t>Choice of International HRM Approaches Depend</a:t>
            </a:r>
            <a:r>
              <a:rPr altLang="en-US" lang="zh-CN"/>
              <a:t> </a:t>
            </a:r>
            <a:r>
              <a:rPr altLang="zh-CN" lang="en-US"/>
              <a:t>Upon</a:t>
            </a:r>
            <a:br>
              <a:rPr altLang="zh-CN" lang="en-US"/>
            </a:br>
            <a:endParaRPr lang="en-US"/>
          </a:p>
        </p:txBody>
      </p:sp>
      <p:sp>
        <p:nvSpPr>
          <p:cNvPr id="1048628" name="Content Placeholder 2"/>
          <p:cNvSpPr>
            <a:spLocks noGrp="1"/>
          </p:cNvSpPr>
          <p:nvPr>
            <p:ph idx="1"/>
          </p:nvPr>
        </p:nvSpPr>
        <p:spPr>
          <a:xfrm>
            <a:off x="2589212" y="2681288"/>
            <a:ext cx="8915400" cy="3777622"/>
          </a:xfrm>
        </p:spPr>
        <p:txBody>
          <a:bodyPr>
            <a:normAutofit/>
          </a:bodyPr>
          <a:p>
            <a:pPr indent="0" lvl="1" marL="400050">
              <a:buNone/>
            </a:pPr>
            <a:r>
              <a:rPr altLang="zh-CN" b="1" sz="2400" lang="en-US" u="sng"/>
              <a:t>Solutions:</a:t>
            </a:r>
            <a:r>
              <a:rPr altLang="en-US" b="1" sz="2400" lang="zh-CN" u="sng"/>
              <a:t> </a:t>
            </a:r>
            <a:endParaRPr altLang="zh-CN" b="1" sz="2400" lang="en-US" u="sng"/>
          </a:p>
          <a:p>
            <a:r>
              <a:rPr altLang="en-US" sz="1600" lang="zh-CN"/>
              <a:t> </a:t>
            </a:r>
            <a:r>
              <a:rPr altLang="zh-CN" sz="1600" lang="en-US"/>
              <a:t>Degree and type of internationalisation</a:t>
            </a:r>
          </a:p>
          <a:p>
            <a:r>
              <a:rPr altLang="en-US" sz="1600" lang="zh-CN"/>
              <a:t> </a:t>
            </a:r>
            <a:r>
              <a:rPr altLang="zh-CN" sz="1600" lang="en-US"/>
              <a:t>Type of industry and market served </a:t>
            </a:r>
          </a:p>
          <a:p>
            <a:r>
              <a:rPr altLang="en-US" sz="1600" lang="zh-CN"/>
              <a:t> </a:t>
            </a:r>
            <a:r>
              <a:rPr altLang="zh-CN" sz="1600" lang="en-US"/>
              <a:t>Characteristics of staff of different countries </a:t>
            </a:r>
          </a:p>
          <a:p>
            <a:r>
              <a:rPr altLang="en-US" sz="1600" lang="zh-CN"/>
              <a:t> </a:t>
            </a:r>
            <a:r>
              <a:rPr altLang="zh-CN" sz="1600" lang="en-US"/>
              <a:t>Cultural preferences</a:t>
            </a:r>
            <a:r>
              <a:rPr altLang="en-US" sz="1600" lang="zh-CN"/>
              <a:t> </a:t>
            </a:r>
            <a:r>
              <a:rPr altLang="zh-CN" sz="1600" lang="en-US"/>
              <a:t>according to country</a:t>
            </a:r>
          </a:p>
          <a:p>
            <a:endParaRPr altLang="zh-CN" sz="1600"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lastClr="000000" val="windowText"/>
      </a:dk1>
      <a:lt1>
        <a:sysClr lastClr="FFFFFF" val="window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r="5400000" dist="254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r="5400000" dist="381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munjalsakshi7@gmail.com</dc:creator>
  <cp:lastModifiedBy>munjalsakshi7@gmail.com</cp:lastModifiedBy>
  <dcterms:created xsi:type="dcterms:W3CDTF">2020-03-30T17:44:47Z</dcterms:created>
  <dcterms:modified xsi:type="dcterms:W3CDTF">2020-04-18T07:21:24Z</dcterms:modified>
</cp:coreProperties>
</file>