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57" r:id="rId5"/>
    <p:sldId id="258" r:id="rId6"/>
    <p:sldId id="259" r:id="rId7"/>
    <p:sldId id="260" r:id="rId8"/>
    <p:sldId id="261" r:id="rId9"/>
    <p:sldId id="262" r:id="rId10"/>
    <p:sldId id="263" r:id="rId11"/>
    <p:sldId id="264"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1381C-D4F6-6C42-9DEE-EC9CF8FB85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0B417C-28DC-FF4A-AE22-4E3E8B0C84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475DCE-864A-5746-8333-EED6F6707680}"/>
              </a:ext>
            </a:extLst>
          </p:cNvPr>
          <p:cNvSpPr>
            <a:spLocks noGrp="1"/>
          </p:cNvSpPr>
          <p:nvPr>
            <p:ph type="dt" sz="half" idx="10"/>
          </p:nvPr>
        </p:nvSpPr>
        <p:spPr/>
        <p:txBody>
          <a:bodyPr/>
          <a:lstStyle/>
          <a:p>
            <a:fld id="{595A869C-F6BA-454D-82A5-7FEC71B69467}" type="datetimeFigureOut">
              <a:rPr lang="en-US" smtClean="0"/>
              <a:t>4/6/2020</a:t>
            </a:fld>
            <a:endParaRPr lang="en-US"/>
          </a:p>
        </p:txBody>
      </p:sp>
      <p:sp>
        <p:nvSpPr>
          <p:cNvPr id="5" name="Footer Placeholder 4">
            <a:extLst>
              <a:ext uri="{FF2B5EF4-FFF2-40B4-BE49-F238E27FC236}">
                <a16:creationId xmlns:a16="http://schemas.microsoft.com/office/drawing/2014/main" id="{B00F1699-25BA-984B-8A40-3B2124E5DC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9CEDCC-4E0D-9F42-8D78-27605B80C196}"/>
              </a:ext>
            </a:extLst>
          </p:cNvPr>
          <p:cNvSpPr>
            <a:spLocks noGrp="1"/>
          </p:cNvSpPr>
          <p:nvPr>
            <p:ph type="sldNum" sz="quarter" idx="12"/>
          </p:nvPr>
        </p:nvSpPr>
        <p:spPr/>
        <p:txBody>
          <a:bodyPr/>
          <a:lstStyle/>
          <a:p>
            <a:fld id="{EBB1E9DB-CFA1-9841-AEE4-78B8867BA116}" type="slidenum">
              <a:rPr lang="en-US" smtClean="0"/>
              <a:t>‹#›</a:t>
            </a:fld>
            <a:endParaRPr lang="en-US"/>
          </a:p>
        </p:txBody>
      </p:sp>
    </p:spTree>
    <p:extLst>
      <p:ext uri="{BB962C8B-B14F-4D97-AF65-F5344CB8AC3E}">
        <p14:creationId xmlns:p14="http://schemas.microsoft.com/office/powerpoint/2010/main" val="380908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86387-4BBD-AA4E-AE01-05CA67B996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CB926D-DA7F-934E-AB54-A47FD69526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BCAB6A-2BDE-EF42-B6CA-66EEBA70E209}"/>
              </a:ext>
            </a:extLst>
          </p:cNvPr>
          <p:cNvSpPr>
            <a:spLocks noGrp="1"/>
          </p:cNvSpPr>
          <p:nvPr>
            <p:ph type="dt" sz="half" idx="10"/>
          </p:nvPr>
        </p:nvSpPr>
        <p:spPr/>
        <p:txBody>
          <a:bodyPr/>
          <a:lstStyle/>
          <a:p>
            <a:fld id="{595A869C-F6BA-454D-82A5-7FEC71B69467}" type="datetimeFigureOut">
              <a:rPr lang="en-US" smtClean="0"/>
              <a:t>4/6/2020</a:t>
            </a:fld>
            <a:endParaRPr lang="en-US"/>
          </a:p>
        </p:txBody>
      </p:sp>
      <p:sp>
        <p:nvSpPr>
          <p:cNvPr id="5" name="Footer Placeholder 4">
            <a:extLst>
              <a:ext uri="{FF2B5EF4-FFF2-40B4-BE49-F238E27FC236}">
                <a16:creationId xmlns:a16="http://schemas.microsoft.com/office/drawing/2014/main" id="{AA3080BE-E477-1845-BE19-73454E0249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CE1C0-E24A-7743-9CD2-C24FE2ABAFE5}"/>
              </a:ext>
            </a:extLst>
          </p:cNvPr>
          <p:cNvSpPr>
            <a:spLocks noGrp="1"/>
          </p:cNvSpPr>
          <p:nvPr>
            <p:ph type="sldNum" sz="quarter" idx="12"/>
          </p:nvPr>
        </p:nvSpPr>
        <p:spPr/>
        <p:txBody>
          <a:bodyPr/>
          <a:lstStyle/>
          <a:p>
            <a:fld id="{EBB1E9DB-CFA1-9841-AEE4-78B8867BA116}" type="slidenum">
              <a:rPr lang="en-US" smtClean="0"/>
              <a:t>‹#›</a:t>
            </a:fld>
            <a:endParaRPr lang="en-US"/>
          </a:p>
        </p:txBody>
      </p:sp>
    </p:spTree>
    <p:extLst>
      <p:ext uri="{BB962C8B-B14F-4D97-AF65-F5344CB8AC3E}">
        <p14:creationId xmlns:p14="http://schemas.microsoft.com/office/powerpoint/2010/main" val="2567917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FFBFFC-89E6-8647-9524-4A9979830E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4E20B6-FA67-E245-AB41-D165E1243B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6D6708-09D9-D643-94EC-C2433DFF025A}"/>
              </a:ext>
            </a:extLst>
          </p:cNvPr>
          <p:cNvSpPr>
            <a:spLocks noGrp="1"/>
          </p:cNvSpPr>
          <p:nvPr>
            <p:ph type="dt" sz="half" idx="10"/>
          </p:nvPr>
        </p:nvSpPr>
        <p:spPr/>
        <p:txBody>
          <a:bodyPr/>
          <a:lstStyle/>
          <a:p>
            <a:fld id="{595A869C-F6BA-454D-82A5-7FEC71B69467}" type="datetimeFigureOut">
              <a:rPr lang="en-US" smtClean="0"/>
              <a:t>4/6/2020</a:t>
            </a:fld>
            <a:endParaRPr lang="en-US"/>
          </a:p>
        </p:txBody>
      </p:sp>
      <p:sp>
        <p:nvSpPr>
          <p:cNvPr id="5" name="Footer Placeholder 4">
            <a:extLst>
              <a:ext uri="{FF2B5EF4-FFF2-40B4-BE49-F238E27FC236}">
                <a16:creationId xmlns:a16="http://schemas.microsoft.com/office/drawing/2014/main" id="{215C7270-9B4C-AA44-AFCA-5AF7755142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2A931B-542D-5F47-9ED7-C69C08605C2B}"/>
              </a:ext>
            </a:extLst>
          </p:cNvPr>
          <p:cNvSpPr>
            <a:spLocks noGrp="1"/>
          </p:cNvSpPr>
          <p:nvPr>
            <p:ph type="sldNum" sz="quarter" idx="12"/>
          </p:nvPr>
        </p:nvSpPr>
        <p:spPr/>
        <p:txBody>
          <a:bodyPr/>
          <a:lstStyle/>
          <a:p>
            <a:fld id="{EBB1E9DB-CFA1-9841-AEE4-78B8867BA116}" type="slidenum">
              <a:rPr lang="en-US" smtClean="0"/>
              <a:t>‹#›</a:t>
            </a:fld>
            <a:endParaRPr lang="en-US"/>
          </a:p>
        </p:txBody>
      </p:sp>
    </p:spTree>
    <p:extLst>
      <p:ext uri="{BB962C8B-B14F-4D97-AF65-F5344CB8AC3E}">
        <p14:creationId xmlns:p14="http://schemas.microsoft.com/office/powerpoint/2010/main" val="345138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F92F6-D40F-7046-8121-22BE0B4A2E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0DDC82-2178-1B4E-94E6-5FBC0B19C0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8887C0-1D6E-6B41-9431-EA0499CD8707}"/>
              </a:ext>
            </a:extLst>
          </p:cNvPr>
          <p:cNvSpPr>
            <a:spLocks noGrp="1"/>
          </p:cNvSpPr>
          <p:nvPr>
            <p:ph type="dt" sz="half" idx="10"/>
          </p:nvPr>
        </p:nvSpPr>
        <p:spPr/>
        <p:txBody>
          <a:bodyPr/>
          <a:lstStyle/>
          <a:p>
            <a:fld id="{595A869C-F6BA-454D-82A5-7FEC71B69467}" type="datetimeFigureOut">
              <a:rPr lang="en-US" smtClean="0"/>
              <a:t>4/6/2020</a:t>
            </a:fld>
            <a:endParaRPr lang="en-US"/>
          </a:p>
        </p:txBody>
      </p:sp>
      <p:sp>
        <p:nvSpPr>
          <p:cNvPr id="5" name="Footer Placeholder 4">
            <a:extLst>
              <a:ext uri="{FF2B5EF4-FFF2-40B4-BE49-F238E27FC236}">
                <a16:creationId xmlns:a16="http://schemas.microsoft.com/office/drawing/2014/main" id="{25A501B3-8433-8843-9F45-E5AB01EFE3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B7F2CA-1521-024D-B0EA-52D30EF16998}"/>
              </a:ext>
            </a:extLst>
          </p:cNvPr>
          <p:cNvSpPr>
            <a:spLocks noGrp="1"/>
          </p:cNvSpPr>
          <p:nvPr>
            <p:ph type="sldNum" sz="quarter" idx="12"/>
          </p:nvPr>
        </p:nvSpPr>
        <p:spPr/>
        <p:txBody>
          <a:bodyPr/>
          <a:lstStyle/>
          <a:p>
            <a:fld id="{EBB1E9DB-CFA1-9841-AEE4-78B8867BA116}" type="slidenum">
              <a:rPr lang="en-US" smtClean="0"/>
              <a:t>‹#›</a:t>
            </a:fld>
            <a:endParaRPr lang="en-US"/>
          </a:p>
        </p:txBody>
      </p:sp>
    </p:spTree>
    <p:extLst>
      <p:ext uri="{BB962C8B-B14F-4D97-AF65-F5344CB8AC3E}">
        <p14:creationId xmlns:p14="http://schemas.microsoft.com/office/powerpoint/2010/main" val="3283626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BD8F3-1374-044C-83FC-F6FA0E16A7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DE6896-CA32-524B-A2AE-AA219F44DC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4FE8B5-BB77-174A-832C-95D6E53F4DAF}"/>
              </a:ext>
            </a:extLst>
          </p:cNvPr>
          <p:cNvSpPr>
            <a:spLocks noGrp="1"/>
          </p:cNvSpPr>
          <p:nvPr>
            <p:ph type="dt" sz="half" idx="10"/>
          </p:nvPr>
        </p:nvSpPr>
        <p:spPr/>
        <p:txBody>
          <a:bodyPr/>
          <a:lstStyle/>
          <a:p>
            <a:fld id="{595A869C-F6BA-454D-82A5-7FEC71B69467}" type="datetimeFigureOut">
              <a:rPr lang="en-US" smtClean="0"/>
              <a:t>4/6/2020</a:t>
            </a:fld>
            <a:endParaRPr lang="en-US"/>
          </a:p>
        </p:txBody>
      </p:sp>
      <p:sp>
        <p:nvSpPr>
          <p:cNvPr id="5" name="Footer Placeholder 4">
            <a:extLst>
              <a:ext uri="{FF2B5EF4-FFF2-40B4-BE49-F238E27FC236}">
                <a16:creationId xmlns:a16="http://schemas.microsoft.com/office/drawing/2014/main" id="{7DD1837B-4BF7-1E4D-946D-9BC0A37533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962086-8AA4-F04D-AC3E-712C9D4FF0F8}"/>
              </a:ext>
            </a:extLst>
          </p:cNvPr>
          <p:cNvSpPr>
            <a:spLocks noGrp="1"/>
          </p:cNvSpPr>
          <p:nvPr>
            <p:ph type="sldNum" sz="quarter" idx="12"/>
          </p:nvPr>
        </p:nvSpPr>
        <p:spPr/>
        <p:txBody>
          <a:bodyPr/>
          <a:lstStyle/>
          <a:p>
            <a:fld id="{EBB1E9DB-CFA1-9841-AEE4-78B8867BA116}" type="slidenum">
              <a:rPr lang="en-US" smtClean="0"/>
              <a:t>‹#›</a:t>
            </a:fld>
            <a:endParaRPr lang="en-US"/>
          </a:p>
        </p:txBody>
      </p:sp>
    </p:spTree>
    <p:extLst>
      <p:ext uri="{BB962C8B-B14F-4D97-AF65-F5344CB8AC3E}">
        <p14:creationId xmlns:p14="http://schemas.microsoft.com/office/powerpoint/2010/main" val="265909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C02AC-5CC4-2C43-9565-9ECE09E23D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C9289D-29D1-7840-B886-7B63A0A9FA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CBFD8F-9E7D-5B48-BD88-E3BC353A93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EE5A03-D55A-3241-9325-640A0E36D5F7}"/>
              </a:ext>
            </a:extLst>
          </p:cNvPr>
          <p:cNvSpPr>
            <a:spLocks noGrp="1"/>
          </p:cNvSpPr>
          <p:nvPr>
            <p:ph type="dt" sz="half" idx="10"/>
          </p:nvPr>
        </p:nvSpPr>
        <p:spPr/>
        <p:txBody>
          <a:bodyPr/>
          <a:lstStyle/>
          <a:p>
            <a:fld id="{595A869C-F6BA-454D-82A5-7FEC71B69467}" type="datetimeFigureOut">
              <a:rPr lang="en-US" smtClean="0"/>
              <a:t>4/6/2020</a:t>
            </a:fld>
            <a:endParaRPr lang="en-US"/>
          </a:p>
        </p:txBody>
      </p:sp>
      <p:sp>
        <p:nvSpPr>
          <p:cNvPr id="6" name="Footer Placeholder 5">
            <a:extLst>
              <a:ext uri="{FF2B5EF4-FFF2-40B4-BE49-F238E27FC236}">
                <a16:creationId xmlns:a16="http://schemas.microsoft.com/office/drawing/2014/main" id="{A862957B-B147-FB4A-B178-DC3A6952DA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10FCF5-7EAB-FE4F-8CD7-6F22F1993A69}"/>
              </a:ext>
            </a:extLst>
          </p:cNvPr>
          <p:cNvSpPr>
            <a:spLocks noGrp="1"/>
          </p:cNvSpPr>
          <p:nvPr>
            <p:ph type="sldNum" sz="quarter" idx="12"/>
          </p:nvPr>
        </p:nvSpPr>
        <p:spPr/>
        <p:txBody>
          <a:bodyPr/>
          <a:lstStyle/>
          <a:p>
            <a:fld id="{EBB1E9DB-CFA1-9841-AEE4-78B8867BA116}" type="slidenum">
              <a:rPr lang="en-US" smtClean="0"/>
              <a:t>‹#›</a:t>
            </a:fld>
            <a:endParaRPr lang="en-US"/>
          </a:p>
        </p:txBody>
      </p:sp>
    </p:spTree>
    <p:extLst>
      <p:ext uri="{BB962C8B-B14F-4D97-AF65-F5344CB8AC3E}">
        <p14:creationId xmlns:p14="http://schemas.microsoft.com/office/powerpoint/2010/main" val="343056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9409D-9F7D-454A-82D1-F4A6C0BCA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21F3E9-B7ED-244B-8CCA-61B6F5FAF1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798331-FEA2-9A40-8B66-40D15B3B67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5C836D-E360-F94F-8270-A21F83109D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0A39A9-1D43-9F4B-9746-56E355B39D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121A71-2231-1E42-AFE2-A4907B1CF47D}"/>
              </a:ext>
            </a:extLst>
          </p:cNvPr>
          <p:cNvSpPr>
            <a:spLocks noGrp="1"/>
          </p:cNvSpPr>
          <p:nvPr>
            <p:ph type="dt" sz="half" idx="10"/>
          </p:nvPr>
        </p:nvSpPr>
        <p:spPr/>
        <p:txBody>
          <a:bodyPr/>
          <a:lstStyle/>
          <a:p>
            <a:fld id="{595A869C-F6BA-454D-82A5-7FEC71B69467}" type="datetimeFigureOut">
              <a:rPr lang="en-US" smtClean="0"/>
              <a:t>4/6/2020</a:t>
            </a:fld>
            <a:endParaRPr lang="en-US"/>
          </a:p>
        </p:txBody>
      </p:sp>
      <p:sp>
        <p:nvSpPr>
          <p:cNvPr id="8" name="Footer Placeholder 7">
            <a:extLst>
              <a:ext uri="{FF2B5EF4-FFF2-40B4-BE49-F238E27FC236}">
                <a16:creationId xmlns:a16="http://schemas.microsoft.com/office/drawing/2014/main" id="{23F088AB-7BE9-1B4B-8140-8F98351F33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7B094E-4F23-224C-A8D3-6FB37E07BD7C}"/>
              </a:ext>
            </a:extLst>
          </p:cNvPr>
          <p:cNvSpPr>
            <a:spLocks noGrp="1"/>
          </p:cNvSpPr>
          <p:nvPr>
            <p:ph type="sldNum" sz="quarter" idx="12"/>
          </p:nvPr>
        </p:nvSpPr>
        <p:spPr/>
        <p:txBody>
          <a:bodyPr/>
          <a:lstStyle/>
          <a:p>
            <a:fld id="{EBB1E9DB-CFA1-9841-AEE4-78B8867BA116}" type="slidenum">
              <a:rPr lang="en-US" smtClean="0"/>
              <a:t>‹#›</a:t>
            </a:fld>
            <a:endParaRPr lang="en-US"/>
          </a:p>
        </p:txBody>
      </p:sp>
    </p:spTree>
    <p:extLst>
      <p:ext uri="{BB962C8B-B14F-4D97-AF65-F5344CB8AC3E}">
        <p14:creationId xmlns:p14="http://schemas.microsoft.com/office/powerpoint/2010/main" val="3981115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2CD56-3FAD-A348-BDC4-6BA6FD0C09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A214AA-3436-4E45-8256-2F9BDAD9E6AB}"/>
              </a:ext>
            </a:extLst>
          </p:cNvPr>
          <p:cNvSpPr>
            <a:spLocks noGrp="1"/>
          </p:cNvSpPr>
          <p:nvPr>
            <p:ph type="dt" sz="half" idx="10"/>
          </p:nvPr>
        </p:nvSpPr>
        <p:spPr/>
        <p:txBody>
          <a:bodyPr/>
          <a:lstStyle/>
          <a:p>
            <a:fld id="{595A869C-F6BA-454D-82A5-7FEC71B69467}" type="datetimeFigureOut">
              <a:rPr lang="en-US" smtClean="0"/>
              <a:t>4/6/2020</a:t>
            </a:fld>
            <a:endParaRPr lang="en-US"/>
          </a:p>
        </p:txBody>
      </p:sp>
      <p:sp>
        <p:nvSpPr>
          <p:cNvPr id="4" name="Footer Placeholder 3">
            <a:extLst>
              <a:ext uri="{FF2B5EF4-FFF2-40B4-BE49-F238E27FC236}">
                <a16:creationId xmlns:a16="http://schemas.microsoft.com/office/drawing/2014/main" id="{6F711072-4226-4246-A730-B224787A69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1A605E-83F4-534A-91A8-D2C3F4473484}"/>
              </a:ext>
            </a:extLst>
          </p:cNvPr>
          <p:cNvSpPr>
            <a:spLocks noGrp="1"/>
          </p:cNvSpPr>
          <p:nvPr>
            <p:ph type="sldNum" sz="quarter" idx="12"/>
          </p:nvPr>
        </p:nvSpPr>
        <p:spPr/>
        <p:txBody>
          <a:bodyPr/>
          <a:lstStyle/>
          <a:p>
            <a:fld id="{EBB1E9DB-CFA1-9841-AEE4-78B8867BA116}" type="slidenum">
              <a:rPr lang="en-US" smtClean="0"/>
              <a:t>‹#›</a:t>
            </a:fld>
            <a:endParaRPr lang="en-US"/>
          </a:p>
        </p:txBody>
      </p:sp>
    </p:spTree>
    <p:extLst>
      <p:ext uri="{BB962C8B-B14F-4D97-AF65-F5344CB8AC3E}">
        <p14:creationId xmlns:p14="http://schemas.microsoft.com/office/powerpoint/2010/main" val="152889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FF8443-2C3A-7946-ABC4-505D61096969}"/>
              </a:ext>
            </a:extLst>
          </p:cNvPr>
          <p:cNvSpPr>
            <a:spLocks noGrp="1"/>
          </p:cNvSpPr>
          <p:nvPr>
            <p:ph type="dt" sz="half" idx="10"/>
          </p:nvPr>
        </p:nvSpPr>
        <p:spPr/>
        <p:txBody>
          <a:bodyPr/>
          <a:lstStyle/>
          <a:p>
            <a:fld id="{595A869C-F6BA-454D-82A5-7FEC71B69467}" type="datetimeFigureOut">
              <a:rPr lang="en-US" smtClean="0"/>
              <a:t>4/6/2020</a:t>
            </a:fld>
            <a:endParaRPr lang="en-US"/>
          </a:p>
        </p:txBody>
      </p:sp>
      <p:sp>
        <p:nvSpPr>
          <p:cNvPr id="3" name="Footer Placeholder 2">
            <a:extLst>
              <a:ext uri="{FF2B5EF4-FFF2-40B4-BE49-F238E27FC236}">
                <a16:creationId xmlns:a16="http://schemas.microsoft.com/office/drawing/2014/main" id="{67EAC377-042F-5341-9AF4-5009AEF021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6BF1FD-44D2-D04E-BE5D-4FD86261FEE9}"/>
              </a:ext>
            </a:extLst>
          </p:cNvPr>
          <p:cNvSpPr>
            <a:spLocks noGrp="1"/>
          </p:cNvSpPr>
          <p:nvPr>
            <p:ph type="sldNum" sz="quarter" idx="12"/>
          </p:nvPr>
        </p:nvSpPr>
        <p:spPr/>
        <p:txBody>
          <a:bodyPr/>
          <a:lstStyle/>
          <a:p>
            <a:fld id="{EBB1E9DB-CFA1-9841-AEE4-78B8867BA116}" type="slidenum">
              <a:rPr lang="en-US" smtClean="0"/>
              <a:t>‹#›</a:t>
            </a:fld>
            <a:endParaRPr lang="en-US"/>
          </a:p>
        </p:txBody>
      </p:sp>
    </p:spTree>
    <p:extLst>
      <p:ext uri="{BB962C8B-B14F-4D97-AF65-F5344CB8AC3E}">
        <p14:creationId xmlns:p14="http://schemas.microsoft.com/office/powerpoint/2010/main" val="2950028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2E480-9974-D945-A609-6523168C48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20F4E4-C623-9842-8651-A811F89A50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D38CF7-9F91-7A4B-AE59-7A740AE97F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48167E-E699-0A43-92D7-AA8DD84746DF}"/>
              </a:ext>
            </a:extLst>
          </p:cNvPr>
          <p:cNvSpPr>
            <a:spLocks noGrp="1"/>
          </p:cNvSpPr>
          <p:nvPr>
            <p:ph type="dt" sz="half" idx="10"/>
          </p:nvPr>
        </p:nvSpPr>
        <p:spPr/>
        <p:txBody>
          <a:bodyPr/>
          <a:lstStyle/>
          <a:p>
            <a:fld id="{595A869C-F6BA-454D-82A5-7FEC71B69467}" type="datetimeFigureOut">
              <a:rPr lang="en-US" smtClean="0"/>
              <a:t>4/6/2020</a:t>
            </a:fld>
            <a:endParaRPr lang="en-US"/>
          </a:p>
        </p:txBody>
      </p:sp>
      <p:sp>
        <p:nvSpPr>
          <p:cNvPr id="6" name="Footer Placeholder 5">
            <a:extLst>
              <a:ext uri="{FF2B5EF4-FFF2-40B4-BE49-F238E27FC236}">
                <a16:creationId xmlns:a16="http://schemas.microsoft.com/office/drawing/2014/main" id="{12229668-2A06-544D-84D1-4BAEFCD6B0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EBC7E5-A52A-4A49-8343-4411B70464F5}"/>
              </a:ext>
            </a:extLst>
          </p:cNvPr>
          <p:cNvSpPr>
            <a:spLocks noGrp="1"/>
          </p:cNvSpPr>
          <p:nvPr>
            <p:ph type="sldNum" sz="quarter" idx="12"/>
          </p:nvPr>
        </p:nvSpPr>
        <p:spPr/>
        <p:txBody>
          <a:bodyPr/>
          <a:lstStyle/>
          <a:p>
            <a:fld id="{EBB1E9DB-CFA1-9841-AEE4-78B8867BA116}" type="slidenum">
              <a:rPr lang="en-US" smtClean="0"/>
              <a:t>‹#›</a:t>
            </a:fld>
            <a:endParaRPr lang="en-US"/>
          </a:p>
        </p:txBody>
      </p:sp>
    </p:spTree>
    <p:extLst>
      <p:ext uri="{BB962C8B-B14F-4D97-AF65-F5344CB8AC3E}">
        <p14:creationId xmlns:p14="http://schemas.microsoft.com/office/powerpoint/2010/main" val="314814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663D-9B3D-FF45-8FBD-B184876998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568920-B8A5-CF40-888B-6A34B7FFA1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E35BB4D-2900-F74E-8E67-B276C496BD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FC2491-F01B-F844-ADF6-5EB53BFC4A51}"/>
              </a:ext>
            </a:extLst>
          </p:cNvPr>
          <p:cNvSpPr>
            <a:spLocks noGrp="1"/>
          </p:cNvSpPr>
          <p:nvPr>
            <p:ph type="dt" sz="half" idx="10"/>
          </p:nvPr>
        </p:nvSpPr>
        <p:spPr/>
        <p:txBody>
          <a:bodyPr/>
          <a:lstStyle/>
          <a:p>
            <a:fld id="{595A869C-F6BA-454D-82A5-7FEC71B69467}" type="datetimeFigureOut">
              <a:rPr lang="en-US" smtClean="0"/>
              <a:t>4/6/2020</a:t>
            </a:fld>
            <a:endParaRPr lang="en-US"/>
          </a:p>
        </p:txBody>
      </p:sp>
      <p:sp>
        <p:nvSpPr>
          <p:cNvPr id="6" name="Footer Placeholder 5">
            <a:extLst>
              <a:ext uri="{FF2B5EF4-FFF2-40B4-BE49-F238E27FC236}">
                <a16:creationId xmlns:a16="http://schemas.microsoft.com/office/drawing/2014/main" id="{DC4D4FBE-33C4-C849-81B4-0ACEC49CE4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9A8A2E-3CE3-534C-A8A0-254D346F533B}"/>
              </a:ext>
            </a:extLst>
          </p:cNvPr>
          <p:cNvSpPr>
            <a:spLocks noGrp="1"/>
          </p:cNvSpPr>
          <p:nvPr>
            <p:ph type="sldNum" sz="quarter" idx="12"/>
          </p:nvPr>
        </p:nvSpPr>
        <p:spPr/>
        <p:txBody>
          <a:bodyPr/>
          <a:lstStyle/>
          <a:p>
            <a:fld id="{EBB1E9DB-CFA1-9841-AEE4-78B8867BA116}" type="slidenum">
              <a:rPr lang="en-US" smtClean="0"/>
              <a:t>‹#›</a:t>
            </a:fld>
            <a:endParaRPr lang="en-US"/>
          </a:p>
        </p:txBody>
      </p:sp>
    </p:spTree>
    <p:extLst>
      <p:ext uri="{BB962C8B-B14F-4D97-AF65-F5344CB8AC3E}">
        <p14:creationId xmlns:p14="http://schemas.microsoft.com/office/powerpoint/2010/main" val="350134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578851-9113-B04E-98BF-B21EA4A448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BD9B15-37F1-124E-94C1-CF9D4DCC92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7BB77D-DA21-704F-A6E9-F51F2C7D8E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5A869C-F6BA-454D-82A5-7FEC71B69467}" type="datetimeFigureOut">
              <a:rPr lang="en-US" smtClean="0"/>
              <a:t>4/6/2020</a:t>
            </a:fld>
            <a:endParaRPr lang="en-US"/>
          </a:p>
        </p:txBody>
      </p:sp>
      <p:sp>
        <p:nvSpPr>
          <p:cNvPr id="5" name="Footer Placeholder 4">
            <a:extLst>
              <a:ext uri="{FF2B5EF4-FFF2-40B4-BE49-F238E27FC236}">
                <a16:creationId xmlns:a16="http://schemas.microsoft.com/office/drawing/2014/main" id="{1E21776C-862C-8248-B698-344D0B655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E4C051-9F66-A74B-832B-D61A5DE7B8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1E9DB-CFA1-9841-AEE4-78B8867BA116}" type="slidenum">
              <a:rPr lang="en-US" smtClean="0"/>
              <a:t>‹#›</a:t>
            </a:fld>
            <a:endParaRPr lang="en-US"/>
          </a:p>
        </p:txBody>
      </p:sp>
    </p:spTree>
    <p:extLst>
      <p:ext uri="{BB962C8B-B14F-4D97-AF65-F5344CB8AC3E}">
        <p14:creationId xmlns:p14="http://schemas.microsoft.com/office/powerpoint/2010/main" val="4143847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hyperlink" Target="https://www.merriam-webster.com/dictionary/reconcile" TargetMode="External" /><Relationship Id="rId2" Type="http://schemas.openxmlformats.org/officeDocument/2006/relationships/hyperlink" Target="https://www.merriam-webster.com/dictionary/disposition" TargetMode="Externa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hyperlink" Target="https://www.britannica.com/biography/Elizabeth-I" TargetMode="Externa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hyperlink" Target="https://en.m.wikipedia.org/wiki/Attorney_General_for_England_and_Wales" TargetMode="External" /><Relationship Id="rId7" Type="http://schemas.openxmlformats.org/officeDocument/2006/relationships/hyperlink" Target="https://en.m.wikipedia.org/wiki/Francis_Bacon#cite_note-7" TargetMode="External" /><Relationship Id="rId2" Type="http://schemas.openxmlformats.org/officeDocument/2006/relationships/hyperlink" Target="https://en.m.wikipedia.org/wiki/Francis_Bacon#cite_note-6" TargetMode="External" /><Relationship Id="rId1" Type="http://schemas.openxmlformats.org/officeDocument/2006/relationships/slideLayout" Target="../slideLayouts/slideLayout2.xml" /><Relationship Id="rId6" Type="http://schemas.openxmlformats.org/officeDocument/2006/relationships/hyperlink" Target="https://en.m.wikipedia.org/wiki/Scientific_revolution" TargetMode="External" /><Relationship Id="rId5" Type="http://schemas.openxmlformats.org/officeDocument/2006/relationships/hyperlink" Target="https://en.m.wikipedia.org/wiki/Scientific_method" TargetMode="External" /><Relationship Id="rId4" Type="http://schemas.openxmlformats.org/officeDocument/2006/relationships/hyperlink" Target="https://en.m.wikipedia.org/wiki/Lord_Chancellor" TargetMode="External" /></Relationships>
</file>

<file path=ppt/slides/_rels/slide5.xml.rels><?xml version="1.0" encoding="UTF-8" standalone="yes"?>
<Relationships xmlns="http://schemas.openxmlformats.org/package/2006/relationships"><Relationship Id="rId3" Type="http://schemas.openxmlformats.org/officeDocument/2006/relationships/hyperlink" Target="https://www.britannica.com/biography/Robert-Cecil-1st-earl-of-Salisbury" TargetMode="External" /><Relationship Id="rId2" Type="http://schemas.openxmlformats.org/officeDocument/2006/relationships/hyperlink" Target="https://www.britannica.com/biography/Nicholas-Bacon" TargetMode="External" /><Relationship Id="rId1" Type="http://schemas.openxmlformats.org/officeDocument/2006/relationships/slideLayout" Target="../slideLayouts/slideLayout2.xml" /><Relationship Id="rId4" Type="http://schemas.openxmlformats.org/officeDocument/2006/relationships/hyperlink" Target="https://www.britannica.com/biography/Elizabeth-I" TargetMode="External" /></Relationships>
</file>

<file path=ppt/slides/_rels/slide6.xml.rels><?xml version="1.0" encoding="UTF-8" standalone="yes"?>
<Relationships xmlns="http://schemas.openxmlformats.org/package/2006/relationships"><Relationship Id="rId2" Type="http://schemas.openxmlformats.org/officeDocument/2006/relationships/hyperlink" Target="https://www.britannica.com/topic/philosophy" TargetMode="Externa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hyperlink" Target="https://www.britannica.com/topic/legal-education" TargetMode="External" /><Relationship Id="rId2" Type="http://schemas.openxmlformats.org/officeDocument/2006/relationships/hyperlink" Target="https://www.britannica.com/topic/Inns-of-Court" TargetMode="External" /><Relationship Id="rId1" Type="http://schemas.openxmlformats.org/officeDocument/2006/relationships/slideLayout" Target="../slideLayouts/slideLayout2.xml" /><Relationship Id="rId5" Type="http://schemas.openxmlformats.org/officeDocument/2006/relationships/hyperlink" Target="https://www.britannica.com/topic/attorney-general" TargetMode="External" /><Relationship Id="rId4" Type="http://schemas.openxmlformats.org/officeDocument/2006/relationships/hyperlink" Target="https://www.merriam-webster.com/dictionary/counsel" TargetMode="Externa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hyperlink" Target="https://www.britannica.com/topic/University-of-Cambridge" TargetMode="External" /><Relationship Id="rId2" Type="http://schemas.openxmlformats.org/officeDocument/2006/relationships/hyperlink" Target="https://www.britannica.com/place/Middlesex-historical-county" TargetMode="Externa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B76-5439-AC4A-854F-33BCC5A3A01E}"/>
              </a:ext>
            </a:extLst>
          </p:cNvPr>
          <p:cNvSpPr>
            <a:spLocks noGrp="1"/>
          </p:cNvSpPr>
          <p:nvPr>
            <p:ph type="ctrTitle"/>
          </p:nvPr>
        </p:nvSpPr>
        <p:spPr/>
        <p:txBody>
          <a:bodyPr/>
          <a:lstStyle/>
          <a:p>
            <a:r>
              <a:rPr lang="en-US"/>
              <a:t>I. B. (PG) College </a:t>
            </a:r>
          </a:p>
        </p:txBody>
      </p:sp>
      <p:sp>
        <p:nvSpPr>
          <p:cNvPr id="3" name="Subtitle 2">
            <a:extLst>
              <a:ext uri="{FF2B5EF4-FFF2-40B4-BE49-F238E27FC236}">
                <a16:creationId xmlns:a16="http://schemas.microsoft.com/office/drawing/2014/main" id="{2897874A-28E3-FC42-B56D-0ED681A954B6}"/>
              </a:ext>
            </a:extLst>
          </p:cNvPr>
          <p:cNvSpPr>
            <a:spLocks noGrp="1"/>
          </p:cNvSpPr>
          <p:nvPr>
            <p:ph type="subTitle" idx="1"/>
          </p:nvPr>
        </p:nvSpPr>
        <p:spPr/>
        <p:txBody>
          <a:bodyPr>
            <a:normAutofit/>
          </a:bodyPr>
          <a:lstStyle/>
          <a:p>
            <a:r>
              <a:rPr lang="en-US" sz="4000"/>
              <a:t>Panipat </a:t>
            </a:r>
          </a:p>
        </p:txBody>
      </p:sp>
    </p:spTree>
    <p:extLst>
      <p:ext uri="{BB962C8B-B14F-4D97-AF65-F5344CB8AC3E}">
        <p14:creationId xmlns:p14="http://schemas.microsoft.com/office/powerpoint/2010/main" val="2270457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625EA-57BD-0C4D-924E-D5CC392D468C}"/>
              </a:ext>
            </a:extLst>
          </p:cNvPr>
          <p:cNvSpPr>
            <a:spLocks noGrp="1"/>
          </p:cNvSpPr>
          <p:nvPr>
            <p:ph type="title"/>
          </p:nvPr>
        </p:nvSpPr>
        <p:spPr>
          <a:xfrm>
            <a:off x="626534" y="2847783"/>
            <a:ext cx="10515600" cy="1153511"/>
          </a:xfrm>
        </p:spPr>
        <p:txBody>
          <a:bodyPr>
            <a:normAutofit fontScale="90000"/>
          </a:bodyPr>
          <a:lstStyle/>
          <a:p>
            <a:r>
              <a:rPr lang="en-US" b="0" i="0">
                <a:solidFill>
                  <a:srgbClr val="1A1A1A"/>
                </a:solidFill>
                <a:effectLst/>
                <a:latin typeface="Georgia" panose="02040502050405020303" pitchFamily="18" charset="0"/>
              </a:rPr>
              <a:t>In 1589 a “Letter of Advice” to the queen and </a:t>
            </a:r>
            <a:r>
              <a:rPr lang="en-US" b="0" i="1">
                <a:solidFill>
                  <a:srgbClr val="1A1A1A"/>
                </a:solidFill>
                <a:effectLst/>
                <a:latin typeface="Georgia" panose="02040502050405020303" pitchFamily="18" charset="0"/>
              </a:rPr>
              <a:t>An Advertisement Touching the Controversies of the Church of England</a:t>
            </a:r>
            <a:r>
              <a:rPr lang="en-US" b="0" i="0">
                <a:solidFill>
                  <a:srgbClr val="1A1A1A"/>
                </a:solidFill>
                <a:effectLst/>
                <a:latin typeface="Georgia" panose="02040502050405020303" pitchFamily="18" charset="0"/>
              </a:rPr>
              <a:t> indicated his political interests and showed a fair promise of political potential by reason of their levelheadedness and </a:t>
            </a:r>
            <a:r>
              <a:rPr lang="en-US" b="0" i="0" u="none" strike="noStrike">
                <a:solidFill>
                  <a:srgbClr val="000000"/>
                </a:solidFill>
                <a:effectLst/>
                <a:latin typeface="Georgia" panose="02040502050405020303" pitchFamily="18" charset="0"/>
                <a:hlinkClick r:id="rId2"/>
              </a:rPr>
              <a:t>disposition</a:t>
            </a:r>
            <a:r>
              <a:rPr lang="en-US" b="0" i="0">
                <a:solidFill>
                  <a:srgbClr val="1A1A1A"/>
                </a:solidFill>
                <a:effectLst/>
                <a:latin typeface="Georgia" panose="02040502050405020303" pitchFamily="18" charset="0"/>
              </a:rPr>
              <a:t> to </a:t>
            </a:r>
            <a:r>
              <a:rPr lang="en-US" b="0" i="0" u="none" strike="noStrike">
                <a:solidFill>
                  <a:srgbClr val="000000"/>
                </a:solidFill>
                <a:effectLst/>
                <a:latin typeface="Georgia" panose="02040502050405020303" pitchFamily="18" charset="0"/>
                <a:hlinkClick r:id="rId3"/>
              </a:rPr>
              <a:t>reconcile</a:t>
            </a:r>
            <a:r>
              <a:rPr lang="en-US" b="0" i="0">
                <a:solidFill>
                  <a:srgbClr val="1A1A1A"/>
                </a:solidFill>
                <a:effectLst/>
                <a:latin typeface="Georgia" panose="02040502050405020303" pitchFamily="18" charset="0"/>
              </a:rPr>
              <a:t>. In 1593 came a setback to his political hopes: he took a stand objecting to the government’s intensified demand for subsidies to help meet the expenses of the war against Spain.</a:t>
            </a:r>
            <a:endParaRPr lang="en-US"/>
          </a:p>
        </p:txBody>
      </p:sp>
      <p:sp>
        <p:nvSpPr>
          <p:cNvPr id="3" name="Content Placeholder 2">
            <a:extLst>
              <a:ext uri="{FF2B5EF4-FFF2-40B4-BE49-F238E27FC236}">
                <a16:creationId xmlns:a16="http://schemas.microsoft.com/office/drawing/2014/main" id="{F5EBC570-3FA2-4A49-868E-CD8DEEBD4FF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53623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CCF0F-065E-DC4D-B67E-A10C5CB4C91B}"/>
              </a:ext>
            </a:extLst>
          </p:cNvPr>
          <p:cNvSpPr>
            <a:spLocks noGrp="1"/>
          </p:cNvSpPr>
          <p:nvPr>
            <p:ph type="title"/>
          </p:nvPr>
        </p:nvSpPr>
        <p:spPr>
          <a:xfrm>
            <a:off x="838200" y="365125"/>
            <a:ext cx="10515600" cy="2501996"/>
          </a:xfrm>
        </p:spPr>
        <p:txBody>
          <a:bodyPr>
            <a:normAutofit fontScale="90000"/>
          </a:bodyPr>
          <a:lstStyle/>
          <a:p>
            <a:r>
              <a:rPr lang="en-US" b="0" i="0" u="sng">
                <a:solidFill>
                  <a:srgbClr val="0E3F70"/>
                </a:solidFill>
                <a:effectLst/>
                <a:latin typeface="Georgia" panose="02040502050405020303" pitchFamily="18" charset="0"/>
                <a:hlinkClick r:id="rId2"/>
              </a:rPr>
              <a:t>Elizabeth</a:t>
            </a:r>
            <a:r>
              <a:rPr lang="en-US" b="0" i="0">
                <a:solidFill>
                  <a:srgbClr val="1A1A1A"/>
                </a:solidFill>
                <a:effectLst/>
                <a:latin typeface="Georgia" panose="02040502050405020303" pitchFamily="18" charset="0"/>
              </a:rPr>
              <a:t> took offense, and Bacon was in disgrace during several critical years when there were chances for legal advancement.</a:t>
            </a:r>
            <a:endParaRPr lang="en-US"/>
          </a:p>
        </p:txBody>
      </p:sp>
    </p:spTree>
    <p:extLst>
      <p:ext uri="{BB962C8B-B14F-4D97-AF65-F5344CB8AC3E}">
        <p14:creationId xmlns:p14="http://schemas.microsoft.com/office/powerpoint/2010/main" val="223250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FE571-9E01-3E4D-BCFA-8B67168728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845B69-46D1-2F47-ADF0-0534E3B56406}"/>
              </a:ext>
            </a:extLst>
          </p:cNvPr>
          <p:cNvSpPr>
            <a:spLocks noGrp="1"/>
          </p:cNvSpPr>
          <p:nvPr>
            <p:ph idx="1"/>
          </p:nvPr>
        </p:nvSpPr>
        <p:spPr/>
        <p:txBody>
          <a:bodyPr>
            <a:normAutofit/>
          </a:bodyPr>
          <a:lstStyle/>
          <a:p>
            <a:pPr marL="0" indent="0">
              <a:buNone/>
            </a:pPr>
            <a:r>
              <a:rPr lang="en-US" sz="4000"/>
              <a:t>                Thanks For Watching </a:t>
            </a:r>
          </a:p>
        </p:txBody>
      </p:sp>
    </p:spTree>
    <p:extLst>
      <p:ext uri="{BB962C8B-B14F-4D97-AF65-F5344CB8AC3E}">
        <p14:creationId xmlns:p14="http://schemas.microsoft.com/office/powerpoint/2010/main" val="301051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9AD19-ED41-924F-8713-8CD956FD0C89}"/>
              </a:ext>
            </a:extLst>
          </p:cNvPr>
          <p:cNvSpPr>
            <a:spLocks noGrp="1"/>
          </p:cNvSpPr>
          <p:nvPr>
            <p:ph type="title"/>
          </p:nvPr>
        </p:nvSpPr>
        <p:spPr/>
        <p:txBody>
          <a:bodyPr/>
          <a:lstStyle/>
          <a:p>
            <a:r>
              <a:rPr lang="en-US"/>
              <a:t>Presented By:</a:t>
            </a:r>
          </a:p>
        </p:txBody>
      </p:sp>
      <p:sp>
        <p:nvSpPr>
          <p:cNvPr id="3" name="Content Placeholder 2">
            <a:extLst>
              <a:ext uri="{FF2B5EF4-FFF2-40B4-BE49-F238E27FC236}">
                <a16:creationId xmlns:a16="http://schemas.microsoft.com/office/drawing/2014/main" id="{7DAB676E-154F-3246-B857-21A219BBD41D}"/>
              </a:ext>
            </a:extLst>
          </p:cNvPr>
          <p:cNvSpPr>
            <a:spLocks noGrp="1"/>
          </p:cNvSpPr>
          <p:nvPr>
            <p:ph idx="1"/>
          </p:nvPr>
        </p:nvSpPr>
        <p:spPr>
          <a:xfrm>
            <a:off x="838200" y="2693939"/>
            <a:ext cx="10515600" cy="3483024"/>
          </a:xfrm>
        </p:spPr>
        <p:txBody>
          <a:bodyPr>
            <a:normAutofit/>
          </a:bodyPr>
          <a:lstStyle/>
          <a:p>
            <a:pPr marL="0" indent="0">
              <a:buNone/>
            </a:pPr>
            <a:r>
              <a:rPr lang="en-US" sz="4000"/>
              <a:t>               Professor Priya Bareja </a:t>
            </a:r>
          </a:p>
          <a:p>
            <a:pPr marL="0" indent="0">
              <a:buNone/>
            </a:pPr>
            <a:r>
              <a:rPr lang="en-US" sz="4000"/>
              <a:t>               Department of English </a:t>
            </a:r>
          </a:p>
          <a:p>
            <a:pPr marL="0" indent="0">
              <a:buNone/>
            </a:pPr>
            <a:r>
              <a:rPr lang="en-US" sz="4000"/>
              <a:t>                I. B. PG College, Panipat </a:t>
            </a:r>
          </a:p>
          <a:p>
            <a:pPr marL="0" indent="0">
              <a:buNone/>
            </a:pPr>
            <a:r>
              <a:rPr lang="en-US" sz="4000"/>
              <a:t> </a:t>
            </a:r>
          </a:p>
        </p:txBody>
      </p:sp>
    </p:spTree>
    <p:extLst>
      <p:ext uri="{BB962C8B-B14F-4D97-AF65-F5344CB8AC3E}">
        <p14:creationId xmlns:p14="http://schemas.microsoft.com/office/powerpoint/2010/main" val="3894425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430FC-9D60-464A-A76A-A7AD7F0BB519}"/>
              </a:ext>
            </a:extLst>
          </p:cNvPr>
          <p:cNvSpPr>
            <a:spLocks noGrp="1"/>
          </p:cNvSpPr>
          <p:nvPr>
            <p:ph type="title"/>
          </p:nvPr>
        </p:nvSpPr>
        <p:spPr/>
        <p:txBody>
          <a:bodyPr/>
          <a:lstStyle/>
          <a:p>
            <a:r>
              <a:rPr lang="en-US"/>
              <a:t>Class- M. A. Previous (English) </a:t>
            </a:r>
          </a:p>
        </p:txBody>
      </p:sp>
      <p:sp>
        <p:nvSpPr>
          <p:cNvPr id="3" name="Content Placeholder 2">
            <a:extLst>
              <a:ext uri="{FF2B5EF4-FFF2-40B4-BE49-F238E27FC236}">
                <a16:creationId xmlns:a16="http://schemas.microsoft.com/office/drawing/2014/main" id="{F65C19C9-2801-4C48-B545-6CEBFD5BE227}"/>
              </a:ext>
            </a:extLst>
          </p:cNvPr>
          <p:cNvSpPr>
            <a:spLocks noGrp="1"/>
          </p:cNvSpPr>
          <p:nvPr>
            <p:ph idx="1"/>
          </p:nvPr>
        </p:nvSpPr>
        <p:spPr/>
        <p:txBody>
          <a:bodyPr>
            <a:normAutofit/>
          </a:bodyPr>
          <a:lstStyle/>
          <a:p>
            <a:pPr marL="0" indent="0">
              <a:buNone/>
            </a:pPr>
            <a:r>
              <a:rPr lang="en-US" sz="4000"/>
              <a:t>Subject – Literature in English 1550-1660 (II) </a:t>
            </a:r>
          </a:p>
          <a:p>
            <a:pPr marL="0" indent="0">
              <a:buNone/>
            </a:pPr>
            <a:r>
              <a:rPr lang="en-US" sz="4000"/>
              <a:t>Topic – Francis Bacon </a:t>
            </a:r>
          </a:p>
          <a:p>
            <a:pPr marL="0" indent="0">
              <a:buNone/>
            </a:pPr>
            <a:endParaRPr lang="en-US" sz="4000"/>
          </a:p>
        </p:txBody>
      </p:sp>
    </p:spTree>
    <p:extLst>
      <p:ext uri="{BB962C8B-B14F-4D97-AF65-F5344CB8AC3E}">
        <p14:creationId xmlns:p14="http://schemas.microsoft.com/office/powerpoint/2010/main" val="2564045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FCE541C-4B46-FE47-A7F9-01C2F0E1C4E5}"/>
              </a:ext>
            </a:extLst>
          </p:cNvPr>
          <p:cNvSpPr txBox="1">
            <a:spLocks noGrp="1"/>
          </p:cNvSpPr>
          <p:nvPr>
            <p:ph type="title"/>
          </p:nvPr>
        </p:nvSpPr>
        <p:spPr>
          <a:xfrm>
            <a:off x="453352" y="-519546"/>
            <a:ext cx="10515600" cy="6157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solidFill>
                  <a:srgbClr val="222222"/>
                </a:solidFill>
                <a:latin typeface="-apple-system"/>
              </a:rPr>
              <a:t>Francis Bacon</a:t>
            </a:r>
            <a:r>
              <a:rPr lang="en-US" baseline="30000">
                <a:solidFill>
                  <a:srgbClr val="6B4BA1"/>
                </a:solidFill>
                <a:latin typeface="inherit"/>
                <a:hlinkClick r:id="rId2"/>
              </a:rPr>
              <a:t>[5]</a:t>
            </a:r>
            <a:r>
              <a:rPr lang="en-US">
                <a:solidFill>
                  <a:srgbClr val="222222"/>
                </a:solidFill>
                <a:latin typeface="-apple-system"/>
              </a:rPr>
              <a:t> (22 January 1561 – 9 April 1626), also known as </a:t>
            </a:r>
            <a:r>
              <a:rPr lang="en-US" b="1">
                <a:solidFill>
                  <a:srgbClr val="222222"/>
                </a:solidFill>
                <a:latin typeface="-apple-system"/>
              </a:rPr>
              <a:t>Lord Verulam</a:t>
            </a:r>
            <a:r>
              <a:rPr lang="en-US">
                <a:solidFill>
                  <a:srgbClr val="222222"/>
                </a:solidFill>
                <a:latin typeface="-apple-system"/>
              </a:rPr>
              <a:t>, was an English philosopher and statesman who served as </a:t>
            </a:r>
            <a:r>
              <a:rPr lang="en-US">
                <a:solidFill>
                  <a:srgbClr val="6B4BA1"/>
                </a:solidFill>
                <a:latin typeface="-apple-system"/>
                <a:hlinkClick r:id="rId3" tooltip="Attorney General for England and Wales"/>
              </a:rPr>
              <a:t>Attorney General</a:t>
            </a:r>
            <a:r>
              <a:rPr lang="en-US">
                <a:solidFill>
                  <a:srgbClr val="222222"/>
                </a:solidFill>
                <a:latin typeface="-apple-system"/>
              </a:rPr>
              <a:t> and as </a:t>
            </a:r>
            <a:r>
              <a:rPr lang="en-US">
                <a:solidFill>
                  <a:srgbClr val="6B4BA1"/>
                </a:solidFill>
                <a:latin typeface="-apple-system"/>
                <a:hlinkClick r:id="rId4" tooltip="Lord Chancellor"/>
              </a:rPr>
              <a:t>Lord Chancellor</a:t>
            </a:r>
            <a:r>
              <a:rPr lang="en-US">
                <a:solidFill>
                  <a:srgbClr val="222222"/>
                </a:solidFill>
                <a:latin typeface="-apple-system"/>
              </a:rPr>
              <a:t> of England. His works are credited with developing the </a:t>
            </a:r>
            <a:r>
              <a:rPr lang="en-US">
                <a:solidFill>
                  <a:srgbClr val="6B4BA1"/>
                </a:solidFill>
                <a:latin typeface="-apple-system"/>
                <a:hlinkClick r:id="rId5" tooltip="Scientific method"/>
              </a:rPr>
              <a:t>scientific method</a:t>
            </a:r>
            <a:r>
              <a:rPr lang="en-US">
                <a:solidFill>
                  <a:srgbClr val="222222"/>
                </a:solidFill>
                <a:latin typeface="-apple-system"/>
              </a:rPr>
              <a:t> and remained influential through the </a:t>
            </a:r>
            <a:r>
              <a:rPr lang="en-US">
                <a:solidFill>
                  <a:srgbClr val="6B4BA1"/>
                </a:solidFill>
                <a:latin typeface="-apple-system"/>
                <a:hlinkClick r:id="rId6" tooltip="Scientific revolution"/>
              </a:rPr>
              <a:t>scientific revolution</a:t>
            </a:r>
            <a:r>
              <a:rPr lang="en-US">
                <a:solidFill>
                  <a:srgbClr val="222222"/>
                </a:solidFill>
                <a:latin typeface="-apple-system"/>
              </a:rPr>
              <a:t>.</a:t>
            </a:r>
            <a:r>
              <a:rPr lang="en-US" baseline="30000">
                <a:solidFill>
                  <a:srgbClr val="6B4BA1"/>
                </a:solidFill>
                <a:latin typeface="inherit"/>
                <a:hlinkClick r:id="rId7"/>
              </a:rPr>
              <a:t>[6]</a:t>
            </a:r>
            <a:endParaRPr lang="en-US"/>
          </a:p>
        </p:txBody>
      </p:sp>
    </p:spTree>
    <p:extLst>
      <p:ext uri="{BB962C8B-B14F-4D97-AF65-F5344CB8AC3E}">
        <p14:creationId xmlns:p14="http://schemas.microsoft.com/office/powerpoint/2010/main" val="387743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F011E-78FB-9E4F-AC45-28FED2E6F02D}"/>
              </a:ext>
            </a:extLst>
          </p:cNvPr>
          <p:cNvSpPr>
            <a:spLocks noGrp="1"/>
          </p:cNvSpPr>
          <p:nvPr>
            <p:ph type="title"/>
          </p:nvPr>
        </p:nvSpPr>
        <p:spPr>
          <a:xfrm>
            <a:off x="838200" y="365125"/>
            <a:ext cx="10515600" cy="5811838"/>
          </a:xfrm>
        </p:spPr>
        <p:txBody>
          <a:bodyPr>
            <a:normAutofit fontScale="90000"/>
          </a:bodyPr>
          <a:lstStyle/>
          <a:p>
            <a:pPr fontAlgn="base"/>
            <a:r>
              <a:rPr lang="en-US" b="1" i="0">
                <a:solidFill>
                  <a:srgbClr val="1A1A1A"/>
                </a:solidFill>
                <a:effectLst/>
                <a:latin typeface="-apple-system"/>
              </a:rPr>
              <a:t>Youth and early maturity</a:t>
            </a:r>
            <a:br>
              <a:rPr lang="en-US" b="1" i="0">
                <a:solidFill>
                  <a:srgbClr val="1A1A1A"/>
                </a:solidFill>
                <a:effectLst/>
                <a:latin typeface="-apple-system"/>
              </a:rPr>
            </a:br>
            <a:r>
              <a:rPr lang="en-US" b="0" i="0">
                <a:solidFill>
                  <a:srgbClr val="1A1A1A"/>
                </a:solidFill>
                <a:effectLst/>
                <a:latin typeface="Georgia" panose="02040502050405020303" pitchFamily="18" charset="0"/>
              </a:rPr>
              <a:t>Bacon was born January 22, 1561, at York House off the Strand, London, the younger of the two sons of the lord keeper, </a:t>
            </a:r>
            <a:r>
              <a:rPr lang="en-US" b="0" i="0" u="none" strike="noStrike">
                <a:solidFill>
                  <a:srgbClr val="14599D"/>
                </a:solidFill>
                <a:effectLst/>
                <a:latin typeface="Georgia" panose="02040502050405020303" pitchFamily="18" charset="0"/>
                <a:hlinkClick r:id="rId2"/>
              </a:rPr>
              <a:t>Sir Nicholas Bacon</a:t>
            </a:r>
            <a:r>
              <a:rPr lang="en-US" b="0" i="0">
                <a:solidFill>
                  <a:srgbClr val="1A1A1A"/>
                </a:solidFill>
                <a:effectLst/>
                <a:latin typeface="Georgia" panose="02040502050405020303" pitchFamily="18" charset="0"/>
              </a:rPr>
              <a:t>, by his second marriage. Nicholas Bacon, born in comparatively humble circumstances, had risen to become lord keeper of the great seal. Francis’ cousin through his mother was </a:t>
            </a:r>
            <a:r>
              <a:rPr lang="en-US" b="0" i="0" u="none" strike="noStrike">
                <a:solidFill>
                  <a:srgbClr val="14599D"/>
                </a:solidFill>
                <a:effectLst/>
                <a:latin typeface="Georgia" panose="02040502050405020303" pitchFamily="18" charset="0"/>
                <a:hlinkClick r:id="rId3"/>
              </a:rPr>
              <a:t>Robert Cecil</a:t>
            </a:r>
            <a:r>
              <a:rPr lang="en-US" b="0" i="0">
                <a:solidFill>
                  <a:srgbClr val="1A1A1A"/>
                </a:solidFill>
                <a:effectLst/>
                <a:latin typeface="Georgia" panose="02040502050405020303" pitchFamily="18" charset="0"/>
              </a:rPr>
              <a:t>, later earl of Salisbury and chief minister of the crown at the end of </a:t>
            </a:r>
            <a:r>
              <a:rPr lang="en-US" b="0" i="0" u="none" strike="noStrike">
                <a:solidFill>
                  <a:srgbClr val="14599D"/>
                </a:solidFill>
                <a:effectLst/>
                <a:latin typeface="Georgia" panose="02040502050405020303" pitchFamily="18" charset="0"/>
                <a:hlinkClick r:id="rId4"/>
              </a:rPr>
              <a:t>Elizabeth I’s</a:t>
            </a:r>
            <a:r>
              <a:rPr lang="en-US" b="0" i="0">
                <a:solidFill>
                  <a:srgbClr val="1A1A1A"/>
                </a:solidFill>
                <a:effectLst/>
                <a:latin typeface="Georgia" panose="02040502050405020303" pitchFamily="18" charset="0"/>
              </a:rPr>
              <a:t> reign and the beginning of James I’s. </a:t>
            </a:r>
          </a:p>
        </p:txBody>
      </p:sp>
      <p:sp>
        <p:nvSpPr>
          <p:cNvPr id="3" name="Content Placeholder 2">
            <a:extLst>
              <a:ext uri="{FF2B5EF4-FFF2-40B4-BE49-F238E27FC236}">
                <a16:creationId xmlns:a16="http://schemas.microsoft.com/office/drawing/2014/main" id="{6F7CACE6-49C3-1049-9C36-66EE0180D93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14249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FEE30-4F5E-674E-8E5B-D5F2B7C1B0E2}"/>
              </a:ext>
            </a:extLst>
          </p:cNvPr>
          <p:cNvSpPr>
            <a:spLocks noGrp="1"/>
          </p:cNvSpPr>
          <p:nvPr>
            <p:ph type="title"/>
          </p:nvPr>
        </p:nvSpPr>
        <p:spPr>
          <a:xfrm>
            <a:off x="665018" y="2766218"/>
            <a:ext cx="10515600" cy="1325563"/>
          </a:xfrm>
        </p:spPr>
        <p:txBody>
          <a:bodyPr>
            <a:normAutofit fontScale="90000"/>
          </a:bodyPr>
          <a:lstStyle/>
          <a:p>
            <a:r>
              <a:rPr lang="en-US" b="0" i="0">
                <a:solidFill>
                  <a:srgbClr val="1A1A1A"/>
                </a:solidFill>
                <a:effectLst/>
                <a:latin typeface="Georgia" panose="02040502050405020303" pitchFamily="18" charset="0"/>
              </a:rPr>
              <a:t>From 1573 to 1575 Bacon was educated at Trinity College, Cambridge, but his weak constitution caused him to suffer ill health there. His distaste for what he termed “unfruitful” Aristotelian </a:t>
            </a:r>
            <a:r>
              <a:rPr lang="en-US" b="0" i="0" u="none" strike="noStrike">
                <a:solidFill>
                  <a:srgbClr val="14599D"/>
                </a:solidFill>
                <a:effectLst/>
                <a:latin typeface="Georgia" panose="02040502050405020303" pitchFamily="18" charset="0"/>
                <a:hlinkClick r:id="rId2"/>
              </a:rPr>
              <a:t>philosophy</a:t>
            </a:r>
            <a:r>
              <a:rPr lang="en-US" b="0" i="0">
                <a:solidFill>
                  <a:srgbClr val="1A1A1A"/>
                </a:solidFill>
                <a:effectLst/>
                <a:latin typeface="Georgia" panose="02040502050405020303" pitchFamily="18" charset="0"/>
              </a:rPr>
              <a:t> began at Cambridge. From 1576 to 1579 Bacon was in France as a member of the English ambassador’s suite. He was recalled abruptly after the sudden death of his father, who left him relatively little money. Bacon remained financially embarrassed virtually until his death.</a:t>
            </a:r>
            <a:endParaRPr lang="en-US"/>
          </a:p>
        </p:txBody>
      </p:sp>
      <p:sp>
        <p:nvSpPr>
          <p:cNvPr id="3" name="Content Placeholder 2">
            <a:extLst>
              <a:ext uri="{FF2B5EF4-FFF2-40B4-BE49-F238E27FC236}">
                <a16:creationId xmlns:a16="http://schemas.microsoft.com/office/drawing/2014/main" id="{4C5D9FC0-C5CD-AA45-A451-482E527B4E7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4557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93CEF-84FF-7E4C-87AF-C9FB19F63E9A}"/>
              </a:ext>
            </a:extLst>
          </p:cNvPr>
          <p:cNvSpPr>
            <a:spLocks noGrp="1"/>
          </p:cNvSpPr>
          <p:nvPr>
            <p:ph type="title"/>
          </p:nvPr>
        </p:nvSpPr>
        <p:spPr>
          <a:xfrm>
            <a:off x="626534" y="2675731"/>
            <a:ext cx="10515600" cy="1325563"/>
          </a:xfrm>
        </p:spPr>
        <p:txBody>
          <a:bodyPr>
            <a:normAutofit fontScale="90000"/>
          </a:bodyPr>
          <a:lstStyle/>
          <a:p>
            <a:pPr fontAlgn="base"/>
            <a:r>
              <a:rPr lang="en-US" b="1" i="0">
                <a:solidFill>
                  <a:srgbClr val="1A1A1A"/>
                </a:solidFill>
                <a:effectLst/>
                <a:latin typeface="-apple-system"/>
              </a:rPr>
              <a:t>Early legal career and political ambitions</a:t>
            </a:r>
            <a:br>
              <a:rPr lang="en-US" b="1" i="0">
                <a:solidFill>
                  <a:srgbClr val="1A1A1A"/>
                </a:solidFill>
                <a:effectLst/>
                <a:latin typeface="-apple-system"/>
              </a:rPr>
            </a:br>
            <a:r>
              <a:rPr lang="en-US" b="0" i="0">
                <a:solidFill>
                  <a:srgbClr val="1A1A1A"/>
                </a:solidFill>
                <a:effectLst/>
                <a:latin typeface="Georgia" panose="02040502050405020303" pitchFamily="18" charset="0"/>
              </a:rPr>
              <a:t>In 1576 Bacon had been admitted as an “ancient” (senior governor) of Gray’s Inn, one of the four </a:t>
            </a:r>
            <a:r>
              <a:rPr lang="en-US" b="0" i="0" u="none" strike="noStrike">
                <a:solidFill>
                  <a:srgbClr val="14599D"/>
                </a:solidFill>
                <a:effectLst/>
                <a:latin typeface="Georgia" panose="02040502050405020303" pitchFamily="18" charset="0"/>
                <a:hlinkClick r:id="rId2"/>
              </a:rPr>
              <a:t>Inns of Court</a:t>
            </a:r>
            <a:r>
              <a:rPr lang="en-US" b="0" i="0">
                <a:solidFill>
                  <a:srgbClr val="1A1A1A"/>
                </a:solidFill>
                <a:effectLst/>
                <a:latin typeface="Georgia" panose="02040502050405020303" pitchFamily="18" charset="0"/>
              </a:rPr>
              <a:t> that served as institutions for </a:t>
            </a:r>
            <a:r>
              <a:rPr lang="en-US" b="0" i="0" u="none" strike="noStrike">
                <a:solidFill>
                  <a:srgbClr val="14599D"/>
                </a:solidFill>
                <a:effectLst/>
                <a:latin typeface="Georgia" panose="02040502050405020303" pitchFamily="18" charset="0"/>
                <a:hlinkClick r:id="rId3"/>
              </a:rPr>
              <a:t>legal education</a:t>
            </a:r>
            <a:r>
              <a:rPr lang="en-US" b="0" i="0">
                <a:solidFill>
                  <a:srgbClr val="1A1A1A"/>
                </a:solidFill>
                <a:effectLst/>
                <a:latin typeface="Georgia" panose="02040502050405020303" pitchFamily="18" charset="0"/>
              </a:rPr>
              <a:t>, in London. In 1579 he took up residence there and after becoming a barrister in 1582 progressed in time through the posts of reader (lecturer at the Inn), bencher (senior member of the Inn), and queen’s (from 1603 king’s) </a:t>
            </a:r>
            <a:r>
              <a:rPr lang="en-US" b="0" i="0" u="none" strike="noStrike">
                <a:solidFill>
                  <a:srgbClr val="000000"/>
                </a:solidFill>
                <a:effectLst/>
                <a:latin typeface="Georgia" panose="02040502050405020303" pitchFamily="18" charset="0"/>
                <a:hlinkClick r:id="rId4"/>
              </a:rPr>
              <a:t>counsel</a:t>
            </a:r>
            <a:r>
              <a:rPr lang="en-US" b="0" i="0">
                <a:solidFill>
                  <a:srgbClr val="1A1A1A"/>
                </a:solidFill>
                <a:effectLst/>
                <a:latin typeface="Georgia" panose="02040502050405020303" pitchFamily="18" charset="0"/>
              </a:rPr>
              <a:t> extraordinary to those of solicitor general and </a:t>
            </a:r>
            <a:r>
              <a:rPr lang="en-US" b="0" i="0" u="none" strike="noStrike">
                <a:solidFill>
                  <a:srgbClr val="14599D"/>
                </a:solidFill>
                <a:effectLst/>
                <a:latin typeface="Georgia" panose="02040502050405020303" pitchFamily="18" charset="0"/>
                <a:hlinkClick r:id="rId5"/>
              </a:rPr>
              <a:t>attorney general</a:t>
            </a:r>
            <a:r>
              <a:rPr lang="en-US" b="0" i="0">
                <a:solidFill>
                  <a:srgbClr val="1A1A1A"/>
                </a:solidFill>
                <a:effectLst/>
                <a:latin typeface="Georgia" panose="02040502050405020303" pitchFamily="18" charset="0"/>
              </a:rPr>
              <a:t>. </a:t>
            </a:r>
          </a:p>
        </p:txBody>
      </p:sp>
      <p:sp>
        <p:nvSpPr>
          <p:cNvPr id="3" name="Content Placeholder 2">
            <a:extLst>
              <a:ext uri="{FF2B5EF4-FFF2-40B4-BE49-F238E27FC236}">
                <a16:creationId xmlns:a16="http://schemas.microsoft.com/office/drawing/2014/main" id="{6CE90B58-9CA1-D544-BB5D-3D0BB454749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7143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DDEAE-A788-A94F-A4AD-DD6EF9F7D940}"/>
              </a:ext>
            </a:extLst>
          </p:cNvPr>
          <p:cNvSpPr>
            <a:spLocks noGrp="1"/>
          </p:cNvSpPr>
          <p:nvPr>
            <p:ph type="title"/>
          </p:nvPr>
        </p:nvSpPr>
        <p:spPr>
          <a:xfrm>
            <a:off x="838200" y="365126"/>
            <a:ext cx="10515600" cy="1231996"/>
          </a:xfrm>
        </p:spPr>
        <p:txBody>
          <a:bodyPr>
            <a:normAutofit fontScale="90000"/>
          </a:bodyPr>
          <a:lstStyle/>
          <a:p>
            <a:r>
              <a:rPr lang="en-US" b="0" i="0">
                <a:solidFill>
                  <a:srgbClr val="1A1A1A"/>
                </a:solidFill>
                <a:effectLst/>
                <a:latin typeface="Georgia" panose="02040502050405020303" pitchFamily="18" charset="0"/>
              </a:rPr>
              <a:t>Even as successful a legal career as this, however, did not satisfy his political and philosophical ambitions.</a:t>
            </a:r>
            <a:endParaRPr lang="en-US"/>
          </a:p>
        </p:txBody>
      </p:sp>
      <p:sp>
        <p:nvSpPr>
          <p:cNvPr id="3" name="Content Placeholder 2">
            <a:extLst>
              <a:ext uri="{FF2B5EF4-FFF2-40B4-BE49-F238E27FC236}">
                <a16:creationId xmlns:a16="http://schemas.microsoft.com/office/drawing/2014/main" id="{06EEAB28-6787-F64A-8B0B-4439877B449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09574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3F40A-BC39-D14A-9CB1-EDF1AE60ACE4}"/>
              </a:ext>
            </a:extLst>
          </p:cNvPr>
          <p:cNvSpPr>
            <a:spLocks noGrp="1"/>
          </p:cNvSpPr>
          <p:nvPr>
            <p:ph type="title"/>
          </p:nvPr>
        </p:nvSpPr>
        <p:spPr>
          <a:xfrm>
            <a:off x="838200" y="365125"/>
            <a:ext cx="10515600" cy="4714875"/>
          </a:xfrm>
        </p:spPr>
        <p:txBody>
          <a:bodyPr>
            <a:normAutofit fontScale="90000"/>
          </a:bodyPr>
          <a:lstStyle/>
          <a:p>
            <a:r>
              <a:rPr lang="en-US" b="0" i="0">
                <a:solidFill>
                  <a:srgbClr val="1A1A1A"/>
                </a:solidFill>
                <a:effectLst/>
                <a:latin typeface="Georgia" panose="02040502050405020303" pitchFamily="18" charset="0"/>
              </a:rPr>
              <a:t>Bacon occupied himself with the tract “Temporis Partus Maximus” (“The Greatest Part of Time”) in 1582; it has not survived. In 1584 he sat as member of Parliament for Melcombe Regis in Dorset and subsequently represented Taunton, Liverpool, the County of </a:t>
            </a:r>
            <a:r>
              <a:rPr lang="en-US" b="0" i="0" u="none" strike="noStrike">
                <a:solidFill>
                  <a:srgbClr val="14599D"/>
                </a:solidFill>
                <a:effectLst/>
                <a:latin typeface="Georgia" panose="02040502050405020303" pitchFamily="18" charset="0"/>
                <a:hlinkClick r:id="rId2"/>
              </a:rPr>
              <a:t>Middlesex</a:t>
            </a:r>
            <a:r>
              <a:rPr lang="en-US" b="0" i="0">
                <a:solidFill>
                  <a:srgbClr val="1A1A1A"/>
                </a:solidFill>
                <a:effectLst/>
                <a:latin typeface="Georgia" panose="02040502050405020303" pitchFamily="18" charset="0"/>
              </a:rPr>
              <a:t>, Southampton, Ipswich, and the </a:t>
            </a:r>
            <a:r>
              <a:rPr lang="en-US" b="0" i="0" u="none" strike="noStrike">
                <a:solidFill>
                  <a:srgbClr val="14599D"/>
                </a:solidFill>
                <a:effectLst/>
                <a:latin typeface="Georgia" panose="02040502050405020303" pitchFamily="18" charset="0"/>
                <a:hlinkClick r:id="rId3"/>
              </a:rPr>
              <a:t>University of Cambridge</a:t>
            </a:r>
            <a:r>
              <a:rPr lang="en-US" b="0" i="0">
                <a:solidFill>
                  <a:srgbClr val="1A1A1A"/>
                </a:solidFill>
                <a:effectLst/>
                <a:latin typeface="Georgia" panose="02040502050405020303" pitchFamily="18" charset="0"/>
              </a:rPr>
              <a:t>.</a:t>
            </a:r>
            <a:endParaRPr lang="en-US"/>
          </a:p>
        </p:txBody>
      </p:sp>
      <p:sp>
        <p:nvSpPr>
          <p:cNvPr id="3" name="Content Placeholder 2">
            <a:extLst>
              <a:ext uri="{FF2B5EF4-FFF2-40B4-BE49-F238E27FC236}">
                <a16:creationId xmlns:a16="http://schemas.microsoft.com/office/drawing/2014/main" id="{A0134260-A521-3E43-9545-0AFAC190831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09766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 B. (PG) College </vt:lpstr>
      <vt:lpstr>Presented By:</vt:lpstr>
      <vt:lpstr>Class- M. A. Previous (English) </vt:lpstr>
      <vt:lpstr>Francis Bacon[5] (22 January 1561 – 9 April 1626), also known as Lord Verulam, was an English philosopher and statesman who served as Attorney General and as Lord Chancellor of England. His works are credited with developing the scientific method and remained influential through the scientific revolution.[6]</vt:lpstr>
      <vt:lpstr>Youth and early maturity Bacon was born January 22, 1561, at York House off the Strand, London, the younger of the two sons of the lord keeper, Sir Nicholas Bacon, by his second marriage. Nicholas Bacon, born in comparatively humble circumstances, had risen to become lord keeper of the great seal. Francis’ cousin through his mother was Robert Cecil, later earl of Salisbury and chief minister of the crown at the end of Elizabeth I’s reign and the beginning of James I’s. </vt:lpstr>
      <vt:lpstr>From 1573 to 1575 Bacon was educated at Trinity College, Cambridge, but his weak constitution caused him to suffer ill health there. His distaste for what he termed “unfruitful” Aristotelian philosophy began at Cambridge. From 1576 to 1579 Bacon was in France as a member of the English ambassador’s suite. He was recalled abruptly after the sudden death of his father, who left him relatively little money. Bacon remained financially embarrassed virtually until his death.</vt:lpstr>
      <vt:lpstr>Early legal career and political ambitions In 1576 Bacon had been admitted as an “ancient” (senior governor) of Gray’s Inn, one of the four Inns of Court that served as institutions for legal education, in London. In 1579 he took up residence there and after becoming a barrister in 1582 progressed in time through the posts of reader (lecturer at the Inn), bencher (senior member of the Inn), and queen’s (from 1603 king’s) counsel extraordinary to those of solicitor general and attorney general. </vt:lpstr>
      <vt:lpstr>Even as successful a legal career as this, however, did not satisfy his political and philosophical ambitions.</vt:lpstr>
      <vt:lpstr>Bacon occupied himself with the tract “Temporis Partus Maximus” (“The Greatest Part of Time”) in 1582; it has not survived. In 1584 he sat as member of Parliament for Melcombe Regis in Dorset and subsequently represented Taunton, Liverpool, the County of Middlesex, Southampton, Ipswich, and the University of Cambridge.</vt:lpstr>
      <vt:lpstr>In 1589 a “Letter of Advice” to the queen and An Advertisement Touching the Controversies of the Church of England indicated his political interests and showed a fair promise of political potential by reason of their levelheadedness and disposition to reconcile. In 1593 came a setback to his political hopes: he took a stand objecting to the government’s intensified demand for subsidies to help meet the expenses of the war against Spain.</vt:lpstr>
      <vt:lpstr>Elizabeth took offense, and Bacon was in disgrace during several critical years when there were chances for legal advancement.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917988909136</dc:creator>
  <cp:lastModifiedBy>917988909136</cp:lastModifiedBy>
  <cp:revision>3</cp:revision>
  <dcterms:created xsi:type="dcterms:W3CDTF">2020-04-06T16:49:15Z</dcterms:created>
  <dcterms:modified xsi:type="dcterms:W3CDTF">2020-04-06T17:19:29Z</dcterms:modified>
</cp:coreProperties>
</file>