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7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404D33-F86B-4753-94F6-8CE757CC9D83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A918C5-FC84-4D7D-84B2-737B3FD53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Class – B.B.A II semester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Subject-Business Mathematics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Topic-Integration By Substitution </a:t>
            </a:r>
            <a:endParaRPr lang="en-US" dirty="0" smtClean="0">
              <a:latin typeface="Cooper Black" pitchFamily="18" charset="0"/>
              <a:cs typeface="Arabic Typesetting" pitchFamily="66" charset="-78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Prepared By–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Ms.Bhanu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Sachdeva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</a:t>
            </a:r>
          </a:p>
          <a:p>
            <a:pPr>
              <a:buClrTx/>
              <a:buNone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                             (Assist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ant Professor) </a:t>
            </a:r>
            <a:endParaRPr lang="en-US" dirty="0" smtClean="0">
              <a:latin typeface="Cooper Black" pitchFamily="18" charset="0"/>
              <a:cs typeface="Arabic Typesetting" pitchFamily="66" charset="-78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Department- Commerce and management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College-I.B(PG) college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Panipat,Affiliated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to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Kurukshetra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University,Kurukshetra</a:t>
            </a:r>
            <a:endParaRPr lang="en-US" dirty="0" smtClean="0">
              <a:latin typeface="Cooper Black" pitchFamily="18" charset="0"/>
              <a:cs typeface="Arabic Typesetting" pitchFamily="66" charset="-78"/>
            </a:endParaRPr>
          </a:p>
          <a:p>
            <a:pPr>
              <a:buClrTx/>
              <a:buFont typeface="Wingdings" pitchFamily="2" charset="2"/>
              <a:buChar char="§"/>
            </a:pPr>
            <a:endParaRPr lang="en-US" dirty="0" smtClean="0">
              <a:latin typeface="Cooper Black" pitchFamily="18" charset="0"/>
              <a:cs typeface="Arabic Typesetting" pitchFamily="66" charset="-78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3900" dirty="0" smtClean="0">
                <a:latin typeface="Aharoni" pitchFamily="2" charset="-79"/>
                <a:cs typeface="Aharoni" pitchFamily="2" charset="-79"/>
              </a:rPr>
              <a:t>Evaluate:</a:t>
            </a:r>
          </a:p>
          <a:p>
            <a:pPr>
              <a:buNone/>
            </a:pPr>
            <a:r>
              <a:rPr lang="en-US" dirty="0" smtClean="0"/>
              <a:t>         ∫    √3+logx 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x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3900" dirty="0" err="1" smtClean="0">
                <a:latin typeface="Aharoni" pitchFamily="2" charset="-79"/>
                <a:cs typeface="Aharoni" pitchFamily="2" charset="-79"/>
              </a:rPr>
              <a:t>Solution:</a:t>
            </a:r>
            <a:r>
              <a:rPr lang="en-US" dirty="0" err="1" smtClean="0"/>
              <a:t>let</a:t>
            </a:r>
            <a:r>
              <a:rPr lang="en-US" dirty="0" smtClean="0"/>
              <a:t> I=∫    √3+logx 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x </a:t>
            </a:r>
          </a:p>
          <a:p>
            <a:pPr>
              <a:buNone/>
            </a:pPr>
            <a:r>
              <a:rPr lang="en-US" dirty="0" smtClean="0"/>
              <a:t>Put 3+logx=t so that 0+1/x=</a:t>
            </a:r>
            <a:r>
              <a:rPr lang="en-US" dirty="0" err="1" smtClean="0"/>
              <a:t>dt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1/</a:t>
            </a:r>
            <a:r>
              <a:rPr lang="en-US" dirty="0" err="1" smtClean="0"/>
              <a:t>xdx</a:t>
            </a:r>
            <a:r>
              <a:rPr lang="en-US" dirty="0" smtClean="0"/>
              <a:t>=</a:t>
            </a:r>
            <a:r>
              <a:rPr lang="en-US" dirty="0" err="1" smtClean="0"/>
              <a:t>dt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</a:t>
            </a:r>
            <a:r>
              <a:rPr lang="en-US" dirty="0" err="1" smtClean="0"/>
              <a:t>dx</a:t>
            </a:r>
            <a:r>
              <a:rPr lang="en-US" dirty="0" smtClean="0"/>
              <a:t>=</a:t>
            </a:r>
            <a:r>
              <a:rPr lang="en-US" dirty="0" err="1" smtClean="0"/>
              <a:t>xdt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Therfore</a:t>
            </a:r>
            <a:r>
              <a:rPr lang="en-US" dirty="0" smtClean="0"/>
              <a:t> ∫√t/x*</a:t>
            </a:r>
            <a:r>
              <a:rPr lang="en-US" dirty="0" err="1" smtClean="0"/>
              <a:t>xdt</a:t>
            </a:r>
            <a:r>
              <a:rPr lang="en-US" dirty="0" smtClean="0"/>
              <a:t>=∫√</a:t>
            </a:r>
            <a:r>
              <a:rPr lang="en-US" dirty="0" err="1" smtClean="0"/>
              <a:t>tdt</a:t>
            </a:r>
            <a:r>
              <a:rPr lang="en-US" dirty="0" smtClean="0"/>
              <a:t>=t</a:t>
            </a:r>
            <a:r>
              <a:rPr lang="en-US" baseline="30000" dirty="0" smtClean="0"/>
              <a:t>3/2</a:t>
            </a:r>
            <a:r>
              <a:rPr lang="en-US" dirty="0" smtClean="0"/>
              <a:t>/3/2+C</a:t>
            </a:r>
          </a:p>
          <a:p>
            <a:pPr>
              <a:buNone/>
            </a:pPr>
            <a:r>
              <a:rPr lang="en-US" dirty="0" smtClean="0"/>
              <a:t>                                          = 2/3t</a:t>
            </a:r>
            <a:r>
              <a:rPr lang="en-US" baseline="30000" dirty="0" smtClean="0"/>
              <a:t>3/2</a:t>
            </a:r>
            <a:r>
              <a:rPr lang="en-US" dirty="0" smtClean="0"/>
              <a:t>+C</a:t>
            </a:r>
          </a:p>
          <a:p>
            <a:pPr>
              <a:buNone/>
            </a:pPr>
            <a:r>
              <a:rPr lang="en-US" dirty="0" smtClean="0"/>
              <a:t>                                          = 2/3(3+logx)</a:t>
            </a:r>
            <a:r>
              <a:rPr lang="en-US" baseline="30000" dirty="0" smtClean="0"/>
              <a:t>3/2</a:t>
            </a:r>
            <a:r>
              <a:rPr lang="en-US" dirty="0" smtClean="0"/>
              <a:t>+C </a:t>
            </a:r>
            <a:endParaRPr lang="en-US" baseline="30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2860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191000" y="3046412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6600" dirty="0" smtClean="0">
              <a:latin typeface="Cooper Black" pitchFamily="18" charset="0"/>
            </a:endParaRPr>
          </a:p>
          <a:p>
            <a:pPr>
              <a:buNone/>
            </a:pPr>
            <a:endParaRPr lang="en-US" sz="6600" dirty="0" smtClean="0">
              <a:latin typeface="Cooper Black" pitchFamily="18" charset="0"/>
            </a:endParaRPr>
          </a:p>
          <a:p>
            <a:pPr>
              <a:buNone/>
            </a:pPr>
            <a:r>
              <a:rPr lang="en-US" sz="6600" dirty="0" smtClean="0">
                <a:latin typeface="Cooper Black" pitchFamily="18" charset="0"/>
              </a:rPr>
              <a:t>   THANK   YOU</a:t>
            </a:r>
            <a:endParaRPr lang="en-US" sz="6600" dirty="0">
              <a:latin typeface="Cooper Black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oper Black" pitchFamily="18" charset="0"/>
              </a:rPr>
              <a:t>IMPORTANT FORMULAS of Differentiation and Integration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Differentiation (d/</a:t>
            </a:r>
            <a:r>
              <a:rPr lang="en-US" dirty="0" err="1" smtClean="0"/>
              <a:t>dx</a:t>
            </a:r>
            <a:r>
              <a:rPr lang="en-US" dirty="0" smtClean="0"/>
              <a:t>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d/</a:t>
            </a:r>
            <a:r>
              <a:rPr lang="en-US" dirty="0" err="1" smtClean="0"/>
              <a:t>dx</a:t>
            </a:r>
            <a:r>
              <a:rPr lang="en-US" dirty="0" smtClean="0"/>
              <a:t> (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)=nx</a:t>
            </a:r>
            <a:r>
              <a:rPr lang="en-US" baseline="30000" dirty="0" smtClean="0"/>
              <a:t>n-1      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d/</a:t>
            </a:r>
            <a:r>
              <a:rPr lang="en-US" dirty="0" err="1" smtClean="0"/>
              <a:t>dx</a:t>
            </a:r>
            <a:r>
              <a:rPr lang="en-US" dirty="0" smtClean="0"/>
              <a:t>(c)=0,where c is constant </a:t>
            </a:r>
            <a:r>
              <a:rPr lang="en-US" dirty="0" err="1" smtClean="0"/>
              <a:t>i.e</a:t>
            </a:r>
            <a:r>
              <a:rPr lang="en-US" dirty="0" smtClean="0"/>
              <a:t> 1,2,3</a:t>
            </a:r>
            <a:r>
              <a:rPr lang="en-US" sz="3600" b="1" dirty="0" smtClean="0"/>
              <a:t>[</a:t>
            </a:r>
            <a:r>
              <a:rPr lang="en-US" dirty="0" smtClean="0"/>
              <a:t>like d/</a:t>
            </a:r>
            <a:r>
              <a:rPr lang="en-US" dirty="0" err="1" smtClean="0"/>
              <a:t>dx</a:t>
            </a:r>
            <a:r>
              <a:rPr lang="en-US" dirty="0" smtClean="0"/>
              <a:t>(5)=d/</a:t>
            </a:r>
            <a:r>
              <a:rPr lang="en-US" dirty="0" err="1" smtClean="0"/>
              <a:t>dx</a:t>
            </a:r>
            <a:r>
              <a:rPr lang="en-US" dirty="0" smtClean="0"/>
              <a:t>(5*1)=d/</a:t>
            </a:r>
            <a:r>
              <a:rPr lang="en-US" dirty="0" err="1" smtClean="0"/>
              <a:t>dx</a:t>
            </a:r>
            <a:r>
              <a:rPr lang="en-US" dirty="0" smtClean="0"/>
              <a:t>(5*x</a:t>
            </a:r>
            <a:r>
              <a:rPr lang="en-US" baseline="30000" dirty="0" smtClean="0"/>
              <a:t>0</a:t>
            </a:r>
            <a:r>
              <a:rPr lang="en-US" dirty="0" smtClean="0"/>
              <a:t> )=5*d/</a:t>
            </a:r>
            <a:r>
              <a:rPr lang="en-US" dirty="0" err="1" smtClean="0"/>
              <a:t>dx</a:t>
            </a:r>
            <a:r>
              <a:rPr lang="en-US" baseline="30000" dirty="0" smtClean="0"/>
              <a:t>  </a:t>
            </a:r>
            <a:r>
              <a:rPr lang="en-US" dirty="0" smtClean="0"/>
              <a:t> (x</a:t>
            </a:r>
            <a:r>
              <a:rPr lang="en-US" baseline="30000" dirty="0" smtClean="0"/>
              <a:t>0</a:t>
            </a:r>
            <a:r>
              <a:rPr lang="en-US" dirty="0" smtClean="0"/>
              <a:t>)=5*0*x</a:t>
            </a:r>
            <a:r>
              <a:rPr lang="en-US" baseline="30000" dirty="0" smtClean="0"/>
              <a:t>0-1 =</a:t>
            </a:r>
            <a:r>
              <a:rPr lang="en-US" dirty="0" smtClean="0"/>
              <a:t> 0</a:t>
            </a:r>
            <a:r>
              <a:rPr lang="en-US" sz="3900" b="1" dirty="0" smtClean="0"/>
              <a:t>]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d/</a:t>
            </a:r>
            <a:r>
              <a:rPr lang="en-US" dirty="0" err="1" smtClean="0"/>
              <a:t>dx</a:t>
            </a:r>
            <a:r>
              <a:rPr lang="en-US" dirty="0" smtClean="0"/>
              <a:t>(1/</a:t>
            </a:r>
            <a:r>
              <a:rPr lang="en-US" dirty="0" smtClean="0">
                <a:latin typeface="Calibri"/>
              </a:rPr>
              <a:t>x)= -1/x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 </a:t>
            </a:r>
            <a:r>
              <a:rPr lang="en-US" sz="3600" b="1" dirty="0" smtClean="0">
                <a:latin typeface="Calibri"/>
              </a:rPr>
              <a:t>[</a:t>
            </a:r>
            <a:r>
              <a:rPr lang="en-US" dirty="0" smtClean="0">
                <a:latin typeface="Calibri"/>
              </a:rPr>
              <a:t>d/</a:t>
            </a:r>
            <a:r>
              <a:rPr lang="en-US" dirty="0" err="1" smtClean="0">
                <a:latin typeface="Calibri"/>
              </a:rPr>
              <a:t>dx</a:t>
            </a:r>
            <a:r>
              <a:rPr lang="en-US" dirty="0" smtClean="0">
                <a:latin typeface="Calibri"/>
              </a:rPr>
              <a:t>(1/x)=d/</a:t>
            </a:r>
            <a:r>
              <a:rPr lang="en-US" dirty="0" err="1" smtClean="0">
                <a:latin typeface="Calibri"/>
              </a:rPr>
              <a:t>dx</a:t>
            </a:r>
            <a:r>
              <a:rPr lang="en-US" dirty="0" smtClean="0">
                <a:latin typeface="Calibri"/>
              </a:rPr>
              <a:t>(1/x</a:t>
            </a:r>
            <a:r>
              <a:rPr lang="en-US" baseline="30000" dirty="0" smtClean="0">
                <a:latin typeface="Calibri"/>
              </a:rPr>
              <a:t>1</a:t>
            </a:r>
            <a:r>
              <a:rPr lang="en-US" dirty="0" smtClean="0">
                <a:latin typeface="Calibri"/>
              </a:rPr>
              <a:t> )=d/</a:t>
            </a:r>
            <a:r>
              <a:rPr lang="en-US" dirty="0" err="1" smtClean="0">
                <a:latin typeface="Calibri"/>
              </a:rPr>
              <a:t>dx</a:t>
            </a:r>
            <a:r>
              <a:rPr lang="en-US" dirty="0" smtClean="0">
                <a:latin typeface="Calibri"/>
              </a:rPr>
              <a:t> (x</a:t>
            </a:r>
            <a:r>
              <a:rPr lang="en-US" baseline="30000" dirty="0" smtClean="0">
                <a:latin typeface="Calibri"/>
              </a:rPr>
              <a:t>-1</a:t>
            </a:r>
            <a:r>
              <a:rPr lang="en-US" dirty="0" smtClean="0">
                <a:latin typeface="Calibri"/>
              </a:rPr>
              <a:t>)=-1x</a:t>
            </a:r>
            <a:r>
              <a:rPr lang="en-US" baseline="30000" dirty="0" smtClean="0">
                <a:latin typeface="Calibri"/>
              </a:rPr>
              <a:t>-1-1</a:t>
            </a:r>
            <a:r>
              <a:rPr lang="en-US" dirty="0" smtClean="0">
                <a:latin typeface="Calibri"/>
              </a:rPr>
              <a:t> =-1x</a:t>
            </a:r>
            <a:r>
              <a:rPr lang="en-US" baseline="30000" dirty="0" smtClean="0">
                <a:latin typeface="Calibri"/>
              </a:rPr>
              <a:t>-2</a:t>
            </a:r>
            <a:r>
              <a:rPr lang="en-US" dirty="0" smtClean="0">
                <a:latin typeface="Calibri"/>
              </a:rPr>
              <a:t>= -1/x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sz="3600" b="1" dirty="0" smtClean="0">
                <a:latin typeface="Calibri"/>
              </a:rPr>
              <a:t>]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d/</a:t>
            </a:r>
            <a:r>
              <a:rPr lang="en-US" dirty="0" err="1" smtClean="0">
                <a:latin typeface="+mj-lt"/>
              </a:rPr>
              <a:t>dx</a:t>
            </a:r>
            <a:r>
              <a:rPr lang="en-US" dirty="0" smtClean="0">
                <a:latin typeface="+mj-lt"/>
              </a:rPr>
              <a:t>(e</a:t>
            </a:r>
            <a:r>
              <a:rPr lang="en-US" baseline="30000" dirty="0" smtClean="0">
                <a:latin typeface="+mj-lt"/>
              </a:rPr>
              <a:t>x</a:t>
            </a:r>
            <a:r>
              <a:rPr lang="en-US" dirty="0" smtClean="0">
                <a:latin typeface="+mj-lt"/>
              </a:rPr>
              <a:t>)=e</a:t>
            </a:r>
            <a:r>
              <a:rPr lang="en-US" baseline="30000" dirty="0" smtClean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 </a:t>
            </a:r>
            <a:r>
              <a:rPr lang="en-US" sz="3100" b="1" dirty="0" smtClean="0">
                <a:latin typeface="+mj-lt"/>
              </a:rPr>
              <a:t>[</a:t>
            </a:r>
            <a:r>
              <a:rPr lang="en-US" dirty="0" smtClean="0">
                <a:latin typeface="+mj-lt"/>
              </a:rPr>
              <a:t>e</a:t>
            </a:r>
            <a:r>
              <a:rPr lang="en-US" baseline="30000" dirty="0" smtClean="0">
                <a:latin typeface="+mj-lt"/>
              </a:rPr>
              <a:t>x</a:t>
            </a:r>
            <a:r>
              <a:rPr lang="en-US" dirty="0" smtClean="0">
                <a:latin typeface="+mj-lt"/>
              </a:rPr>
              <a:t> *d/</a:t>
            </a:r>
            <a:r>
              <a:rPr lang="en-US" dirty="0" err="1" smtClean="0">
                <a:latin typeface="+mj-lt"/>
              </a:rPr>
              <a:t>dx</a:t>
            </a:r>
            <a:r>
              <a:rPr lang="en-US" dirty="0" smtClean="0">
                <a:latin typeface="+mj-lt"/>
              </a:rPr>
              <a:t>(x)*loge=e</a:t>
            </a:r>
            <a:r>
              <a:rPr lang="en-US" baseline="30000" dirty="0" smtClean="0">
                <a:latin typeface="+mj-lt"/>
              </a:rPr>
              <a:t>x</a:t>
            </a:r>
            <a:r>
              <a:rPr lang="en-US" dirty="0" smtClean="0">
                <a:latin typeface="+mj-lt"/>
              </a:rPr>
              <a:t> * 1 *1=e</a:t>
            </a:r>
            <a:r>
              <a:rPr lang="en-US" baseline="30000" dirty="0" smtClean="0">
                <a:latin typeface="+mj-lt"/>
              </a:rPr>
              <a:t>x</a:t>
            </a:r>
            <a:r>
              <a:rPr lang="en-US" dirty="0" smtClean="0">
                <a:latin typeface="+mj-lt"/>
              </a:rPr>
              <a:t> </a:t>
            </a:r>
            <a:r>
              <a:rPr lang="en-US" sz="3100" b="1" dirty="0" smtClean="0">
                <a:latin typeface="+mj-lt"/>
              </a:rPr>
              <a:t>]</a:t>
            </a:r>
            <a:endParaRPr lang="en-US" sz="3100" b="1" dirty="0" smtClean="0">
              <a:latin typeface="Calibri"/>
            </a:endParaRPr>
          </a:p>
          <a:p>
            <a:pPr>
              <a:buNone/>
            </a:pPr>
            <a:endParaRPr lang="en-US" sz="2600" b="1" dirty="0" smtClean="0">
              <a:latin typeface="Calibri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Integrals (∫)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∫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dx</a:t>
            </a:r>
            <a:r>
              <a:rPr lang="en-US" dirty="0" smtClean="0"/>
              <a:t>= x</a:t>
            </a:r>
            <a:r>
              <a:rPr lang="en-US" baseline="30000" dirty="0" smtClean="0"/>
              <a:t>n+1</a:t>
            </a:r>
            <a:r>
              <a:rPr lang="en-US" dirty="0" smtClean="0"/>
              <a:t>/n+1 +C</a:t>
            </a:r>
            <a:endParaRPr lang="en-US" baseline="30000" dirty="0" smtClean="0"/>
          </a:p>
          <a:p>
            <a:pPr>
              <a:buNone/>
            </a:pPr>
            <a:r>
              <a:rPr lang="en-US" baseline="30000" dirty="0" smtClean="0"/>
              <a:t> </a:t>
            </a:r>
            <a:r>
              <a:rPr lang="en-US" dirty="0" smtClean="0"/>
              <a:t>            </a:t>
            </a:r>
          </a:p>
          <a:p>
            <a:pPr>
              <a:buNone/>
            </a:pPr>
            <a:r>
              <a:rPr lang="en-US" dirty="0" smtClean="0"/>
              <a:t>Where c is constant of integration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∫c </a:t>
            </a:r>
            <a:r>
              <a:rPr lang="en-US" dirty="0" err="1" smtClean="0"/>
              <a:t>dx</a:t>
            </a:r>
            <a:r>
              <a:rPr lang="en-US" dirty="0" smtClean="0"/>
              <a:t>=</a:t>
            </a:r>
            <a:r>
              <a:rPr lang="en-US" dirty="0" err="1" smtClean="0"/>
              <a:t>cx+C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Where C is constant of integration</a:t>
            </a:r>
          </a:p>
          <a:p>
            <a:pPr>
              <a:buNone/>
            </a:pPr>
            <a:r>
              <a:rPr lang="en-US" sz="3900" dirty="0" smtClean="0"/>
              <a:t>[</a:t>
            </a:r>
            <a:r>
              <a:rPr lang="en-US" dirty="0" smtClean="0"/>
              <a:t>like∫5dx=∫5*1dx</a:t>
            </a:r>
          </a:p>
          <a:p>
            <a:pPr>
              <a:buNone/>
            </a:pPr>
            <a:r>
              <a:rPr lang="en-US" dirty="0" smtClean="0"/>
              <a:t>=∫5*</a:t>
            </a:r>
            <a:r>
              <a:rPr lang="en-US" dirty="0" smtClean="0">
                <a:latin typeface="Calibri"/>
              </a:rPr>
              <a:t>x</a:t>
            </a:r>
            <a:r>
              <a:rPr lang="en-US" baseline="30000" dirty="0" smtClean="0">
                <a:latin typeface="Calibri"/>
              </a:rPr>
              <a:t>0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dx</a:t>
            </a:r>
            <a:r>
              <a:rPr lang="en-US" dirty="0" smtClean="0">
                <a:latin typeface="Calibri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=5∫x</a:t>
            </a:r>
            <a:r>
              <a:rPr lang="en-US" baseline="30000" dirty="0" smtClean="0">
                <a:latin typeface="Calibri"/>
              </a:rPr>
              <a:t>0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dx</a:t>
            </a:r>
            <a:r>
              <a:rPr lang="en-US" dirty="0" smtClean="0">
                <a:latin typeface="Calibri"/>
              </a:rPr>
              <a:t> =5 x</a:t>
            </a:r>
            <a:r>
              <a:rPr lang="en-US" baseline="30000" dirty="0" smtClean="0">
                <a:latin typeface="Calibri"/>
              </a:rPr>
              <a:t>0+1 </a:t>
            </a:r>
            <a:r>
              <a:rPr lang="en-US" dirty="0" smtClean="0">
                <a:latin typeface="Calibri"/>
              </a:rPr>
              <a:t>/0+1+C=5x+C</a:t>
            </a:r>
            <a:r>
              <a:rPr lang="en-US" sz="3900" b="1" dirty="0" smtClean="0">
                <a:latin typeface="Calibri"/>
              </a:rPr>
              <a:t>]</a:t>
            </a:r>
          </a:p>
          <a:p>
            <a:pPr>
              <a:buNone/>
            </a:pPr>
            <a:r>
              <a:rPr lang="en-US" sz="3900" b="1" baseline="30000" dirty="0" smtClean="0">
                <a:latin typeface="Calibri"/>
              </a:rPr>
              <a:t>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3900" b="1" baseline="30000" dirty="0" smtClean="0">
                <a:latin typeface="Calibri"/>
              </a:rPr>
              <a:t>∫</a:t>
            </a:r>
            <a:r>
              <a:rPr lang="en-US" sz="3900" baseline="30000" dirty="0" smtClean="0">
                <a:latin typeface="+mj-lt"/>
              </a:rPr>
              <a:t>1/</a:t>
            </a:r>
            <a:r>
              <a:rPr lang="en-US" sz="3900" baseline="30000" dirty="0" err="1" smtClean="0">
                <a:latin typeface="+mj-lt"/>
              </a:rPr>
              <a:t>xdx</a:t>
            </a:r>
            <a:r>
              <a:rPr lang="en-US" sz="3900" baseline="30000" dirty="0" smtClean="0">
                <a:latin typeface="+mj-lt"/>
              </a:rPr>
              <a:t>=</a:t>
            </a:r>
            <a:r>
              <a:rPr lang="en-US" sz="3900" baseline="30000" dirty="0" err="1" smtClean="0">
                <a:latin typeface="+mj-lt"/>
              </a:rPr>
              <a:t>logx+c</a:t>
            </a:r>
            <a:endParaRPr lang="en-US" sz="3900" baseline="30000" dirty="0" smtClean="0">
              <a:latin typeface="+mj-lt"/>
            </a:endParaRPr>
          </a:p>
          <a:p>
            <a:pPr>
              <a:buNone/>
            </a:pPr>
            <a:r>
              <a:rPr lang="en-US" sz="2900" dirty="0" smtClean="0">
                <a:latin typeface="+mj-lt"/>
              </a:rPr>
              <a:t>Where</a:t>
            </a:r>
            <a:r>
              <a:rPr lang="en-US" sz="2900" baseline="30000" dirty="0" smtClean="0">
                <a:latin typeface="Calibri"/>
              </a:rPr>
              <a:t> </a:t>
            </a:r>
            <a:r>
              <a:rPr lang="en-US" sz="2900" dirty="0" smtClean="0">
                <a:latin typeface="Calibri"/>
              </a:rPr>
              <a:t> c is constant of integration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3900" dirty="0" smtClean="0">
                <a:latin typeface="Calibri"/>
              </a:rPr>
              <a:t> ∫e</a:t>
            </a:r>
            <a:r>
              <a:rPr lang="en-US" sz="3900" baseline="30000" dirty="0" smtClean="0">
                <a:latin typeface="Calibri"/>
              </a:rPr>
              <a:t>x </a:t>
            </a:r>
            <a:r>
              <a:rPr lang="en-US" sz="3900" dirty="0" err="1" smtClean="0">
                <a:latin typeface="Calibri"/>
              </a:rPr>
              <a:t>dx</a:t>
            </a:r>
            <a:r>
              <a:rPr lang="en-US" baseline="30000" dirty="0" smtClean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 =e</a:t>
            </a:r>
            <a:r>
              <a:rPr lang="en-US" baseline="30000" dirty="0" smtClean="0">
                <a:latin typeface="Calibri"/>
              </a:rPr>
              <a:t>x </a:t>
            </a:r>
            <a:r>
              <a:rPr lang="en-US" sz="2900" b="1" dirty="0" smtClean="0">
                <a:latin typeface="Calibri"/>
              </a:rPr>
              <a:t>+C[e</a:t>
            </a:r>
            <a:r>
              <a:rPr lang="en-US" sz="2900" b="1" baseline="30000" dirty="0" smtClean="0">
                <a:latin typeface="Calibri"/>
              </a:rPr>
              <a:t>x </a:t>
            </a:r>
            <a:r>
              <a:rPr lang="en-US" sz="2900" b="1" dirty="0" smtClean="0">
                <a:latin typeface="Calibri"/>
              </a:rPr>
              <a:t>/(1)*loge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2900" b="1" dirty="0" smtClean="0">
                <a:latin typeface="Calibri"/>
              </a:rPr>
              <a:t>                     =e</a:t>
            </a:r>
            <a:r>
              <a:rPr lang="en-US" sz="2900" b="1" baseline="30000" dirty="0" smtClean="0">
                <a:latin typeface="Calibri"/>
              </a:rPr>
              <a:t>x</a:t>
            </a:r>
            <a:r>
              <a:rPr lang="en-US" sz="2900" b="1" dirty="0" smtClean="0">
                <a:latin typeface="Calibri"/>
              </a:rPr>
              <a:t> /1*1=e</a:t>
            </a:r>
            <a:r>
              <a:rPr lang="en-US" sz="2900" b="1" baseline="30000" dirty="0" smtClean="0">
                <a:latin typeface="Calibri"/>
              </a:rPr>
              <a:t>x</a:t>
            </a:r>
            <a:r>
              <a:rPr lang="en-US" sz="2900" b="1" dirty="0" smtClean="0">
                <a:latin typeface="Calibri"/>
              </a:rPr>
              <a:t> /1=</a:t>
            </a:r>
            <a:r>
              <a:rPr lang="en-US" sz="2900" b="1" dirty="0" err="1" smtClean="0">
                <a:latin typeface="Calibri"/>
              </a:rPr>
              <a:t>e</a:t>
            </a:r>
            <a:r>
              <a:rPr lang="en-US" sz="2900" b="1" baseline="30000" dirty="0" err="1" smtClean="0">
                <a:latin typeface="Calibri"/>
              </a:rPr>
              <a:t>x</a:t>
            </a:r>
            <a:r>
              <a:rPr lang="en-US" sz="2900" b="1" dirty="0" err="1" smtClean="0">
                <a:latin typeface="Calibri"/>
              </a:rPr>
              <a:t>+C</a:t>
            </a:r>
            <a:r>
              <a:rPr lang="en-US" sz="2900" b="1" baseline="30000" dirty="0" smtClean="0">
                <a:latin typeface="Calibri"/>
              </a:rPr>
              <a:t>          </a:t>
            </a:r>
            <a:r>
              <a:rPr lang="en-US" sz="2900" b="1" dirty="0" smtClean="0">
                <a:latin typeface="Calibri"/>
              </a:rPr>
              <a:t>  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2900" b="1" dirty="0" smtClean="0">
                <a:latin typeface="Calibri"/>
              </a:rPr>
              <a:t> 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2900" b="1" dirty="0" smtClean="0">
                <a:latin typeface="Calibri"/>
              </a:rPr>
              <a:t>  where C is constant integration</a:t>
            </a:r>
            <a:r>
              <a:rPr lang="en-US" sz="2900" b="1" baseline="30000" dirty="0" smtClean="0">
                <a:latin typeface="Calibri"/>
              </a:rPr>
              <a:t>                       </a:t>
            </a:r>
          </a:p>
          <a:p>
            <a:pPr>
              <a:buNone/>
            </a:pPr>
            <a:r>
              <a:rPr lang="en-US" baseline="30000" dirty="0" smtClean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             </a:t>
            </a:r>
            <a:endParaRPr lang="en-US" dirty="0"/>
          </a:p>
        </p:txBody>
      </p:sp>
      <p:cxnSp>
        <p:nvCxnSpPr>
          <p:cNvPr id="14" name="Straight Connector 13"/>
          <p:cNvCxnSpPr>
            <a:endCxn id="2" idx="2"/>
          </p:cNvCxnSpPr>
          <p:nvPr/>
        </p:nvCxnSpPr>
        <p:spPr>
          <a:xfrm rot="5400000" flipH="1" flipV="1">
            <a:off x="2574925" y="3413125"/>
            <a:ext cx="39941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oper Black" pitchFamily="18" charset="0"/>
              </a:rPr>
              <a:t>   IMPORTANT FORMULAS of Differentiation and Integration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d/</a:t>
            </a:r>
            <a:r>
              <a:rPr lang="en-US" dirty="0" err="1" smtClean="0"/>
              <a:t>dx</a:t>
            </a:r>
            <a:r>
              <a:rPr lang="en-US" dirty="0" smtClean="0"/>
              <a:t> a</a:t>
            </a:r>
            <a:r>
              <a:rPr lang="en-US" baseline="30000" dirty="0" smtClean="0"/>
              <a:t>x </a:t>
            </a:r>
            <a:r>
              <a:rPr lang="en-US" dirty="0" smtClean="0"/>
              <a:t>=a</a:t>
            </a:r>
            <a:r>
              <a:rPr lang="en-US" baseline="30000" dirty="0" smtClean="0"/>
              <a:t>x</a:t>
            </a:r>
            <a:r>
              <a:rPr lang="en-US" dirty="0" smtClean="0"/>
              <a:t>*1*</a:t>
            </a:r>
            <a:r>
              <a:rPr lang="en-US" dirty="0" err="1" smtClean="0"/>
              <a:t>loga</a:t>
            </a:r>
            <a:endParaRPr lang="en-US" dirty="0" smtClean="0"/>
          </a:p>
          <a:p>
            <a:pPr>
              <a:buClrTx/>
              <a:buNone/>
            </a:pPr>
            <a:r>
              <a:rPr lang="en-US" dirty="0" smtClean="0"/>
              <a:t>    where a=constant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d/</a:t>
            </a:r>
            <a:r>
              <a:rPr lang="en-US" dirty="0" err="1" smtClean="0"/>
              <a:t>dx</a:t>
            </a:r>
            <a:r>
              <a:rPr lang="en-US" dirty="0" smtClean="0"/>
              <a:t> x=1</a:t>
            </a:r>
          </a:p>
          <a:p>
            <a:pPr>
              <a:buClrTx/>
              <a:buNone/>
            </a:pPr>
            <a:r>
              <a:rPr lang="en-US" dirty="0" smtClean="0"/>
              <a:t> [d/</a:t>
            </a:r>
            <a:r>
              <a:rPr lang="en-US" dirty="0" err="1" smtClean="0"/>
              <a:t>dx</a:t>
            </a:r>
            <a:r>
              <a:rPr lang="en-US" dirty="0" smtClean="0"/>
              <a:t> x</a:t>
            </a:r>
            <a:r>
              <a:rPr lang="en-US" baseline="30000" dirty="0" smtClean="0"/>
              <a:t>1</a:t>
            </a:r>
            <a:r>
              <a:rPr lang="en-US" dirty="0" smtClean="0"/>
              <a:t> =1x</a:t>
            </a:r>
            <a:r>
              <a:rPr lang="en-US" baseline="30000" dirty="0" smtClean="0"/>
              <a:t>1-1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>
              <a:buClrTx/>
              <a:buNone/>
            </a:pPr>
            <a:r>
              <a:rPr lang="en-US" dirty="0" smtClean="0"/>
              <a:t>              =1*x</a:t>
            </a:r>
            <a:r>
              <a:rPr lang="en-US" baseline="30000" dirty="0" smtClean="0"/>
              <a:t>0</a:t>
            </a:r>
          </a:p>
          <a:p>
            <a:pPr>
              <a:buClrTx/>
              <a:buNone/>
            </a:pPr>
            <a:r>
              <a:rPr lang="en-US" baseline="30000" dirty="0" smtClean="0"/>
              <a:t>                    =</a:t>
            </a:r>
            <a:r>
              <a:rPr lang="en-US" dirty="0" smtClean="0"/>
              <a:t> 1*1=1]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d/</a:t>
            </a:r>
            <a:r>
              <a:rPr lang="en-US" dirty="0" err="1" smtClean="0"/>
              <a:t>dx</a:t>
            </a:r>
            <a:r>
              <a:rPr lang="en-US" dirty="0" smtClean="0"/>
              <a:t>(</a:t>
            </a:r>
            <a:r>
              <a:rPr lang="en-US" dirty="0" err="1" smtClean="0"/>
              <a:t>ax+b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r>
              <a:rPr lang="en-US" dirty="0" smtClean="0"/>
              <a:t> =n(</a:t>
            </a:r>
            <a:r>
              <a:rPr lang="en-US" dirty="0" err="1" smtClean="0"/>
              <a:t>ax+b</a:t>
            </a:r>
            <a:r>
              <a:rPr lang="en-US" dirty="0" smtClean="0"/>
              <a:t>)</a:t>
            </a:r>
            <a:r>
              <a:rPr lang="en-US" baseline="30000" dirty="0" smtClean="0"/>
              <a:t>n-1</a:t>
            </a:r>
            <a:r>
              <a:rPr lang="en-US" dirty="0" smtClean="0"/>
              <a:t> *a                 </a:t>
            </a:r>
          </a:p>
          <a:p>
            <a:pPr>
              <a:buClrTx/>
              <a:buNone/>
            </a:pPr>
            <a:endParaRPr lang="en-US" dirty="0" smtClean="0"/>
          </a:p>
          <a:p>
            <a:pPr>
              <a:buClrTx/>
              <a:buNone/>
            </a:pPr>
            <a:r>
              <a:rPr lang="en-US" dirty="0" smtClean="0"/>
              <a:t>d/</a:t>
            </a:r>
            <a:r>
              <a:rPr lang="en-US" dirty="0" err="1" smtClean="0"/>
              <a:t>dx</a:t>
            </a:r>
            <a:r>
              <a:rPr lang="en-US" dirty="0" smtClean="0"/>
              <a:t>(base)=d/</a:t>
            </a:r>
            <a:r>
              <a:rPr lang="en-US" dirty="0" err="1" smtClean="0"/>
              <a:t>dx</a:t>
            </a:r>
            <a:r>
              <a:rPr lang="en-US" dirty="0" smtClean="0"/>
              <a:t>(</a:t>
            </a:r>
            <a:r>
              <a:rPr lang="en-US" dirty="0" err="1" smtClean="0"/>
              <a:t>ax+b</a:t>
            </a:r>
            <a:r>
              <a:rPr lang="en-US" dirty="0" smtClean="0"/>
              <a:t>)=a*1+0=a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d/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  <a:r>
              <a:rPr lang="en-US" dirty="0" err="1" smtClean="0"/>
              <a:t>logx</a:t>
            </a:r>
            <a:r>
              <a:rPr lang="en-US" dirty="0" smtClean="0"/>
              <a:t>=1/x(1/x*d/</a:t>
            </a:r>
            <a:r>
              <a:rPr lang="en-US" dirty="0" err="1" smtClean="0"/>
              <a:t>dx</a:t>
            </a:r>
            <a:r>
              <a:rPr lang="en-US" dirty="0" smtClean="0"/>
              <a:t>(x)</a:t>
            </a:r>
          </a:p>
          <a:p>
            <a:pPr>
              <a:buClrTx/>
              <a:buNone/>
            </a:pPr>
            <a:r>
              <a:rPr lang="en-US" dirty="0" smtClean="0"/>
              <a:t>     =1/x*1=1/x)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∫a</a:t>
            </a:r>
            <a:r>
              <a:rPr lang="en-US" baseline="30000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dx</a:t>
            </a:r>
            <a:r>
              <a:rPr lang="en-US" dirty="0" smtClean="0"/>
              <a:t>=a</a:t>
            </a:r>
            <a:r>
              <a:rPr lang="en-US" baseline="30000" dirty="0" smtClean="0"/>
              <a:t>x</a:t>
            </a:r>
            <a:r>
              <a:rPr lang="en-US" dirty="0" smtClean="0"/>
              <a:t>/1*</a:t>
            </a:r>
            <a:r>
              <a:rPr lang="en-US" dirty="0" err="1" smtClean="0"/>
              <a:t>loga+C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Where C is constant of integration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∫</a:t>
            </a:r>
            <a:r>
              <a:rPr lang="en-US" dirty="0" err="1" smtClean="0"/>
              <a:t>xdx</a:t>
            </a:r>
            <a:r>
              <a:rPr lang="en-US" dirty="0" smtClean="0"/>
              <a:t>=x</a:t>
            </a:r>
            <a:r>
              <a:rPr lang="en-US" baseline="30000" dirty="0" smtClean="0"/>
              <a:t>2</a:t>
            </a:r>
            <a:r>
              <a:rPr lang="en-US" dirty="0" smtClean="0"/>
              <a:t>/2+C</a:t>
            </a:r>
          </a:p>
          <a:p>
            <a:pPr>
              <a:buNone/>
            </a:pPr>
            <a:r>
              <a:rPr lang="en-US" dirty="0" smtClean="0"/>
              <a:t>Where C is constant of integration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[∫x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dx</a:t>
            </a:r>
            <a:r>
              <a:rPr lang="en-US" dirty="0" smtClean="0"/>
              <a:t> =x</a:t>
            </a:r>
            <a:r>
              <a:rPr lang="en-US" baseline="30000" dirty="0" smtClean="0"/>
              <a:t>1+1</a:t>
            </a:r>
            <a:r>
              <a:rPr lang="en-US" dirty="0" smtClean="0"/>
              <a:t>/1+1+C=x</a:t>
            </a:r>
            <a:r>
              <a:rPr lang="en-US" baseline="30000" dirty="0" smtClean="0"/>
              <a:t>2</a:t>
            </a:r>
            <a:r>
              <a:rPr lang="en-US" dirty="0" smtClean="0"/>
              <a:t> /2+C]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/>
              <a:t>∫(</a:t>
            </a:r>
            <a:r>
              <a:rPr lang="en-US" dirty="0" err="1" smtClean="0"/>
              <a:t>ax+b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r>
              <a:rPr lang="en-US" dirty="0" smtClean="0"/>
              <a:t> =(</a:t>
            </a:r>
            <a:r>
              <a:rPr lang="en-US" dirty="0" err="1" smtClean="0"/>
              <a:t>ax+b</a:t>
            </a:r>
            <a:r>
              <a:rPr lang="en-US" dirty="0" smtClean="0"/>
              <a:t>)</a:t>
            </a:r>
            <a:r>
              <a:rPr lang="en-US" baseline="30000" dirty="0" smtClean="0"/>
              <a:t>n+1</a:t>
            </a:r>
            <a:r>
              <a:rPr lang="en-US" dirty="0" smtClean="0"/>
              <a:t>/n+1*</a:t>
            </a:r>
            <a:r>
              <a:rPr lang="en-US" dirty="0" err="1" smtClean="0"/>
              <a:t>a+C</a:t>
            </a:r>
            <a:endParaRPr lang="en-US" dirty="0" smtClean="0"/>
          </a:p>
          <a:p>
            <a:pPr>
              <a:buClrTx/>
              <a:buNone/>
            </a:pPr>
            <a:r>
              <a:rPr lang="en-US" dirty="0" smtClean="0"/>
              <a:t>Where C is constant of integration</a:t>
            </a:r>
          </a:p>
          <a:p>
            <a:pPr>
              <a:buClrTx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3200400" y="3657600"/>
            <a:ext cx="914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2574925" y="3413125"/>
            <a:ext cx="39941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To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evaluate∫f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’(x)/f(x)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dx,we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substitute f(x)=t</a:t>
            </a:r>
          </a:p>
          <a:p>
            <a:pPr>
              <a:buClrTx/>
              <a:buNone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and then solve the given problem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To evaluate∫[f(x)]</a:t>
            </a:r>
            <a:r>
              <a:rPr lang="en-US" sz="3200" b="1" baseline="30000" dirty="0" err="1" smtClean="0">
                <a:latin typeface="Aharoni" pitchFamily="2" charset="-79"/>
                <a:cs typeface="Aharoni" pitchFamily="2" charset="-79"/>
              </a:rPr>
              <a:t>n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f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’(x)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dx,we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substitutef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(x)=t and then solve the given problem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To 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evaluate∫f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[</a:t>
            </a:r>
            <a:r>
              <a:rPr lang="el-GR" sz="3200" b="1" dirty="0" smtClean="0">
                <a:cs typeface="Aharoni" pitchFamily="2" charset="-79"/>
              </a:rPr>
              <a:t>Φ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(x)]</a:t>
            </a:r>
            <a:r>
              <a:rPr lang="el-GR" sz="3200" b="1" dirty="0" smtClean="0">
                <a:cs typeface="Aharoni" pitchFamily="2" charset="-79"/>
              </a:rPr>
              <a:t>Φ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’(x)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dx,we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substitute</a:t>
            </a:r>
            <a:r>
              <a:rPr lang="el-GR" sz="3200" b="1" dirty="0" smtClean="0">
                <a:cs typeface="Aharoni" pitchFamily="2" charset="-79"/>
              </a:rPr>
              <a:t>Φ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(x)=t and then solve the given problem </a:t>
            </a:r>
            <a:endParaRPr lang="en-US" sz="32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Cooper Black" pitchFamily="18" charset="0"/>
              </a:rPr>
              <a:t>Working Rule to Apply                          Substitution Method</a:t>
            </a:r>
            <a:endParaRPr lang="en-US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4000" b="1" dirty="0" smtClean="0">
                <a:latin typeface="Aharoni" pitchFamily="2" charset="-79"/>
                <a:cs typeface="Aharoni" pitchFamily="2" charset="-79"/>
              </a:rPr>
              <a:t>Evaluate:</a:t>
            </a:r>
          </a:p>
          <a:p>
            <a:pPr>
              <a:buNone/>
            </a:pPr>
            <a:r>
              <a:rPr lang="en-US" dirty="0" smtClean="0"/>
              <a:t>      ∫    2x+9 </a:t>
            </a:r>
            <a:r>
              <a:rPr lang="en-US" dirty="0" err="1" smtClean="0"/>
              <a:t>dx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  x</a:t>
            </a:r>
            <a:r>
              <a:rPr lang="en-US" baseline="30000" dirty="0" smtClean="0"/>
              <a:t>2</a:t>
            </a:r>
            <a:r>
              <a:rPr lang="en-US" dirty="0" smtClean="0"/>
              <a:t>+9x+20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4200" dirty="0" smtClean="0">
                <a:latin typeface="Aharoni" pitchFamily="2" charset="-79"/>
                <a:cs typeface="Aharoni" pitchFamily="2" charset="-79"/>
              </a:rPr>
              <a:t>Solution:</a:t>
            </a:r>
          </a:p>
          <a:p>
            <a:pPr>
              <a:buNone/>
            </a:pPr>
            <a:r>
              <a:rPr lang="en-US" dirty="0" smtClean="0"/>
              <a:t> Let I=   ∫    2x+9 </a:t>
            </a:r>
            <a:r>
              <a:rPr lang="en-US" dirty="0" err="1" smtClean="0"/>
              <a:t>dx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           x</a:t>
            </a:r>
            <a:r>
              <a:rPr lang="en-US" baseline="30000" dirty="0" smtClean="0"/>
              <a:t>2</a:t>
            </a:r>
            <a:r>
              <a:rPr lang="en-US" dirty="0" smtClean="0"/>
              <a:t>+9x+20</a:t>
            </a:r>
          </a:p>
          <a:p>
            <a:pPr>
              <a:buNone/>
            </a:pPr>
            <a:r>
              <a:rPr lang="en-US" dirty="0" smtClean="0"/>
              <a:t>Put x</a:t>
            </a:r>
            <a:r>
              <a:rPr lang="en-US" baseline="30000" dirty="0" smtClean="0"/>
              <a:t>2</a:t>
            </a:r>
            <a:r>
              <a:rPr lang="en-US" dirty="0" smtClean="0"/>
              <a:t>+9x+20=t so that 2x+9=</a:t>
            </a:r>
            <a:r>
              <a:rPr lang="en-US" dirty="0" err="1" smtClean="0"/>
              <a:t>dt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(2x+9)</a:t>
            </a:r>
            <a:r>
              <a:rPr lang="en-US" dirty="0" err="1" smtClean="0"/>
              <a:t>dx</a:t>
            </a:r>
            <a:r>
              <a:rPr lang="en-US" dirty="0" smtClean="0"/>
              <a:t>=</a:t>
            </a:r>
            <a:r>
              <a:rPr lang="en-US" dirty="0" err="1" smtClean="0"/>
              <a:t>dt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</a:t>
            </a:r>
            <a:r>
              <a:rPr lang="en-US" dirty="0" err="1" smtClean="0"/>
              <a:t>dx</a:t>
            </a:r>
            <a:r>
              <a:rPr lang="en-US" dirty="0" smtClean="0"/>
              <a:t>=</a:t>
            </a:r>
            <a:r>
              <a:rPr lang="en-US" dirty="0" err="1" smtClean="0"/>
              <a:t>dt</a:t>
            </a:r>
            <a:r>
              <a:rPr lang="en-US" dirty="0" smtClean="0"/>
              <a:t>/2x+9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therefore:I</a:t>
            </a:r>
            <a:r>
              <a:rPr lang="en-US" dirty="0" smtClean="0"/>
              <a:t>=∫2x+9/t*</a:t>
            </a:r>
            <a:r>
              <a:rPr lang="en-US" dirty="0" err="1" smtClean="0"/>
              <a:t>dt</a:t>
            </a:r>
            <a:r>
              <a:rPr lang="en-US" dirty="0" smtClean="0"/>
              <a:t>/2x+9=∫1/</a:t>
            </a:r>
            <a:r>
              <a:rPr lang="en-US" dirty="0" err="1" smtClean="0"/>
              <a:t>tdt</a:t>
            </a:r>
            <a:r>
              <a:rPr lang="en-US" dirty="0" smtClean="0"/>
              <a:t>=</a:t>
            </a:r>
            <a:r>
              <a:rPr lang="en-US" dirty="0" err="1" smtClean="0"/>
              <a:t>logt+C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=log(x</a:t>
            </a:r>
            <a:r>
              <a:rPr lang="en-US" baseline="30000" dirty="0" smtClean="0"/>
              <a:t>2</a:t>
            </a:r>
            <a:r>
              <a:rPr lang="en-US" dirty="0" smtClean="0"/>
              <a:t>+9x+20)+C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Cooper Black" pitchFamily="18" charset="0"/>
              </a:rPr>
              <a:t>Problems on Rule 1</a:t>
            </a:r>
            <a:endParaRPr lang="en-US" sz="6000" dirty="0">
              <a:latin typeface="Cooper Black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514600" y="3427412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2284412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3900" dirty="0" smtClean="0">
                <a:latin typeface="Aharoni" pitchFamily="2" charset="-79"/>
                <a:cs typeface="Aharoni" pitchFamily="2" charset="-79"/>
              </a:rPr>
              <a:t>Evaluate:</a:t>
            </a:r>
          </a:p>
          <a:p>
            <a:pPr>
              <a:buNone/>
            </a:pPr>
            <a:r>
              <a:rPr lang="en-US" dirty="0" smtClean="0"/>
              <a:t>          ∫    e</a:t>
            </a:r>
            <a:r>
              <a:rPr lang="en-US" baseline="30000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1+e</a:t>
            </a:r>
            <a:r>
              <a:rPr lang="en-US" baseline="30000" dirty="0" smtClean="0"/>
              <a:t>x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baseline="30000" dirty="0" smtClean="0"/>
              <a:t> </a:t>
            </a:r>
            <a:r>
              <a:rPr lang="en-US" dirty="0" smtClean="0"/>
              <a:t> </a:t>
            </a:r>
            <a:r>
              <a:rPr lang="en-US" sz="3900" dirty="0" smtClean="0">
                <a:latin typeface="Aharoni" pitchFamily="2" charset="-79"/>
                <a:cs typeface="Aharoni" pitchFamily="2" charset="-79"/>
              </a:rPr>
              <a:t>Solution:</a:t>
            </a:r>
          </a:p>
          <a:p>
            <a:pPr>
              <a:buNone/>
            </a:pPr>
            <a:r>
              <a:rPr lang="en-US" dirty="0" smtClean="0"/>
              <a:t>       let I= ∫    e</a:t>
            </a:r>
            <a:r>
              <a:rPr lang="en-US" baseline="30000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1+e</a:t>
            </a:r>
            <a:r>
              <a:rPr lang="en-US" baseline="30000" dirty="0" smtClean="0"/>
              <a:t>x</a:t>
            </a:r>
          </a:p>
          <a:p>
            <a:pPr>
              <a:buNone/>
            </a:pPr>
            <a:r>
              <a:rPr lang="en-US" baseline="30000" dirty="0" smtClean="0"/>
              <a:t> </a:t>
            </a:r>
            <a:r>
              <a:rPr lang="en-US" dirty="0" smtClean="0"/>
              <a:t> put 1+e</a:t>
            </a:r>
            <a:r>
              <a:rPr lang="en-US" baseline="30000" dirty="0" smtClean="0"/>
              <a:t>x</a:t>
            </a:r>
            <a:r>
              <a:rPr lang="en-US" dirty="0" smtClean="0"/>
              <a:t>=t so that 0+e</a:t>
            </a:r>
            <a:r>
              <a:rPr lang="en-US" baseline="30000" dirty="0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dt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e</a:t>
            </a:r>
            <a:r>
              <a:rPr lang="en-US" baseline="30000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dx</a:t>
            </a:r>
            <a:r>
              <a:rPr lang="en-US" dirty="0" smtClean="0"/>
              <a:t>=</a:t>
            </a:r>
            <a:r>
              <a:rPr lang="en-US" dirty="0" err="1" smtClean="0"/>
              <a:t>dt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dirty="0" err="1" smtClean="0"/>
              <a:t>dx</a:t>
            </a:r>
            <a:r>
              <a:rPr lang="en-US" dirty="0" smtClean="0"/>
              <a:t>=</a:t>
            </a:r>
            <a:r>
              <a:rPr lang="en-US" dirty="0" err="1" smtClean="0"/>
              <a:t>dt</a:t>
            </a:r>
            <a:r>
              <a:rPr lang="en-US" dirty="0" smtClean="0"/>
              <a:t>/e</a:t>
            </a:r>
            <a:r>
              <a:rPr lang="en-US" baseline="30000" dirty="0" smtClean="0"/>
              <a:t>x</a:t>
            </a:r>
          </a:p>
          <a:p>
            <a:pPr>
              <a:buNone/>
            </a:pPr>
            <a:r>
              <a:rPr lang="en-US" baseline="30000" dirty="0" smtClean="0"/>
              <a:t> </a:t>
            </a:r>
            <a:r>
              <a:rPr lang="en-US" dirty="0" smtClean="0"/>
              <a:t> therefore I=∫e</a:t>
            </a:r>
            <a:r>
              <a:rPr lang="en-US" baseline="30000" dirty="0" smtClean="0"/>
              <a:t>x</a:t>
            </a:r>
            <a:r>
              <a:rPr lang="en-US" dirty="0" smtClean="0"/>
              <a:t>/t*</a:t>
            </a:r>
            <a:r>
              <a:rPr lang="en-US" dirty="0" err="1" smtClean="0"/>
              <a:t>dt</a:t>
            </a:r>
            <a:r>
              <a:rPr lang="en-US" dirty="0" smtClean="0"/>
              <a:t>/e</a:t>
            </a:r>
            <a:r>
              <a:rPr lang="en-US" baseline="30000" dirty="0" smtClean="0"/>
              <a:t>x</a:t>
            </a:r>
            <a:r>
              <a:rPr lang="en-US" dirty="0" smtClean="0"/>
              <a:t>=∫1/</a:t>
            </a:r>
            <a:r>
              <a:rPr lang="en-US" dirty="0" err="1" smtClean="0"/>
              <a:t>tdt</a:t>
            </a:r>
            <a:r>
              <a:rPr lang="en-US" dirty="0" smtClean="0"/>
              <a:t>=</a:t>
            </a:r>
            <a:r>
              <a:rPr lang="en-US" dirty="0" err="1" smtClean="0"/>
              <a:t>logt+c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                                                  =log(1+e</a:t>
            </a:r>
            <a:r>
              <a:rPr lang="en-US" baseline="30000" dirty="0" smtClean="0"/>
              <a:t>x</a:t>
            </a:r>
            <a:r>
              <a:rPr lang="en-US" dirty="0" smtClean="0"/>
              <a:t>)+c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2286000"/>
            <a:ext cx="91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19400" y="3505200"/>
            <a:ext cx="91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Evaluate:</a:t>
            </a:r>
          </a:p>
          <a:p>
            <a:pPr>
              <a:buNone/>
            </a:pPr>
            <a:r>
              <a:rPr lang="en-US" dirty="0" smtClean="0"/>
              <a:t>              ∫3ax</a:t>
            </a:r>
            <a:r>
              <a:rPr lang="en-US" baseline="30000" dirty="0" smtClean="0"/>
              <a:t>n-1</a:t>
            </a:r>
            <a:r>
              <a:rPr lang="en-US" dirty="0" smtClean="0"/>
              <a:t>(</a:t>
            </a:r>
            <a:r>
              <a:rPr lang="en-US" dirty="0" err="1" smtClean="0"/>
              <a:t>bx</a:t>
            </a:r>
            <a:r>
              <a:rPr lang="en-US" baseline="30000" dirty="0" err="1" smtClean="0"/>
              <a:t>n</a:t>
            </a:r>
            <a:r>
              <a:rPr lang="en-US" dirty="0" err="1" smtClean="0"/>
              <a:t>+c</a:t>
            </a:r>
            <a:r>
              <a:rPr lang="en-US" dirty="0" smtClean="0"/>
              <a:t>)</a:t>
            </a:r>
            <a:r>
              <a:rPr lang="en-US" dirty="0" smtClean="0">
                <a:latin typeface="Calibri"/>
              </a:rPr>
              <a:t>⅟2dx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Solution: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let I=</a:t>
            </a:r>
            <a:r>
              <a:rPr lang="en-US" dirty="0" smtClean="0"/>
              <a:t> ∫3ax</a:t>
            </a:r>
            <a:r>
              <a:rPr lang="en-US" baseline="30000" dirty="0" smtClean="0"/>
              <a:t>n-1</a:t>
            </a:r>
            <a:r>
              <a:rPr lang="en-US" dirty="0" smtClean="0"/>
              <a:t>(</a:t>
            </a:r>
            <a:r>
              <a:rPr lang="en-US" dirty="0" err="1" smtClean="0"/>
              <a:t>bx</a:t>
            </a:r>
            <a:r>
              <a:rPr lang="en-US" baseline="30000" dirty="0" err="1" smtClean="0"/>
              <a:t>n</a:t>
            </a:r>
            <a:r>
              <a:rPr lang="en-US" dirty="0" err="1" smtClean="0"/>
              <a:t>+c</a:t>
            </a:r>
            <a:r>
              <a:rPr lang="en-US" dirty="0" smtClean="0"/>
              <a:t>)</a:t>
            </a:r>
            <a:r>
              <a:rPr lang="en-US" dirty="0" smtClean="0">
                <a:latin typeface="Calibri"/>
              </a:rPr>
              <a:t>⅟2dx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Put </a:t>
            </a:r>
            <a:r>
              <a:rPr lang="en-US" dirty="0" err="1" smtClean="0">
                <a:latin typeface="Calibri"/>
              </a:rPr>
              <a:t>bx</a:t>
            </a:r>
            <a:r>
              <a:rPr lang="en-US" baseline="30000" dirty="0" err="1" smtClean="0">
                <a:latin typeface="Calibri"/>
              </a:rPr>
              <a:t>n</a:t>
            </a:r>
            <a:r>
              <a:rPr lang="en-US" baseline="30000" dirty="0" smtClean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+c=t so that b*nx</a:t>
            </a:r>
            <a:r>
              <a:rPr lang="en-US" baseline="30000" dirty="0" smtClean="0">
                <a:latin typeface="Calibri"/>
              </a:rPr>
              <a:t>n-1</a:t>
            </a:r>
            <a:r>
              <a:rPr lang="en-US" dirty="0" smtClean="0">
                <a:latin typeface="Calibri"/>
              </a:rPr>
              <a:t>+0=</a:t>
            </a:r>
            <a:r>
              <a:rPr lang="en-US" dirty="0" err="1" smtClean="0">
                <a:latin typeface="Calibri"/>
              </a:rPr>
              <a:t>dt</a:t>
            </a:r>
            <a:r>
              <a:rPr lang="en-US" dirty="0" smtClean="0">
                <a:latin typeface="Calibri"/>
              </a:rPr>
              <a:t>/</a:t>
            </a:r>
            <a:r>
              <a:rPr lang="en-US" dirty="0" err="1" smtClean="0">
                <a:latin typeface="Calibri"/>
              </a:rPr>
              <a:t>dx</a:t>
            </a:r>
            <a:r>
              <a:rPr lang="en-US" dirty="0" smtClean="0">
                <a:latin typeface="Calibri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               (b*nx</a:t>
            </a:r>
            <a:r>
              <a:rPr lang="en-US" baseline="30000" dirty="0" smtClean="0">
                <a:latin typeface="Calibri"/>
              </a:rPr>
              <a:t>n-1</a:t>
            </a:r>
            <a:r>
              <a:rPr lang="en-US" dirty="0" smtClean="0">
                <a:latin typeface="Calibri"/>
              </a:rPr>
              <a:t>)</a:t>
            </a:r>
            <a:r>
              <a:rPr lang="en-US" dirty="0" err="1" smtClean="0">
                <a:latin typeface="Calibri"/>
              </a:rPr>
              <a:t>dx</a:t>
            </a:r>
            <a:r>
              <a:rPr lang="en-US" dirty="0" smtClean="0">
                <a:latin typeface="Calibri"/>
              </a:rPr>
              <a:t>=</a:t>
            </a:r>
            <a:r>
              <a:rPr lang="en-US" dirty="0" err="1" smtClean="0">
                <a:latin typeface="Calibri"/>
              </a:rPr>
              <a:t>dt</a:t>
            </a:r>
            <a:r>
              <a:rPr lang="en-US" dirty="0" smtClean="0">
                <a:latin typeface="Calibri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                    </a:t>
            </a:r>
            <a:r>
              <a:rPr lang="en-US" dirty="0" err="1" smtClean="0">
                <a:latin typeface="Calibri"/>
              </a:rPr>
              <a:t>dx</a:t>
            </a:r>
            <a:r>
              <a:rPr lang="en-US" dirty="0" smtClean="0">
                <a:latin typeface="Calibri"/>
              </a:rPr>
              <a:t>=</a:t>
            </a:r>
            <a:r>
              <a:rPr lang="en-US" dirty="0" err="1" smtClean="0">
                <a:latin typeface="Calibri"/>
              </a:rPr>
              <a:t>dt</a:t>
            </a:r>
            <a:r>
              <a:rPr lang="en-US" dirty="0" smtClean="0">
                <a:latin typeface="Calibri"/>
              </a:rPr>
              <a:t>/b*nx</a:t>
            </a:r>
            <a:r>
              <a:rPr lang="en-US" baseline="30000" dirty="0" smtClean="0">
                <a:latin typeface="Calibri"/>
              </a:rPr>
              <a:t>n-1 </a:t>
            </a:r>
          </a:p>
          <a:p>
            <a:pPr>
              <a:buNone/>
            </a:pPr>
            <a:r>
              <a:rPr lang="en-US" baseline="30000" dirty="0" smtClean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 therefore I=∫3ax</a:t>
            </a:r>
            <a:r>
              <a:rPr lang="en-US" baseline="30000" dirty="0" smtClean="0">
                <a:latin typeface="Calibri"/>
              </a:rPr>
              <a:t>n-1</a:t>
            </a:r>
            <a:r>
              <a:rPr lang="en-US" dirty="0" smtClean="0">
                <a:latin typeface="Calibri"/>
              </a:rPr>
              <a:t> (t)</a:t>
            </a:r>
            <a:r>
              <a:rPr lang="en-US" baseline="30000" dirty="0" smtClean="0">
                <a:latin typeface="Calibri"/>
              </a:rPr>
              <a:t>1/2</a:t>
            </a:r>
            <a:r>
              <a:rPr lang="en-US" dirty="0" smtClean="0">
                <a:latin typeface="Calibri"/>
              </a:rPr>
              <a:t> *</a:t>
            </a:r>
            <a:r>
              <a:rPr lang="en-US" dirty="0" err="1" smtClean="0">
                <a:latin typeface="Calibri"/>
              </a:rPr>
              <a:t>dt</a:t>
            </a:r>
            <a:r>
              <a:rPr lang="en-US" dirty="0" smtClean="0">
                <a:latin typeface="Calibri"/>
              </a:rPr>
              <a:t>/b*nx</a:t>
            </a:r>
            <a:r>
              <a:rPr lang="en-US" baseline="30000" dirty="0" smtClean="0">
                <a:latin typeface="Calibri"/>
              </a:rPr>
              <a:t>n-1</a:t>
            </a:r>
            <a:r>
              <a:rPr lang="en-US" dirty="0" smtClean="0">
                <a:latin typeface="Calibri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              =3a/bn∫t</a:t>
            </a:r>
            <a:r>
              <a:rPr lang="en-US" baseline="30000" dirty="0" smtClean="0">
                <a:latin typeface="Calibri"/>
              </a:rPr>
              <a:t>1/2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dt</a:t>
            </a:r>
            <a:r>
              <a:rPr lang="en-US" dirty="0" smtClean="0">
                <a:latin typeface="Calibri"/>
              </a:rPr>
              <a:t>=3a/</a:t>
            </a:r>
            <a:r>
              <a:rPr lang="en-US" dirty="0" err="1" smtClean="0">
                <a:latin typeface="Calibri"/>
              </a:rPr>
              <a:t>bn</a:t>
            </a:r>
            <a:r>
              <a:rPr lang="en-US" dirty="0" smtClean="0">
                <a:latin typeface="Calibri"/>
              </a:rPr>
              <a:t>*t</a:t>
            </a:r>
            <a:r>
              <a:rPr lang="en-US" baseline="30000" dirty="0" smtClean="0">
                <a:latin typeface="Calibri"/>
              </a:rPr>
              <a:t>3/2</a:t>
            </a:r>
            <a:r>
              <a:rPr lang="en-US" dirty="0" smtClean="0">
                <a:latin typeface="Calibri"/>
              </a:rPr>
              <a:t> /3/2+C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                                       =3a/</a:t>
            </a:r>
            <a:r>
              <a:rPr lang="en-US" dirty="0" err="1" smtClean="0">
                <a:latin typeface="Calibri"/>
              </a:rPr>
              <a:t>bn</a:t>
            </a:r>
            <a:r>
              <a:rPr lang="en-US" dirty="0" smtClean="0">
                <a:latin typeface="Calibri"/>
              </a:rPr>
              <a:t>*t</a:t>
            </a:r>
            <a:r>
              <a:rPr lang="en-US" baseline="30000" dirty="0" smtClean="0">
                <a:latin typeface="Calibri"/>
              </a:rPr>
              <a:t>3/2</a:t>
            </a:r>
            <a:r>
              <a:rPr lang="en-US" dirty="0" smtClean="0">
                <a:latin typeface="Calibri"/>
              </a:rPr>
              <a:t> *2/3+C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                                       =2a/bnt</a:t>
            </a:r>
            <a:r>
              <a:rPr lang="en-US" baseline="30000" dirty="0" smtClean="0">
                <a:latin typeface="Calibri"/>
              </a:rPr>
              <a:t>3/2</a:t>
            </a:r>
            <a:r>
              <a:rPr lang="en-US" dirty="0" smtClean="0">
                <a:latin typeface="Calibri"/>
              </a:rPr>
              <a:t> +c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                                       =2a/</a:t>
            </a:r>
            <a:r>
              <a:rPr lang="en-US" dirty="0" err="1" smtClean="0">
                <a:latin typeface="Calibri"/>
              </a:rPr>
              <a:t>bn</a:t>
            </a:r>
            <a:r>
              <a:rPr lang="en-US" dirty="0" smtClean="0">
                <a:latin typeface="Calibri"/>
              </a:rPr>
              <a:t>(</a:t>
            </a:r>
            <a:r>
              <a:rPr lang="en-US" dirty="0" err="1" smtClean="0">
                <a:latin typeface="Calibri"/>
              </a:rPr>
              <a:t>bx</a:t>
            </a:r>
            <a:r>
              <a:rPr lang="en-US" baseline="30000" dirty="0" err="1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 +c)3/2+C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Cooper Black" pitchFamily="18" charset="0"/>
              </a:rPr>
              <a:t>Problems on Rule 2</a:t>
            </a:r>
            <a:endParaRPr lang="en-US" sz="6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3900" dirty="0" smtClean="0">
                <a:latin typeface="Aharoni" pitchFamily="2" charset="-79"/>
                <a:cs typeface="Aharoni" pitchFamily="2" charset="-79"/>
              </a:rPr>
              <a:t>Evaluate:</a:t>
            </a:r>
          </a:p>
          <a:p>
            <a:pPr>
              <a:buNone/>
            </a:pPr>
            <a:r>
              <a:rPr lang="en-US" dirty="0" smtClean="0"/>
              <a:t>       ∫   √3+logx 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x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3900" dirty="0" smtClean="0">
                <a:latin typeface="Aharoni" pitchFamily="2" charset="-79"/>
                <a:cs typeface="Aharoni" pitchFamily="2" charset="-79"/>
              </a:rPr>
              <a:t>Solution:</a:t>
            </a:r>
          </a:p>
          <a:p>
            <a:pPr>
              <a:buNone/>
            </a:pPr>
            <a:r>
              <a:rPr lang="en-US" dirty="0" smtClean="0"/>
              <a:t>      let I=∫   √3+logx 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x</a:t>
            </a:r>
          </a:p>
          <a:p>
            <a:pPr>
              <a:buNone/>
            </a:pPr>
            <a:r>
              <a:rPr lang="en-US" dirty="0" smtClean="0"/>
              <a:t>Put 3+logx=t so that 0+1/x=</a:t>
            </a:r>
            <a:r>
              <a:rPr lang="en-US" dirty="0" err="1" smtClean="0"/>
              <a:t>dt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1/</a:t>
            </a:r>
            <a:r>
              <a:rPr lang="en-US" dirty="0" err="1" smtClean="0"/>
              <a:t>xdx</a:t>
            </a:r>
            <a:r>
              <a:rPr lang="en-US" dirty="0" smtClean="0"/>
              <a:t>=</a:t>
            </a:r>
            <a:r>
              <a:rPr lang="en-US" dirty="0" err="1" smtClean="0"/>
              <a:t>dt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</a:t>
            </a:r>
            <a:r>
              <a:rPr lang="en-US" dirty="0" err="1" smtClean="0"/>
              <a:t>dx</a:t>
            </a:r>
            <a:r>
              <a:rPr lang="en-US" dirty="0" smtClean="0"/>
              <a:t>=</a:t>
            </a:r>
            <a:r>
              <a:rPr lang="en-US" dirty="0" err="1" smtClean="0"/>
              <a:t>xdt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Therefore I=∫√t/x*</a:t>
            </a:r>
            <a:r>
              <a:rPr lang="en-US" dirty="0" err="1" smtClean="0"/>
              <a:t>xdt</a:t>
            </a:r>
            <a:r>
              <a:rPr lang="en-US" dirty="0" smtClean="0"/>
              <a:t>=∫√</a:t>
            </a:r>
            <a:r>
              <a:rPr lang="en-US" dirty="0" err="1" smtClean="0"/>
              <a:t>tdt</a:t>
            </a:r>
            <a:r>
              <a:rPr lang="en-US" dirty="0" smtClean="0"/>
              <a:t>=t</a:t>
            </a:r>
            <a:r>
              <a:rPr lang="en-US" baseline="30000" dirty="0" smtClean="0"/>
              <a:t>3/2</a:t>
            </a:r>
            <a:r>
              <a:rPr lang="en-US" dirty="0" smtClean="0"/>
              <a:t>/3/2+C</a:t>
            </a:r>
          </a:p>
          <a:p>
            <a:pPr>
              <a:buNone/>
            </a:pPr>
            <a:r>
              <a:rPr lang="en-US" dirty="0" smtClean="0"/>
              <a:t>                                                =2/3t </a:t>
            </a:r>
            <a:r>
              <a:rPr lang="en-US" baseline="30000" dirty="0" smtClean="0"/>
              <a:t>3/2</a:t>
            </a:r>
            <a:r>
              <a:rPr lang="en-US" dirty="0" smtClean="0"/>
              <a:t>+C</a:t>
            </a:r>
          </a:p>
          <a:p>
            <a:pPr>
              <a:buNone/>
            </a:pPr>
            <a:r>
              <a:rPr lang="en-US" dirty="0" smtClean="0"/>
              <a:t>                                                =2/3(3+logx)</a:t>
            </a:r>
            <a:r>
              <a:rPr lang="en-US" baseline="30000" dirty="0" smtClean="0"/>
              <a:t>3/2</a:t>
            </a:r>
            <a:r>
              <a:rPr lang="en-US" dirty="0" smtClean="0"/>
              <a:t>+C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2286000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19400" y="3352800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9000" dirty="0" smtClean="0">
                <a:latin typeface="Aharoni" pitchFamily="2" charset="-79"/>
                <a:cs typeface="Aharoni" pitchFamily="2" charset="-79"/>
              </a:rPr>
              <a:t>Evaluate:</a:t>
            </a:r>
          </a:p>
          <a:p>
            <a:pPr>
              <a:buClrTx/>
              <a:buNone/>
            </a:pPr>
            <a:r>
              <a:rPr lang="en-US" sz="3600" dirty="0" smtClean="0"/>
              <a:t>       ∫    1  </a:t>
            </a:r>
            <a:r>
              <a:rPr lang="en-US" sz="3600" dirty="0" err="1" smtClean="0"/>
              <a:t>dx</a:t>
            </a:r>
            <a:endParaRPr lang="en-US" sz="3600" dirty="0" smtClean="0"/>
          </a:p>
          <a:p>
            <a:pPr>
              <a:buClrTx/>
              <a:buNone/>
            </a:pPr>
            <a:r>
              <a:rPr lang="en-US" sz="3600" dirty="0" smtClean="0"/>
              <a:t>           x(1+logx)</a:t>
            </a:r>
            <a:r>
              <a:rPr lang="en-US" sz="3600" baseline="30000" dirty="0" smtClean="0"/>
              <a:t>2</a:t>
            </a:r>
          </a:p>
          <a:p>
            <a:pPr>
              <a:buClrTx/>
              <a:buNone/>
            </a:pPr>
            <a:endParaRPr lang="en-US" sz="3600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sz="11100" dirty="0" smtClean="0">
                <a:latin typeface="Aharoni" pitchFamily="2" charset="-79"/>
                <a:cs typeface="Aharoni" pitchFamily="2" charset="-79"/>
              </a:rPr>
              <a:t>Solution:</a:t>
            </a:r>
          </a:p>
          <a:p>
            <a:pPr>
              <a:buClrTx/>
              <a:buNone/>
            </a:pPr>
            <a:r>
              <a:rPr lang="en-US" sz="3600" dirty="0" smtClean="0"/>
              <a:t>Put 1+logx=t so that 1/x=</a:t>
            </a:r>
            <a:r>
              <a:rPr lang="en-US" sz="3600" dirty="0" err="1" smtClean="0"/>
              <a:t>dt</a:t>
            </a:r>
            <a:r>
              <a:rPr lang="en-US" sz="3600" dirty="0" smtClean="0"/>
              <a:t>/</a:t>
            </a:r>
            <a:r>
              <a:rPr lang="en-US" sz="3600" dirty="0" err="1" smtClean="0"/>
              <a:t>dx</a:t>
            </a:r>
            <a:endParaRPr lang="en-US" sz="3600" dirty="0" smtClean="0"/>
          </a:p>
          <a:p>
            <a:pPr>
              <a:buClrTx/>
              <a:buNone/>
            </a:pPr>
            <a:r>
              <a:rPr lang="en-US" sz="3600" dirty="0" smtClean="0"/>
              <a:t>                 =1/x </a:t>
            </a:r>
            <a:r>
              <a:rPr lang="en-US" sz="3600" dirty="0" err="1" smtClean="0"/>
              <a:t>dx</a:t>
            </a:r>
            <a:r>
              <a:rPr lang="en-US" sz="3600" dirty="0" smtClean="0"/>
              <a:t>=</a:t>
            </a:r>
            <a:r>
              <a:rPr lang="en-US" sz="3600" dirty="0" err="1" smtClean="0"/>
              <a:t>dt</a:t>
            </a:r>
            <a:endParaRPr lang="en-US" sz="3600" dirty="0" smtClean="0"/>
          </a:p>
          <a:p>
            <a:pPr>
              <a:buClrTx/>
              <a:buNone/>
            </a:pPr>
            <a:r>
              <a:rPr lang="en-US" sz="3600" dirty="0" smtClean="0"/>
              <a:t>             </a:t>
            </a:r>
            <a:r>
              <a:rPr lang="en-US" sz="3600" dirty="0" err="1" smtClean="0"/>
              <a:t>dx</a:t>
            </a:r>
            <a:r>
              <a:rPr lang="en-US" sz="3600" dirty="0" smtClean="0"/>
              <a:t>=</a:t>
            </a:r>
            <a:r>
              <a:rPr lang="en-US" sz="3600" dirty="0" err="1" smtClean="0"/>
              <a:t>xdt</a:t>
            </a:r>
            <a:endParaRPr lang="en-US" sz="3600" dirty="0" smtClean="0"/>
          </a:p>
          <a:p>
            <a:pPr>
              <a:buClrTx/>
              <a:buNone/>
            </a:pPr>
            <a:endParaRPr lang="en-US" sz="3600" dirty="0" smtClean="0"/>
          </a:p>
          <a:p>
            <a:pPr>
              <a:buClrTx/>
              <a:buNone/>
            </a:pPr>
            <a:r>
              <a:rPr lang="en-US" sz="3600" dirty="0" smtClean="0"/>
              <a:t>  I=  ∫   1*</a:t>
            </a:r>
            <a:r>
              <a:rPr lang="en-US" sz="3600" dirty="0" err="1" smtClean="0"/>
              <a:t>xdt</a:t>
            </a:r>
            <a:endParaRPr lang="en-US" sz="3600" dirty="0" smtClean="0"/>
          </a:p>
          <a:p>
            <a:pPr>
              <a:buClrTx/>
              <a:buNone/>
            </a:pPr>
            <a:r>
              <a:rPr lang="en-US" sz="3600" dirty="0" smtClean="0"/>
              <a:t>                xt</a:t>
            </a:r>
            <a:r>
              <a:rPr lang="en-US" sz="3600" baseline="30000" dirty="0" smtClean="0"/>
              <a:t>2</a:t>
            </a:r>
            <a:endParaRPr lang="en-US" sz="3600" dirty="0" smtClean="0"/>
          </a:p>
          <a:p>
            <a:pPr>
              <a:buClrTx/>
              <a:buNone/>
            </a:pPr>
            <a:r>
              <a:rPr lang="en-US" sz="3600" dirty="0" smtClean="0"/>
              <a:t>    =∫     1dt</a:t>
            </a:r>
          </a:p>
          <a:p>
            <a:pPr>
              <a:buClrTx/>
              <a:buNone/>
            </a:pPr>
            <a:r>
              <a:rPr lang="en-US" sz="3600" dirty="0" smtClean="0"/>
              <a:t>               t</a:t>
            </a:r>
            <a:r>
              <a:rPr lang="en-US" sz="3600" baseline="30000" dirty="0" smtClean="0"/>
              <a:t>2</a:t>
            </a:r>
          </a:p>
          <a:p>
            <a:pPr>
              <a:buClrTx/>
              <a:buNone/>
            </a:pPr>
            <a:r>
              <a:rPr lang="en-US" sz="3600" baseline="30000" dirty="0" smtClean="0"/>
              <a:t>  </a:t>
            </a:r>
            <a:r>
              <a:rPr lang="en-US" sz="3600" dirty="0" smtClean="0"/>
              <a:t> </a:t>
            </a:r>
            <a:r>
              <a:rPr lang="en-US" sz="3600" baseline="30000" dirty="0" smtClean="0"/>
              <a:t>   </a:t>
            </a:r>
            <a:r>
              <a:rPr lang="en-US" sz="3600" dirty="0" smtClean="0"/>
              <a:t>=∫     t</a:t>
            </a:r>
            <a:r>
              <a:rPr lang="en-US" sz="3600" baseline="30000" dirty="0" smtClean="0"/>
              <a:t>-2 </a:t>
            </a:r>
            <a:r>
              <a:rPr lang="en-US" sz="3600" dirty="0" smtClean="0"/>
              <a:t> </a:t>
            </a:r>
            <a:r>
              <a:rPr lang="en-US" sz="3600" dirty="0" err="1" smtClean="0"/>
              <a:t>dt</a:t>
            </a:r>
            <a:endParaRPr lang="en-US" sz="3600" dirty="0" smtClean="0"/>
          </a:p>
          <a:p>
            <a:pPr>
              <a:buClrTx/>
              <a:buNone/>
            </a:pPr>
            <a:r>
              <a:rPr lang="en-US" sz="3600" dirty="0" smtClean="0"/>
              <a:t>    =t</a:t>
            </a:r>
            <a:r>
              <a:rPr lang="en-US" sz="3600" baseline="30000" dirty="0" smtClean="0"/>
              <a:t>-2+1</a:t>
            </a:r>
            <a:r>
              <a:rPr lang="en-US" sz="3600" dirty="0" smtClean="0"/>
              <a:t>    +C</a:t>
            </a:r>
          </a:p>
          <a:p>
            <a:pPr>
              <a:buClrTx/>
              <a:buNone/>
            </a:pPr>
            <a:r>
              <a:rPr lang="en-US" sz="3600" dirty="0" smtClean="0"/>
              <a:t>        -2+1</a:t>
            </a:r>
          </a:p>
          <a:p>
            <a:pPr>
              <a:buClrTx/>
              <a:buNone/>
            </a:pPr>
            <a:r>
              <a:rPr lang="en-US" sz="3600" dirty="0" smtClean="0"/>
              <a:t>    = t</a:t>
            </a:r>
            <a:r>
              <a:rPr lang="en-US" sz="3600" baseline="30000" dirty="0" smtClean="0"/>
              <a:t>-1</a:t>
            </a:r>
            <a:r>
              <a:rPr lang="en-US" sz="3600" dirty="0" smtClean="0"/>
              <a:t>      +C</a:t>
            </a:r>
          </a:p>
          <a:p>
            <a:pPr>
              <a:buClrTx/>
              <a:buNone/>
            </a:pPr>
            <a:r>
              <a:rPr lang="en-US" sz="3600" dirty="0" smtClean="0"/>
              <a:t>        -1</a:t>
            </a:r>
          </a:p>
          <a:p>
            <a:pPr>
              <a:buClrTx/>
              <a:buNone/>
            </a:pPr>
            <a:r>
              <a:rPr lang="en-US" sz="3600" dirty="0" smtClean="0"/>
              <a:t>     =-1/</a:t>
            </a:r>
            <a:r>
              <a:rPr lang="en-US" sz="3600" dirty="0" err="1" smtClean="0"/>
              <a:t>t+C</a:t>
            </a:r>
            <a:endParaRPr lang="en-US" sz="3600" dirty="0" smtClean="0"/>
          </a:p>
          <a:p>
            <a:pPr>
              <a:buClrTx/>
              <a:buNone/>
            </a:pPr>
            <a:r>
              <a:rPr lang="en-US" sz="3600" dirty="0" smtClean="0"/>
              <a:t>     =-1/1+logx+  </a:t>
            </a:r>
            <a:r>
              <a:rPr lang="en-US" sz="4300" b="1" dirty="0" smtClean="0"/>
              <a:t> C</a:t>
            </a:r>
            <a:endParaRPr lang="en-US" sz="43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Cooper Black" pitchFamily="18" charset="0"/>
              </a:rPr>
              <a:t>Problem on Rule Third</a:t>
            </a:r>
            <a:endParaRPr lang="en-US" sz="5400" dirty="0">
              <a:latin typeface="Cooper Black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219200" y="2055812"/>
            <a:ext cx="304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71600" y="3657600"/>
            <a:ext cx="304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95400" y="3962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90600" y="49514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14400" y="5332412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19200" y="4341812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476</TotalTime>
  <Words>647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Slide 1</vt:lpstr>
      <vt:lpstr>IMPORTANT FORMULAS of Differentiation and Integration</vt:lpstr>
      <vt:lpstr>   IMPORTANT FORMULAS of Differentiation and Integration</vt:lpstr>
      <vt:lpstr>Working Rule to Apply                          Substitution Method</vt:lpstr>
      <vt:lpstr>Problems on Rule 1</vt:lpstr>
      <vt:lpstr>Slide 6</vt:lpstr>
      <vt:lpstr>Problems on Rule 2</vt:lpstr>
      <vt:lpstr>Slide 8</vt:lpstr>
      <vt:lpstr>Problem on Rule Third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PARVEEN KHURANA</dc:creator>
  <cp:lastModifiedBy>PARVEEN KHURANA</cp:lastModifiedBy>
  <cp:revision>51</cp:revision>
  <dcterms:created xsi:type="dcterms:W3CDTF">2020-04-01T10:56:39Z</dcterms:created>
  <dcterms:modified xsi:type="dcterms:W3CDTF">2020-04-15T14:42:50Z</dcterms:modified>
</cp:coreProperties>
</file>