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9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8.jpg" /><Relationship Id="rId4" Type="http://schemas.openxmlformats.org/officeDocument/2006/relationships/image" Target="../media/image4.png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 /><Relationship Id="rId2" Type="http://schemas.openxmlformats.org/officeDocument/2006/relationships/image" Target="../media/image20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jpg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jpg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94051" y="1295400"/>
            <a:ext cx="67646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25" dirty="0">
                <a:solidFill>
                  <a:srgbClr val="0070C0"/>
                </a:solidFill>
                <a:latin typeface="Trebuchet MS"/>
                <a:cs typeface="Trebuchet MS"/>
              </a:rPr>
              <a:t>HIRE </a:t>
            </a:r>
            <a:r>
              <a:rPr sz="3600" spc="45" dirty="0">
                <a:solidFill>
                  <a:srgbClr val="0070C0"/>
                </a:solidFill>
                <a:latin typeface="Trebuchet MS"/>
                <a:cs typeface="Trebuchet MS"/>
              </a:rPr>
              <a:t>PURCHASE </a:t>
            </a:r>
            <a:r>
              <a:rPr sz="3600" spc="65" dirty="0">
                <a:solidFill>
                  <a:srgbClr val="0070C0"/>
                </a:solidFill>
                <a:latin typeface="Trebuchet MS"/>
                <a:cs typeface="Trebuchet MS"/>
              </a:rPr>
              <a:t>SYSTEM </a:t>
            </a:r>
            <a:r>
              <a:rPr sz="3600" spc="70" dirty="0">
                <a:solidFill>
                  <a:srgbClr val="0070C0"/>
                </a:solidFill>
                <a:latin typeface="Trebuchet MS"/>
                <a:cs typeface="Trebuchet MS"/>
              </a:rPr>
              <a:t>AND  </a:t>
            </a:r>
            <a:r>
              <a:rPr sz="3600" spc="-25" dirty="0">
                <a:solidFill>
                  <a:srgbClr val="0070C0"/>
                </a:solidFill>
                <a:latin typeface="Trebuchet MS"/>
                <a:cs typeface="Trebuchet MS"/>
              </a:rPr>
              <a:t>INSTALMENT </a:t>
            </a:r>
            <a:r>
              <a:rPr sz="3600" spc="45" dirty="0">
                <a:solidFill>
                  <a:srgbClr val="0070C0"/>
                </a:solidFill>
                <a:latin typeface="Trebuchet MS"/>
                <a:cs typeface="Trebuchet MS"/>
              </a:rPr>
              <a:t>P</a:t>
            </a:r>
            <a:r>
              <a:rPr lang="en-US" sz="3600" spc="45" dirty="0">
                <a:solidFill>
                  <a:srgbClr val="0070C0"/>
                </a:solidFill>
                <a:latin typeface="Trebuchet MS"/>
                <a:cs typeface="Trebuchet MS"/>
              </a:rPr>
              <a:t>AYMENT</a:t>
            </a:r>
            <a:r>
              <a:rPr sz="3600" spc="-325" dirty="0">
                <a:solidFill>
                  <a:srgbClr val="0070C0"/>
                </a:solidFill>
                <a:latin typeface="Trebuchet MS"/>
                <a:cs typeface="Trebuchet MS"/>
              </a:rPr>
              <a:t> </a:t>
            </a:r>
            <a:r>
              <a:rPr sz="3600" spc="65" dirty="0">
                <a:solidFill>
                  <a:srgbClr val="0070C0"/>
                </a:solidFill>
                <a:latin typeface="Trebuchet MS"/>
                <a:cs typeface="Trebuchet MS"/>
              </a:rPr>
              <a:t>SYSTEM</a:t>
            </a:r>
            <a:endParaRPr sz="3600" dirty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3352800"/>
            <a:ext cx="47683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Subject:-Financial Accounting</a:t>
            </a:r>
          </a:p>
          <a:p>
            <a:r>
              <a:rPr lang="en-US" sz="2000" dirty="0"/>
              <a:t>Class:- B.com </a:t>
            </a:r>
            <a:r>
              <a:rPr lang="en-US" sz="2000" dirty="0" err="1"/>
              <a:t>ist</a:t>
            </a:r>
            <a:r>
              <a:rPr lang="en-US" sz="2000" dirty="0"/>
              <a:t> (</a:t>
            </a:r>
            <a:r>
              <a:rPr lang="en-US" sz="2000" dirty="0" err="1"/>
              <a:t>Sem</a:t>
            </a:r>
            <a:r>
              <a:rPr lang="en-US" sz="2000" dirty="0"/>
              <a:t>:-2</a:t>
            </a:r>
            <a:r>
              <a:rPr lang="en-US" sz="2000" baseline="30000" dirty="0"/>
              <a:t>nd</a:t>
            </a:r>
            <a:r>
              <a:rPr lang="en-US" sz="2000" dirty="0"/>
              <a:t>)</a:t>
            </a:r>
          </a:p>
          <a:p>
            <a:r>
              <a:rPr lang="en-US" sz="2000" dirty="0"/>
              <a:t>College:-IB(PG)</a:t>
            </a:r>
            <a:r>
              <a:rPr lang="en-US" sz="2000" dirty="0" err="1"/>
              <a:t>College,panipat</a:t>
            </a:r>
            <a:endParaRPr lang="en-US" sz="2000" dirty="0"/>
          </a:p>
          <a:p>
            <a:r>
              <a:rPr lang="en-US" sz="2000" dirty="0"/>
              <a:t>(Affiliated to </a:t>
            </a:r>
            <a:r>
              <a:rPr lang="en-US" sz="2000" dirty="0" err="1"/>
              <a:t>kurukshetra</a:t>
            </a:r>
            <a:r>
              <a:rPr lang="en-US" sz="2000" dirty="0"/>
              <a:t> university)</a:t>
            </a:r>
          </a:p>
          <a:p>
            <a:r>
              <a:rPr lang="en-US" sz="2000" dirty="0"/>
              <a:t>Submitted by:- </a:t>
            </a:r>
            <a:r>
              <a:rPr lang="en-US" sz="2000" dirty="0" err="1"/>
              <a:t>Reeta</a:t>
            </a:r>
            <a:r>
              <a:rPr lang="en-US" sz="2000" dirty="0"/>
              <a:t> (</a:t>
            </a:r>
            <a:r>
              <a:rPr lang="en-US" sz="2000" dirty="0" err="1"/>
              <a:t>Dept</a:t>
            </a:r>
            <a:r>
              <a:rPr lang="en-US" sz="2000" dirty="0"/>
              <a:t> of Commerce)</a:t>
            </a:r>
            <a:endParaRPr lang="en-IN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4779" y="1019555"/>
            <a:ext cx="8999220" cy="480059"/>
            <a:chOff x="144779" y="1019555"/>
            <a:chExt cx="8999220" cy="480059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4779" y="1019555"/>
              <a:ext cx="8955024" cy="4800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4080383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3540" y="607821"/>
            <a:ext cx="8474710" cy="3822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FEATURES </a:t>
            </a:r>
            <a:r>
              <a:rPr sz="3200" spc="-75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OF </a:t>
            </a:r>
            <a:r>
              <a:rPr sz="3200" spc="-20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INSTALLMENT </a:t>
            </a:r>
            <a:r>
              <a:rPr sz="3200" spc="40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PURCHASE</a:t>
            </a:r>
            <a:r>
              <a:rPr sz="3200" spc="-660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60" dirty="0">
                <a:solidFill>
                  <a:schemeClr val="accent6">
                    <a:lumMod val="50000"/>
                  </a:schemeClr>
                </a:solidFill>
                <a:latin typeface="Trebuchet MS"/>
                <a:cs typeface="Trebuchet MS"/>
              </a:rPr>
              <a:t>SYSTEM</a:t>
            </a:r>
            <a:endParaRPr sz="3200" dirty="0">
              <a:solidFill>
                <a:schemeClr val="accent6">
                  <a:lumMod val="50000"/>
                </a:schemeClr>
              </a:solidFill>
              <a:latin typeface="Trebuchet MS"/>
              <a:cs typeface="Trebuchet MS"/>
            </a:endParaRPr>
          </a:p>
          <a:p>
            <a:pPr marL="355600" marR="4472305">
              <a:lnSpc>
                <a:spcPct val="120100"/>
              </a:lnSpc>
              <a:spcBef>
                <a:spcPts val="3005"/>
              </a:spcBef>
            </a:pPr>
            <a:r>
              <a:rPr sz="32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The Agreement  Price in</a:t>
            </a:r>
            <a:r>
              <a:rPr sz="3200" spc="-9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Instalments</a:t>
            </a:r>
            <a:endParaRPr sz="320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355600" marR="1604010">
              <a:lnSpc>
                <a:spcPts val="4610"/>
              </a:lnSpc>
              <a:spcBef>
                <a:spcPts val="280"/>
              </a:spcBef>
            </a:pPr>
            <a:r>
              <a:rPr sz="32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Possession and ownership of</a:t>
            </a:r>
            <a:r>
              <a:rPr sz="3200" spc="-9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goods  </a:t>
            </a:r>
            <a:r>
              <a:rPr sz="32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If any </a:t>
            </a:r>
            <a:r>
              <a:rPr sz="3200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default </a:t>
            </a:r>
            <a:r>
              <a:rPr sz="32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in</a:t>
            </a:r>
            <a:r>
              <a:rPr sz="3200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payment</a:t>
            </a:r>
            <a:endParaRPr sz="320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484"/>
              </a:spcBef>
            </a:pPr>
            <a:r>
              <a:rPr sz="32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Disposal of</a:t>
            </a:r>
            <a:r>
              <a:rPr sz="3200" spc="-2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goods</a:t>
            </a:r>
            <a:endParaRPr sz="320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91200" y="3505200"/>
            <a:ext cx="2590800" cy="2590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83540" y="363982"/>
            <a:ext cx="791718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1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DIFFERENCE</a:t>
            </a:r>
            <a:r>
              <a:rPr sz="3200" spc="-21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BETWEEN</a:t>
            </a:r>
            <a:r>
              <a:rPr sz="3200" spc="-18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2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HIRE</a:t>
            </a:r>
            <a:r>
              <a:rPr sz="3200" spc="-17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4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PURCHASE</a:t>
            </a:r>
            <a:r>
              <a:rPr sz="3200" spc="-21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6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AND  </a:t>
            </a:r>
            <a:r>
              <a:rPr sz="3200" spc="-2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INSTALLMENT </a:t>
            </a:r>
            <a:r>
              <a:rPr sz="3200" spc="4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PURCHASE</a:t>
            </a:r>
            <a:r>
              <a:rPr sz="3200" spc="-4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3200" spc="5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SYSTEM…</a:t>
            </a:r>
            <a:endParaRPr sz="32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050" name="Picture 2" descr="C:\Users\hp\Desktop\image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" y="1353981"/>
            <a:ext cx="756031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5112" y="838200"/>
            <a:ext cx="8629015" cy="5410200"/>
            <a:chOff x="515112" y="838200"/>
            <a:chExt cx="8629015" cy="5410200"/>
          </a:xfrm>
        </p:grpSpPr>
        <p:sp>
          <p:nvSpPr>
            <p:cNvPr id="3" name="object 3"/>
            <p:cNvSpPr/>
            <p:nvPr/>
          </p:nvSpPr>
          <p:spPr>
            <a:xfrm>
              <a:off x="515112" y="1046988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838200"/>
              <a:ext cx="7595616" cy="5410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6742176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6198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HIRE </a:t>
            </a:r>
            <a:r>
              <a:rPr spc="45" dirty="0"/>
              <a:t>PURCHASE</a:t>
            </a:r>
            <a:r>
              <a:rPr spc="-420" dirty="0"/>
              <a:t> </a:t>
            </a:r>
            <a:r>
              <a:rPr spc="5" dirty="0"/>
              <a:t>AGREEMENT…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3787775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6440" y="1575002"/>
            <a:ext cx="8134350" cy="30835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Hire Purchase Agreement means an  agreement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under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which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are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let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hire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and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under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which the hirer has an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option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to  buy the goods as per terms of</a:t>
            </a:r>
            <a:endParaRPr lang="en-US" sz="3200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agreement.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includes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few</a:t>
            </a:r>
            <a:r>
              <a:rPr sz="3200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stipulations…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29400" y="3200400"/>
            <a:ext cx="1905000" cy="285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6632448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610203"/>
            <a:ext cx="60858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 dirty="0"/>
              <a:t>AND </a:t>
            </a:r>
            <a:r>
              <a:rPr spc="-135" dirty="0"/>
              <a:t>THE</a:t>
            </a:r>
            <a:r>
              <a:rPr lang="en-US" spc="-135" dirty="0"/>
              <a:t> </a:t>
            </a:r>
            <a:r>
              <a:rPr spc="-135" dirty="0"/>
              <a:t> </a:t>
            </a:r>
            <a:r>
              <a:rPr spc="-40" dirty="0"/>
              <a:t>STIPULATIONS</a:t>
            </a:r>
            <a:r>
              <a:rPr spc="-570" dirty="0"/>
              <a:t> </a:t>
            </a:r>
            <a:r>
              <a:rPr lang="en-US" spc="-570" dirty="0"/>
              <a:t> </a:t>
            </a:r>
            <a:r>
              <a:rPr spc="-40" dirty="0"/>
              <a:t>ARE….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689811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354393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4519244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26440" y="1526235"/>
            <a:ext cx="8160384" cy="42747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414655">
              <a:lnSpc>
                <a:spcPct val="90000"/>
              </a:lnSpc>
              <a:spcBef>
                <a:spcPts val="49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Possession of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delivered by the  owner thereof to a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person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condition</a:t>
            </a:r>
            <a:r>
              <a:rPr sz="3200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that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such person pays agreed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amount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  periodical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4E3A2F"/>
                </a:solidFill>
                <a:latin typeface="Arial"/>
                <a:cs typeface="Arial"/>
              </a:rPr>
              <a:t>instalments</a:t>
            </a: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property in the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to be</a:t>
            </a:r>
            <a:r>
              <a:rPr sz="3200" spc="-7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transferred  to the hirer 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payment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of the last </a:t>
            </a:r>
            <a:r>
              <a:rPr sz="3200" dirty="0" err="1">
                <a:solidFill>
                  <a:srgbClr val="4E3A2F"/>
                </a:solidFill>
                <a:latin typeface="Arial"/>
                <a:cs typeface="Arial"/>
              </a:rPr>
              <a:t>instalment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  Such a person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has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 right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terminate</a:t>
            </a:r>
            <a:r>
              <a:rPr sz="3200" spc="-15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the</a:t>
            </a:r>
            <a:endParaRPr sz="3200" dirty="0">
              <a:latin typeface="Arial"/>
              <a:cs typeface="Arial"/>
            </a:endParaRPr>
          </a:p>
          <a:p>
            <a:pPr marL="12700" marR="145415" algn="just">
              <a:lnSpc>
                <a:spcPts val="3460"/>
              </a:lnSpc>
              <a:spcBef>
                <a:spcPts val="5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agreement at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any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time before the property</a:t>
            </a:r>
            <a:r>
              <a:rPr sz="3200" spc="-1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 so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transferred.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636508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091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FEATURES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660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240" y="4080383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240" y="4665294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240" y="5251069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6440" y="1477810"/>
            <a:ext cx="6969760" cy="4212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586230" indent="-514350">
              <a:lnSpc>
                <a:spcPct val="120000"/>
              </a:lnSpc>
              <a:spcBef>
                <a:spcPts val="100"/>
              </a:spcBef>
              <a:buFont typeface="+mj-lt"/>
              <a:buAutoNum type="arabicPeriod"/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Agreement</a:t>
            </a:r>
            <a:endParaRPr lang="en-US" sz="3200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1586230">
              <a:lnSpc>
                <a:spcPct val="120000"/>
              </a:lnSpc>
              <a:spcBef>
                <a:spcPts val="100"/>
              </a:spcBef>
            </a:pP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2.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 Possession of</a:t>
            </a:r>
            <a:r>
              <a:rPr sz="3200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 </a:t>
            </a:r>
            <a:endParaRPr lang="en-US" sz="3200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1586230">
              <a:lnSpc>
                <a:spcPct val="120000"/>
              </a:lnSpc>
              <a:spcBef>
                <a:spcPts val="100"/>
              </a:spcBef>
            </a:pP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3.Payment in </a:t>
            </a:r>
            <a:r>
              <a:rPr lang="en-US" sz="3200" dirty="0" err="1">
                <a:solidFill>
                  <a:srgbClr val="4E3A2F"/>
                </a:solidFill>
                <a:latin typeface="Arial"/>
                <a:cs typeface="Arial"/>
              </a:rPr>
              <a:t>instalments</a:t>
            </a:r>
            <a:endParaRPr sz="3200" dirty="0">
              <a:latin typeface="Arial"/>
              <a:cs typeface="Arial"/>
            </a:endParaRPr>
          </a:p>
          <a:p>
            <a:pPr marL="12700" marR="323850">
              <a:lnSpc>
                <a:spcPct val="120000"/>
              </a:lnSpc>
              <a:spcBef>
                <a:spcPts val="5"/>
              </a:spcBef>
            </a:pP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4.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ownership of the</a:t>
            </a:r>
            <a:r>
              <a:rPr sz="3200" spc="-1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endParaRPr lang="en-US" sz="3200" spc="-5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323850">
              <a:lnSpc>
                <a:spcPct val="120000"/>
              </a:lnSpc>
              <a:spcBef>
                <a:spcPts val="5"/>
              </a:spcBef>
            </a:pP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lang="en-US" sz="3200" spc="-5" dirty="0">
                <a:solidFill>
                  <a:srgbClr val="4E3A2F"/>
                </a:solidFill>
                <a:latin typeface="Arial"/>
                <a:cs typeface="Arial"/>
              </a:rPr>
              <a:t>5.</a:t>
            </a:r>
            <a:r>
              <a:rPr lang="en-US" sz="3200" dirty="0">
                <a:solidFill>
                  <a:srgbClr val="4E3A2F"/>
                </a:solidFill>
                <a:latin typeface="Arial"/>
                <a:cs typeface="Arial"/>
              </a:rPr>
              <a:t>Right of the hirer to purchase with rebate.</a:t>
            </a:r>
          </a:p>
          <a:p>
            <a:pPr marL="12700" marR="5080">
              <a:lnSpc>
                <a:spcPts val="4610"/>
              </a:lnSpc>
              <a:spcBef>
                <a:spcPts val="280"/>
              </a:spcBef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595360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053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" dirty="0"/>
              <a:t>METHODS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715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6440" y="1477810"/>
            <a:ext cx="6713220" cy="121186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Asset Accrual</a:t>
            </a:r>
            <a:r>
              <a:rPr sz="3200" spc="-4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Method</a:t>
            </a:r>
            <a:endParaRPr lang="en-US"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lang="en-US" sz="3200" dirty="0">
                <a:latin typeface="Arial"/>
                <a:cs typeface="Arial"/>
              </a:rPr>
              <a:t>Total Asset value Method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0" y="2971800"/>
            <a:ext cx="2670048" cy="3276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237220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610203"/>
            <a:ext cx="769429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MERITS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lang="en-US" spc="45" dirty="0"/>
              <a:t> </a:t>
            </a:r>
            <a:r>
              <a:rPr spc="-755" dirty="0"/>
              <a:t> </a:t>
            </a:r>
            <a:r>
              <a:rPr spc="-5" dirty="0"/>
              <a:t>SYSTEM….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6440" y="1477810"/>
            <a:ext cx="4411345" cy="236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60805">
              <a:lnSpc>
                <a:spcPct val="120100"/>
              </a:lnSpc>
              <a:spcBef>
                <a:spcPts val="10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Facility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of</a:t>
            </a:r>
            <a:r>
              <a:rPr sz="3200" spc="-7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buying  Savings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Higher</a:t>
            </a:r>
            <a:r>
              <a:rPr sz="3200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Sales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Boon to small</a:t>
            </a:r>
            <a:r>
              <a:rPr sz="3200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producers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782812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2397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DEMERITS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760" dirty="0"/>
              <a:t> </a:t>
            </a:r>
            <a:r>
              <a:rPr spc="-5" dirty="0"/>
              <a:t>SYSTEM….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6440" y="1477810"/>
            <a:ext cx="3369945" cy="1731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Higher Prices  Risks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bad</a:t>
            </a:r>
            <a:r>
              <a:rPr sz="3200" spc="-7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debts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Large</a:t>
            </a:r>
            <a:r>
              <a:rPr sz="3200" spc="-5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Investment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83540" y="363982"/>
            <a:ext cx="791718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15" dirty="0">
                <a:solidFill>
                  <a:srgbClr val="4E3A2F"/>
                </a:solidFill>
                <a:latin typeface="Trebuchet MS"/>
                <a:cs typeface="Trebuchet MS"/>
              </a:rPr>
              <a:t>DIFFERENCE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4E3A2F"/>
                </a:solidFill>
                <a:latin typeface="Trebuchet MS"/>
                <a:cs typeface="Trebuchet MS"/>
              </a:rPr>
              <a:t>BETWEEN</a:t>
            </a:r>
            <a:r>
              <a:rPr sz="3200" spc="-18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lang="en-US" sz="3200" spc="25" dirty="0">
                <a:solidFill>
                  <a:srgbClr val="4E3A2F"/>
                </a:solidFill>
                <a:latin typeface="Trebuchet MS"/>
                <a:cs typeface="Trebuchet MS"/>
              </a:rPr>
              <a:t>SALE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65" dirty="0">
                <a:solidFill>
                  <a:srgbClr val="4E3A2F"/>
                </a:solidFill>
                <a:latin typeface="Trebuchet MS"/>
                <a:cs typeface="Trebuchet MS"/>
              </a:rPr>
              <a:t>AND </a:t>
            </a:r>
            <a:r>
              <a:rPr lang="en-US" sz="3200" spc="65" dirty="0">
                <a:solidFill>
                  <a:srgbClr val="4E3A2F"/>
                </a:solidFill>
                <a:latin typeface="Trebuchet MS"/>
                <a:cs typeface="Trebuchet MS"/>
              </a:rPr>
              <a:t>HIRE PURCHASE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1028" name="Picture 4" descr="C:\Users\hp\Desktop\credit s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655" y="1600200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7644383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610203"/>
            <a:ext cx="71024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INSTALMENT </a:t>
            </a:r>
            <a:r>
              <a:rPr spc="45" dirty="0"/>
              <a:t>PURCHASE</a:t>
            </a:r>
            <a:r>
              <a:rPr spc="-345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6440" y="1575002"/>
            <a:ext cx="806577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Under Installment Purchase system, the  possession as well as ownership passes  from the seller to the buyer immediately on  entering the agreement but the buyer</a:t>
            </a:r>
            <a:r>
              <a:rPr sz="3200" spc="-1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agrees 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pay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total price in installments. If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the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buyer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makes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any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default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 the payment of  any installment, the seller has no right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to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repossess the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goods.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seller can file a  suit in the court of law for recovery of the  price.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65</TotalTime>
  <Words>339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Grid</vt:lpstr>
      <vt:lpstr>PowerPoint Presentation</vt:lpstr>
      <vt:lpstr>HIRE PURCHASE AGREEMENT…</vt:lpstr>
      <vt:lpstr>AND THE  STIPULATIONS  ARE….</vt:lpstr>
      <vt:lpstr>FEATURES OF HIRE PURCHASE SYSTEM…</vt:lpstr>
      <vt:lpstr>METHODS OF HIRE PURCHASE SYSTEM…</vt:lpstr>
      <vt:lpstr>MERITS OF HIRE PURCHASE  SYSTEM….</vt:lpstr>
      <vt:lpstr>DEMERITS OF HIRE PURCHASE SYSTEM….</vt:lpstr>
      <vt:lpstr>PowerPoint Presentation</vt:lpstr>
      <vt:lpstr>INSTALMENT PURCHASE SYSTEM…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Unknown User</cp:lastModifiedBy>
  <cp:revision>8</cp:revision>
  <dcterms:created xsi:type="dcterms:W3CDTF">2020-03-31T09:06:09Z</dcterms:created>
  <dcterms:modified xsi:type="dcterms:W3CDTF">2020-04-18T06:33:48Z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2020-03-31T00:00:00Z</vt:filetime>
  </property>
</Properties>
</file>