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4" r:id="rId9"/>
    <p:sldId id="265" r:id="rId10"/>
    <p:sldId id="269" r:id="rId11"/>
    <p:sldId id="275" r:id="rId12"/>
    <p:sldId id="276" r:id="rId13"/>
    <p:sldId id="270" r:id="rId14"/>
    <p:sldId id="271" r:id="rId15"/>
    <p:sldId id="273"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DCB5B4FF-6D6C-4F15-98A9-7494271065EA}" type="datetimeFigureOut">
              <a:rPr lang="en-US" smtClean="0"/>
              <a:pPr/>
              <a:t>4/11/2020</a:t>
            </a:fld>
            <a:endParaRPr lang="en-IN"/>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IN"/>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3A80BB0E-8C98-46CF-84A7-AC45D5EC975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B5B4FF-6D6C-4F15-98A9-7494271065EA}" type="datetimeFigureOut">
              <a:rPr lang="en-US" smtClean="0"/>
              <a:pPr/>
              <a:t>4/11/2020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A80BB0E-8C98-46CF-84A7-AC45D5EC975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B5B4FF-6D6C-4F15-98A9-7494271065EA}" type="datetimeFigureOut">
              <a:rPr lang="en-US" smtClean="0"/>
              <a:pPr/>
              <a:t>4/11/2020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A80BB0E-8C98-46CF-84A7-AC45D5EC975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DCB5B4FF-6D6C-4F15-98A9-7494271065EA}" type="datetimeFigureOut">
              <a:rPr lang="en-US" smtClean="0"/>
              <a:pPr/>
              <a:t>4/11/2020</a:t>
            </a:fld>
            <a:endParaRPr lang="en-IN"/>
          </a:p>
        </p:txBody>
      </p:sp>
      <p:sp>
        <p:nvSpPr>
          <p:cNvPr id="5" name="Footer Placeholder 4"/>
          <p:cNvSpPr>
            <a:spLocks noGrp="1"/>
          </p:cNvSpPr>
          <p:nvPr>
            <p:ph type="ftr" sz="quarter" idx="11"/>
          </p:nvPr>
        </p:nvSpPr>
        <p:spPr>
          <a:xfrm>
            <a:off x="457200" y="6480969"/>
            <a:ext cx="4260056" cy="300831"/>
          </a:xfrm>
        </p:spPr>
        <p:txBody>
          <a:bodyPr/>
          <a:lstStyle/>
          <a:p>
            <a:endParaRPr lang="en-IN"/>
          </a:p>
        </p:txBody>
      </p:sp>
      <p:sp>
        <p:nvSpPr>
          <p:cNvPr id="6" name="Slide Number Placeholder 5"/>
          <p:cNvSpPr>
            <a:spLocks noGrp="1"/>
          </p:cNvSpPr>
          <p:nvPr>
            <p:ph type="sldNum" sz="quarter" idx="12"/>
          </p:nvPr>
        </p:nvSpPr>
        <p:spPr/>
        <p:txBody>
          <a:bodyPr/>
          <a:lstStyle/>
          <a:p>
            <a:fld id="{3A80BB0E-8C98-46CF-84A7-AC45D5EC975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DCB5B4FF-6D6C-4F15-98A9-7494271065EA}" type="datetimeFigureOut">
              <a:rPr lang="en-US" smtClean="0"/>
              <a:pPr/>
              <a:t>4/11/2020</a:t>
            </a:fld>
            <a:endParaRPr lang="en-IN"/>
          </a:p>
        </p:txBody>
      </p:sp>
      <p:sp>
        <p:nvSpPr>
          <p:cNvPr id="5" name="Footer Placeholder 4"/>
          <p:cNvSpPr>
            <a:spLocks noGrp="1"/>
          </p:cNvSpPr>
          <p:nvPr>
            <p:ph type="ftr" sz="quarter" idx="11"/>
          </p:nvPr>
        </p:nvSpPr>
        <p:spPr>
          <a:xfrm>
            <a:off x="2619376" y="6480969"/>
            <a:ext cx="4260056" cy="300831"/>
          </a:xfrm>
        </p:spPr>
        <p:txBody>
          <a:bodyPr/>
          <a:lstStyle/>
          <a:p>
            <a:endParaRPr lang="en-IN"/>
          </a:p>
        </p:txBody>
      </p:sp>
      <p:sp>
        <p:nvSpPr>
          <p:cNvPr id="6" name="Slide Number Placeholder 5"/>
          <p:cNvSpPr>
            <a:spLocks noGrp="1"/>
          </p:cNvSpPr>
          <p:nvPr>
            <p:ph type="sldNum" sz="quarter" idx="12"/>
          </p:nvPr>
        </p:nvSpPr>
        <p:spPr>
          <a:xfrm>
            <a:off x="8451056" y="809624"/>
            <a:ext cx="502920" cy="300831"/>
          </a:xfrm>
        </p:spPr>
        <p:txBody>
          <a:bodyPr/>
          <a:lstStyle/>
          <a:p>
            <a:fld id="{3A80BB0E-8C98-46CF-84A7-AC45D5EC975C}" type="slidenum">
              <a:rPr lang="en-IN" smtClean="0"/>
              <a:pPr/>
              <a:t>‹#›</a:t>
            </a:fld>
            <a:endParaRPr lang="en-IN"/>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DCB5B4FF-6D6C-4F15-98A9-7494271065EA}" type="datetimeFigureOut">
              <a:rPr lang="en-US" smtClean="0"/>
              <a:pPr/>
              <a:t>4/11/2020</a:t>
            </a:fld>
            <a:endParaRPr lang="en-IN"/>
          </a:p>
        </p:txBody>
      </p:sp>
      <p:sp>
        <p:nvSpPr>
          <p:cNvPr id="6" name="Footer Placeholder 5"/>
          <p:cNvSpPr>
            <a:spLocks noGrp="1"/>
          </p:cNvSpPr>
          <p:nvPr>
            <p:ph type="ftr" sz="quarter" idx="11"/>
          </p:nvPr>
        </p:nvSpPr>
        <p:spPr>
          <a:xfrm>
            <a:off x="457200" y="6480969"/>
            <a:ext cx="4260056" cy="301752"/>
          </a:xfrm>
        </p:spPr>
        <p:txBody>
          <a:bodyPr/>
          <a:lstStyle/>
          <a:p>
            <a:endParaRPr lang="en-IN"/>
          </a:p>
        </p:txBody>
      </p:sp>
      <p:sp>
        <p:nvSpPr>
          <p:cNvPr id="7" name="Slide Number Placeholder 6"/>
          <p:cNvSpPr>
            <a:spLocks noGrp="1"/>
          </p:cNvSpPr>
          <p:nvPr>
            <p:ph type="sldNum" sz="quarter" idx="12"/>
          </p:nvPr>
        </p:nvSpPr>
        <p:spPr>
          <a:xfrm>
            <a:off x="7589520" y="6480969"/>
            <a:ext cx="502920" cy="301752"/>
          </a:xfrm>
        </p:spPr>
        <p:txBody>
          <a:bodyPr/>
          <a:lstStyle/>
          <a:p>
            <a:fld id="{3A80BB0E-8C98-46CF-84A7-AC45D5EC975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DCB5B4FF-6D6C-4F15-98A9-7494271065EA}" type="datetimeFigureOut">
              <a:rPr lang="en-US" smtClean="0"/>
              <a:pPr/>
              <a:t>4/11/2020</a:t>
            </a:fld>
            <a:endParaRPr lang="en-IN"/>
          </a:p>
        </p:txBody>
      </p:sp>
      <p:sp>
        <p:nvSpPr>
          <p:cNvPr id="8" name="Footer Placeholder 7"/>
          <p:cNvSpPr>
            <a:spLocks noGrp="1"/>
          </p:cNvSpPr>
          <p:nvPr>
            <p:ph type="ftr" sz="quarter" idx="11"/>
          </p:nvPr>
        </p:nvSpPr>
        <p:spPr>
          <a:xfrm>
            <a:off x="457200" y="6480969"/>
            <a:ext cx="4261104" cy="301752"/>
          </a:xfrm>
        </p:spPr>
        <p:txBody>
          <a:bodyPr/>
          <a:lstStyle/>
          <a:p>
            <a:endParaRPr lang="en-IN"/>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3A80BB0E-8C98-46CF-84A7-AC45D5EC975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B5B4FF-6D6C-4F15-98A9-7494271065EA}" type="datetimeFigureOut">
              <a:rPr lang="en-US" smtClean="0"/>
              <a:pPr/>
              <a:t>4/11/2020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A80BB0E-8C98-46CF-84A7-AC45D5EC975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DCB5B4FF-6D6C-4F15-98A9-7494271065EA}" type="datetimeFigureOut">
              <a:rPr lang="en-US" smtClean="0"/>
              <a:pPr/>
              <a:t>4/11/2020</a:t>
            </a:fld>
            <a:endParaRPr lang="en-IN"/>
          </a:p>
        </p:txBody>
      </p:sp>
      <p:sp>
        <p:nvSpPr>
          <p:cNvPr id="3" name="Footer Placeholder 2"/>
          <p:cNvSpPr>
            <a:spLocks noGrp="1"/>
          </p:cNvSpPr>
          <p:nvPr>
            <p:ph type="ftr" sz="quarter" idx="11"/>
          </p:nvPr>
        </p:nvSpPr>
        <p:spPr>
          <a:xfrm>
            <a:off x="457200" y="6481890"/>
            <a:ext cx="4260056" cy="300831"/>
          </a:xfrm>
        </p:spPr>
        <p:txBody>
          <a:bodyPr/>
          <a:lstStyle/>
          <a:p>
            <a:endParaRPr lang="en-IN"/>
          </a:p>
        </p:txBody>
      </p:sp>
      <p:sp>
        <p:nvSpPr>
          <p:cNvPr id="4" name="Slide Number Placeholder 3"/>
          <p:cNvSpPr>
            <a:spLocks noGrp="1"/>
          </p:cNvSpPr>
          <p:nvPr>
            <p:ph type="sldNum" sz="quarter" idx="12"/>
          </p:nvPr>
        </p:nvSpPr>
        <p:spPr>
          <a:xfrm>
            <a:off x="7589520" y="6480969"/>
            <a:ext cx="502920" cy="301752"/>
          </a:xfrm>
        </p:spPr>
        <p:txBody>
          <a:bodyPr/>
          <a:lstStyle/>
          <a:p>
            <a:fld id="{3A80BB0E-8C98-46CF-84A7-AC45D5EC975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DCB5B4FF-6D6C-4F15-98A9-7494271065EA}" type="datetimeFigureOut">
              <a:rPr lang="en-US" smtClean="0"/>
              <a:pPr/>
              <a:t>4/11/2020</a:t>
            </a:fld>
            <a:endParaRPr lang="en-IN"/>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3A80BB0E-8C98-46CF-84A7-AC45D5EC975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DCB5B4FF-6D6C-4F15-98A9-7494271065EA}" type="datetimeFigureOut">
              <a:rPr lang="en-US" smtClean="0"/>
              <a:pPr/>
              <a:t>4/11/2020</a:t>
            </a:fld>
            <a:endParaRPr lang="en-IN"/>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IN"/>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3A80BB0E-8C98-46CF-84A7-AC45D5EC975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CB5B4FF-6D6C-4F15-98A9-7494271065EA}" type="datetimeFigureOut">
              <a:rPr lang="en-US" smtClean="0"/>
              <a:pPr/>
              <a:t>4/11/2020</a:t>
            </a:fld>
            <a:endParaRPr lang="en-IN"/>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IN"/>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A80BB0E-8C98-46CF-84A7-AC45D5EC975C}"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28662" y="3000372"/>
            <a:ext cx="6886822" cy="156966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9600" b="1" cap="all" spc="0" dirty="0" smtClean="0">
                <a:ln w="0"/>
                <a:effectLst>
                  <a:reflection blurRad="12700" stA="50000" endPos="50000" dist="5000" dir="5400000" sy="-100000" rotWithShape="0"/>
                </a:effectLst>
              </a:rPr>
              <a:t>WELCOME</a:t>
            </a:r>
            <a:endParaRPr lang="en-US" sz="9600" b="1" cap="all" spc="0" dirty="0">
              <a:ln w="0"/>
              <a:effectLst>
                <a:reflection blurRad="12700" stA="50000" endPos="50000" dist="5000" dir="5400000" sy="-100000" rotWithShape="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46" y="267494"/>
            <a:ext cx="9358346" cy="1399032"/>
          </a:xfrm>
        </p:spPr>
        <p:txBody>
          <a:bodyPr>
            <a:normAutofit/>
          </a:bodyPr>
          <a:lstStyle/>
          <a:p>
            <a:r>
              <a:rPr lang="en-GB" sz="3200" b="1" dirty="0" smtClean="0">
                <a:effectLst/>
                <a:latin typeface="+mn-lt"/>
              </a:rPr>
              <a:t>WHY EVERY COMPANY NEEDS AN HRIS?</a:t>
            </a:r>
            <a:endParaRPr lang="en-IN" sz="3200" dirty="0">
              <a:effectLst/>
              <a:latin typeface="+mn-lt"/>
            </a:endParaRPr>
          </a:p>
        </p:txBody>
      </p:sp>
      <p:sp>
        <p:nvSpPr>
          <p:cNvPr id="3" name="Content Placeholder 2"/>
          <p:cNvSpPr>
            <a:spLocks noGrp="1"/>
          </p:cNvSpPr>
          <p:nvPr>
            <p:ph idx="1"/>
          </p:nvPr>
        </p:nvSpPr>
        <p:spPr>
          <a:xfrm>
            <a:off x="0" y="1428736"/>
            <a:ext cx="8686800" cy="5026072"/>
          </a:xfrm>
        </p:spPr>
        <p:txBody>
          <a:bodyPr>
            <a:normAutofit/>
          </a:bodyPr>
          <a:lstStyle/>
          <a:p>
            <a:pPr marL="521208" lvl="0" indent="-457200" algn="just">
              <a:buClr>
                <a:schemeClr val="tx1"/>
              </a:buClr>
              <a:buFont typeface="+mj-lt"/>
              <a:buAutoNum type="arabicPeriod"/>
            </a:pPr>
            <a:r>
              <a:rPr lang="en-GB" sz="2000" b="1" dirty="0" smtClean="0"/>
              <a:t>Increases Efficiency </a:t>
            </a:r>
            <a:r>
              <a:rPr lang="en-IN" sz="2000" b="1" dirty="0" smtClean="0"/>
              <a:t>: </a:t>
            </a:r>
            <a:r>
              <a:rPr lang="en-GB" sz="2000" dirty="0" smtClean="0"/>
              <a:t>With </a:t>
            </a:r>
            <a:r>
              <a:rPr lang="en-GB" sz="2000" dirty="0" smtClean="0"/>
              <a:t>the right HRIS in place, the efficiency of your workforce increases by folds. With all repetitive tasks gone to Automation, it takes redundancy off the plate. This gives your employees time to focus on things that matter. </a:t>
            </a:r>
            <a:endParaRPr lang="en-GB" sz="2000" dirty="0" smtClean="0"/>
          </a:p>
          <a:p>
            <a:pPr marL="521208" lvl="0" indent="-457200" algn="just">
              <a:buClr>
                <a:schemeClr val="tx1"/>
              </a:buClr>
              <a:buNone/>
            </a:pPr>
            <a:endParaRPr lang="en-IN" sz="2000" dirty="0" smtClean="0"/>
          </a:p>
          <a:p>
            <a:pPr marL="521208" lvl="0" indent="-457200" algn="just">
              <a:buClr>
                <a:schemeClr val="tx1"/>
              </a:buClr>
              <a:buFont typeface="+mj-lt"/>
              <a:buAutoNum type="arabicPeriod" startAt="2"/>
            </a:pPr>
            <a:r>
              <a:rPr lang="en-GB" sz="2000" b="1" dirty="0" smtClean="0"/>
              <a:t>Hire Superstars </a:t>
            </a:r>
            <a:r>
              <a:rPr lang="en-IN" sz="2000" b="1" dirty="0" smtClean="0"/>
              <a:t>: </a:t>
            </a:r>
            <a:r>
              <a:rPr lang="en-GB" sz="2000" dirty="0" smtClean="0"/>
              <a:t>A </a:t>
            </a:r>
            <a:r>
              <a:rPr lang="en-GB" sz="2000" dirty="0" smtClean="0"/>
              <a:t>meaningful hiring process will happen in your organization once you use the right ATS. The mundane tasks of hiring like preparing reports and maintaining database go off the table enabling your recruiting team to concentrate on the different candidates they process leading to the hiring of genuine superstars. </a:t>
            </a:r>
            <a:endParaRPr lang="en-GB" sz="2000" dirty="0" smtClean="0"/>
          </a:p>
          <a:p>
            <a:pPr marL="521208" lvl="0" indent="-457200" algn="just">
              <a:buClr>
                <a:schemeClr val="tx1"/>
              </a:buClr>
              <a:buNone/>
            </a:pPr>
            <a:endParaRPr lang="en-IN" sz="2000" dirty="0" smtClean="0"/>
          </a:p>
          <a:p>
            <a:pPr marL="521208" lvl="0" indent="-457200" algn="just">
              <a:buClr>
                <a:schemeClr val="tx1"/>
              </a:buClr>
              <a:buFont typeface="+mj-lt"/>
              <a:buAutoNum type="arabicPeriod" startAt="3"/>
            </a:pPr>
            <a:r>
              <a:rPr lang="en-GB" sz="2000" b="1" dirty="0" smtClean="0"/>
              <a:t>No more Errors </a:t>
            </a:r>
            <a:r>
              <a:rPr lang="en-IN" sz="2000" b="1" dirty="0" smtClean="0"/>
              <a:t>: </a:t>
            </a:r>
            <a:r>
              <a:rPr lang="en-GB" sz="2000" dirty="0" smtClean="0"/>
              <a:t>Face </a:t>
            </a:r>
            <a:r>
              <a:rPr lang="en-GB" sz="2000" dirty="0" smtClean="0"/>
              <a:t>it, even the best employer of your organization might slip something and make a mistake, he/she is only human. With a system in place, the chances of making errors or having lags in a work done are reduced vastly. </a:t>
            </a:r>
            <a:endParaRPr lang="en-IN" sz="2000" dirty="0" smtClean="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14356"/>
            <a:ext cx="8929718" cy="5929354"/>
          </a:xfrm>
        </p:spPr>
        <p:txBody>
          <a:bodyPr>
            <a:normAutofit/>
          </a:bodyPr>
          <a:lstStyle/>
          <a:p>
            <a:pPr marL="521208" lvl="0" indent="-457200" algn="just">
              <a:buClr>
                <a:schemeClr val="tx1"/>
              </a:buClr>
              <a:buFont typeface="+mj-lt"/>
              <a:buAutoNum type="arabicPeriod" startAt="4"/>
            </a:pPr>
            <a:r>
              <a:rPr lang="en-GB" sz="2000" b="1" dirty="0" smtClean="0"/>
              <a:t>Healthy Retrospection </a:t>
            </a:r>
            <a:r>
              <a:rPr lang="en-IN" sz="2000" b="1" dirty="0" smtClean="0"/>
              <a:t>: </a:t>
            </a:r>
            <a:r>
              <a:rPr lang="en-GB" sz="2000" dirty="0" smtClean="0"/>
              <a:t>Looking </a:t>
            </a:r>
            <a:r>
              <a:rPr lang="en-GB" sz="2000" dirty="0" smtClean="0"/>
              <a:t>back at all the performances, time-off trends, hiring patterns,  measuring them using different metrics, generating reports and analytics that give a bird's-eye view with in-depth information helps identify mistakes, best patterns to use and gives scope for rectification and improvement. </a:t>
            </a:r>
            <a:endParaRPr lang="en-GB" sz="2000" dirty="0" smtClean="0"/>
          </a:p>
          <a:p>
            <a:pPr marL="521208" lvl="0" indent="-457200" algn="just">
              <a:buClr>
                <a:schemeClr val="tx1"/>
              </a:buClr>
              <a:buFont typeface="+mj-lt"/>
              <a:buAutoNum type="arabicPeriod" startAt="4"/>
            </a:pPr>
            <a:endParaRPr lang="en-IN" sz="2000" dirty="0" smtClean="0"/>
          </a:p>
          <a:p>
            <a:pPr marL="521208" lvl="0" indent="-457200" algn="just">
              <a:buClr>
                <a:schemeClr val="tx1"/>
              </a:buClr>
              <a:buFont typeface="+mj-lt"/>
              <a:buAutoNum type="arabicPeriod" startAt="4"/>
            </a:pPr>
            <a:r>
              <a:rPr lang="en-GB" sz="2000" b="1" dirty="0" smtClean="0"/>
              <a:t>Improves Employee- Employer </a:t>
            </a:r>
            <a:r>
              <a:rPr lang="en-GB" sz="2000" b="1" dirty="0" smtClean="0"/>
              <a:t>Relationship</a:t>
            </a:r>
            <a:r>
              <a:rPr lang="en-IN" sz="2000" b="1" dirty="0" smtClean="0"/>
              <a:t> : </a:t>
            </a:r>
            <a:r>
              <a:rPr lang="en-GB" sz="2000" dirty="0" smtClean="0"/>
              <a:t>Human </a:t>
            </a:r>
            <a:r>
              <a:rPr lang="en-GB" sz="2000" dirty="0" smtClean="0"/>
              <a:t>Resource Information System enables you to maintain a system that is transparent about all the information concerning employees like Time-off patterns, performance, goals, referral statuses, etc., leaving no room for </a:t>
            </a:r>
            <a:r>
              <a:rPr lang="en-GB" sz="2000" dirty="0" smtClean="0"/>
              <a:t>scepticism </a:t>
            </a:r>
            <a:r>
              <a:rPr lang="en-GB" sz="2000" dirty="0" smtClean="0"/>
              <a:t>among your employees, this builds trust, loyalty improving the Employee- Employer Relationship. </a:t>
            </a:r>
            <a:endParaRPr lang="en-GB" sz="2000" dirty="0" smtClean="0"/>
          </a:p>
          <a:p>
            <a:pPr marL="521208" lvl="0" indent="-457200" algn="just">
              <a:buClr>
                <a:schemeClr val="tx1"/>
              </a:buClr>
              <a:buFont typeface="+mj-lt"/>
              <a:buAutoNum type="arabicPeriod" startAt="4"/>
            </a:pPr>
            <a:endParaRPr lang="en-IN" sz="2000" dirty="0" smtClean="0"/>
          </a:p>
          <a:p>
            <a:pPr marL="521208" lvl="0" indent="-457200" algn="just">
              <a:buClr>
                <a:schemeClr val="tx1"/>
              </a:buClr>
              <a:buFont typeface="+mj-lt"/>
              <a:buAutoNum type="arabicPeriod" startAt="4"/>
            </a:pPr>
            <a:r>
              <a:rPr lang="en-GB" sz="2000" b="1" dirty="0" smtClean="0"/>
              <a:t>Accurate Decision- </a:t>
            </a:r>
            <a:r>
              <a:rPr lang="en-GB" sz="2000" b="1" dirty="0" smtClean="0"/>
              <a:t>Making</a:t>
            </a:r>
            <a:r>
              <a:rPr lang="en-IN" sz="2000" b="1" dirty="0" smtClean="0"/>
              <a:t> : </a:t>
            </a:r>
            <a:r>
              <a:rPr lang="en-GB" sz="2000" dirty="0" smtClean="0"/>
              <a:t>All </a:t>
            </a:r>
            <a:r>
              <a:rPr lang="en-GB" sz="2000" dirty="0" smtClean="0"/>
              <a:t>information is in one place for the collaborators with permissions to access, be it for hiring, employee details or Time-off trends, a Human Resource Information System makes the accurate decision-making possible. </a:t>
            </a:r>
            <a:endParaRPr lang="en-IN" sz="2000" dirty="0" smtClean="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66"/>
            <a:ext cx="8929718" cy="6500834"/>
          </a:xfrm>
        </p:spPr>
        <p:txBody>
          <a:bodyPr>
            <a:normAutofit/>
          </a:bodyPr>
          <a:lstStyle/>
          <a:p>
            <a:pPr marL="578358" lvl="0" indent="-514350" algn="just">
              <a:buClr>
                <a:schemeClr val="tx1"/>
              </a:buClr>
              <a:buFont typeface="+mj-lt"/>
              <a:buAutoNum type="arabicPeriod" startAt="7"/>
            </a:pPr>
            <a:r>
              <a:rPr lang="en-GB" sz="2000" b="1" dirty="0" smtClean="0"/>
              <a:t>Cost- </a:t>
            </a:r>
            <a:r>
              <a:rPr lang="en-GB" sz="2000" b="1" dirty="0" smtClean="0"/>
              <a:t>Saving</a:t>
            </a:r>
            <a:r>
              <a:rPr lang="en-IN" sz="2000" b="1" dirty="0" smtClean="0"/>
              <a:t> : </a:t>
            </a:r>
            <a:r>
              <a:rPr lang="en-GB" sz="2000" dirty="0" smtClean="0"/>
              <a:t>HRIS </a:t>
            </a:r>
            <a:r>
              <a:rPr lang="en-GB" sz="2000" dirty="0" smtClean="0"/>
              <a:t>means no more storing information manually or across multiple software, not only does this increase the efficiency of usage of information, it reduces the cost spent on different software and the resources used to maintain them. </a:t>
            </a:r>
            <a:endParaRPr lang="en-GB" sz="2000" dirty="0" smtClean="0"/>
          </a:p>
          <a:p>
            <a:pPr marL="578358" lvl="0" indent="-514350" algn="just">
              <a:buClr>
                <a:schemeClr val="tx1"/>
              </a:buClr>
              <a:buFont typeface="+mj-lt"/>
              <a:buAutoNum type="arabicPeriod" startAt="7"/>
            </a:pPr>
            <a:endParaRPr lang="en-IN" sz="2000" dirty="0" smtClean="0"/>
          </a:p>
          <a:p>
            <a:pPr marL="578358" lvl="0" indent="-514350" algn="just">
              <a:buClr>
                <a:schemeClr val="tx1"/>
              </a:buClr>
              <a:buFont typeface="+mj-lt"/>
              <a:buAutoNum type="arabicPeriod" startAt="7"/>
            </a:pPr>
            <a:r>
              <a:rPr lang="en-GB" sz="2000" b="1" dirty="0" smtClean="0"/>
              <a:t>Easy Accessibility and Collaboration </a:t>
            </a:r>
            <a:r>
              <a:rPr lang="en-IN" sz="2000" b="1" dirty="0" smtClean="0"/>
              <a:t>: </a:t>
            </a:r>
            <a:r>
              <a:rPr lang="en-GB" sz="2000" dirty="0" smtClean="0"/>
              <a:t>Everything </a:t>
            </a:r>
            <a:r>
              <a:rPr lang="en-GB" sz="2000" dirty="0" smtClean="0"/>
              <a:t>on a cloud system means anyone can access it from anywhere from any device, it also makes collaborating across regions and geographies possible</a:t>
            </a:r>
            <a:r>
              <a:rPr lang="en-GB" sz="2000" dirty="0" smtClean="0"/>
              <a:t>.</a:t>
            </a:r>
          </a:p>
          <a:p>
            <a:pPr marL="578358" lvl="0" indent="-514350" algn="just">
              <a:buClr>
                <a:schemeClr val="tx1"/>
              </a:buClr>
              <a:buFont typeface="+mj-lt"/>
              <a:buAutoNum type="arabicPeriod" startAt="7"/>
            </a:pPr>
            <a:endParaRPr lang="en-IN" sz="2000" dirty="0" smtClean="0"/>
          </a:p>
          <a:p>
            <a:pPr marL="578358" lvl="0" indent="-514350" algn="just">
              <a:buClr>
                <a:schemeClr val="tx1"/>
              </a:buClr>
              <a:buFont typeface="+mj-lt"/>
              <a:buAutoNum type="arabicPeriod" startAt="7"/>
            </a:pPr>
            <a:r>
              <a:rPr lang="en-GB" sz="2000" b="1" dirty="0" smtClean="0"/>
              <a:t>Improved Employee </a:t>
            </a:r>
            <a:r>
              <a:rPr lang="en-GB" sz="2000" b="1" dirty="0" smtClean="0"/>
              <a:t>Ownership</a:t>
            </a:r>
            <a:r>
              <a:rPr lang="en-IN" sz="2000" b="1" dirty="0" smtClean="0"/>
              <a:t> : </a:t>
            </a:r>
            <a:r>
              <a:rPr lang="en-GB" sz="2000" dirty="0" smtClean="0"/>
              <a:t>Many </a:t>
            </a:r>
            <a:r>
              <a:rPr lang="en-GB" sz="2000" dirty="0" smtClean="0"/>
              <a:t>HRIS software allows employees to edit their information, update and be proactive on the system giving the employee a sense of ownership and responsibility, it also reduces the back-and-forth talks between the employee and the HR. </a:t>
            </a:r>
            <a:endParaRPr lang="en-GB" sz="2000" dirty="0" smtClean="0"/>
          </a:p>
          <a:p>
            <a:pPr marL="578358" lvl="0" indent="-514350" algn="just">
              <a:buClr>
                <a:schemeClr val="tx1"/>
              </a:buClr>
              <a:buFont typeface="+mj-lt"/>
              <a:buAutoNum type="arabicPeriod" startAt="7"/>
            </a:pPr>
            <a:endParaRPr lang="en-GB" sz="2000" dirty="0" smtClean="0"/>
          </a:p>
          <a:p>
            <a:pPr marL="578358" lvl="0" indent="-514350" algn="just">
              <a:buClr>
                <a:schemeClr val="tx1"/>
              </a:buClr>
              <a:buFont typeface="+mj-lt"/>
              <a:buAutoNum type="arabicPeriod" startAt="7"/>
            </a:pPr>
            <a:r>
              <a:rPr lang="en-GB" sz="2000" b="1" dirty="0" smtClean="0"/>
              <a:t>Easy Maintenance </a:t>
            </a:r>
            <a:r>
              <a:rPr lang="en-IN" sz="2000" b="1" dirty="0" smtClean="0"/>
              <a:t>: </a:t>
            </a:r>
            <a:r>
              <a:rPr lang="en-GB" sz="2000" dirty="0" smtClean="0"/>
              <a:t>HRIS </a:t>
            </a:r>
            <a:r>
              <a:rPr lang="en-GB" sz="2000" dirty="0" smtClean="0"/>
              <a:t>system allows you to update, correct or delete information in simple clicks decreasing the time spent on maintaining the system.</a:t>
            </a:r>
            <a:endParaRPr lang="en-IN" sz="2000" dirty="0" smtClean="0"/>
          </a:p>
          <a:p>
            <a:endParaRPr lang="en-IN" dirty="0" smtClean="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222" y="0"/>
            <a:ext cx="9501222" cy="1071546"/>
          </a:xfrm>
        </p:spPr>
        <p:txBody>
          <a:bodyPr>
            <a:normAutofit/>
          </a:bodyPr>
          <a:lstStyle/>
          <a:p>
            <a:pPr algn="ctr"/>
            <a:r>
              <a:rPr lang="en-US" sz="3200" b="1" dirty="0" smtClean="0">
                <a:effectLst/>
                <a:latin typeface="+mn-lt"/>
              </a:rPr>
              <a:t>STEPS TO FOLLOW AS YOW DECIDE TO IMPLEMENT AN HRIS FOR YOUR COMPANY</a:t>
            </a:r>
            <a:endParaRPr lang="en-IN" sz="3200" b="1" dirty="0">
              <a:effectLst/>
              <a:latin typeface="+mn-lt"/>
            </a:endParaRPr>
          </a:p>
        </p:txBody>
      </p:sp>
      <p:sp>
        <p:nvSpPr>
          <p:cNvPr id="3" name="Content Placeholder 2"/>
          <p:cNvSpPr>
            <a:spLocks noGrp="1"/>
          </p:cNvSpPr>
          <p:nvPr>
            <p:ph idx="1"/>
          </p:nvPr>
        </p:nvSpPr>
        <p:spPr>
          <a:xfrm>
            <a:off x="0" y="1214422"/>
            <a:ext cx="8929718" cy="5429288"/>
          </a:xfrm>
        </p:spPr>
        <p:txBody>
          <a:bodyPr>
            <a:normAutofit fontScale="92500" lnSpcReduction="10000"/>
          </a:bodyPr>
          <a:lstStyle/>
          <a:p>
            <a:pPr algn="just">
              <a:buNone/>
            </a:pPr>
            <a:r>
              <a:rPr lang="en-GB" sz="2200" b="1" dirty="0" smtClean="0"/>
              <a:t>Step 1: Research, Research, Research </a:t>
            </a:r>
            <a:r>
              <a:rPr lang="en-IN" sz="2200" b="1" dirty="0" smtClean="0"/>
              <a:t>: </a:t>
            </a:r>
            <a:r>
              <a:rPr lang="en-GB" sz="2200" dirty="0" smtClean="0"/>
              <a:t>Once you have decided to go with an HRIS for your company, the tough part of finding the right fit for your organization begins. To know and find the right fit for your organization, you have to know extensively about the different HRIS systems available in the market, and also the functions each can perform. By knowing this, you can evaluate the systems that you think can match your needs and break it down to fix on one system. It is important to know the challenges you want to be solved for your company before going for the search. Only when you are aware of the problems you need solutions for,  can you even begin the search for the right tool to bring the solutions.  </a:t>
            </a:r>
            <a:endParaRPr lang="en-GB" sz="2200" dirty="0" smtClean="0"/>
          </a:p>
          <a:p>
            <a:pPr algn="just">
              <a:buNone/>
            </a:pPr>
            <a:endParaRPr lang="en-IN" sz="2200" dirty="0" smtClean="0"/>
          </a:p>
          <a:p>
            <a:pPr algn="just">
              <a:buNone/>
            </a:pPr>
            <a:r>
              <a:rPr lang="en-GB" sz="2200" b="1" dirty="0" smtClean="0"/>
              <a:t>Step 2: Huddle up your A-team : </a:t>
            </a:r>
            <a:r>
              <a:rPr lang="en-GB" sz="2200" dirty="0" smtClean="0"/>
              <a:t>Finding an HRIS that fits your company right and implementing it successfully is definitely not a one man’s job. Listing down the needs in the system would involve the HR team, talent acquisition team, managers and employees. Researching, communicating with different vendors or suppliers is a task of its own, getting the right people to help implement the software across your company, and bringing top officials on board with the change, etc., all includes getting the right team to work on the whole implementation from the search phase to implement phase. </a:t>
            </a:r>
            <a:endParaRPr lang="en-IN" sz="2200"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14290"/>
            <a:ext cx="8929718" cy="6643710"/>
          </a:xfrm>
        </p:spPr>
        <p:txBody>
          <a:bodyPr>
            <a:normAutofit/>
          </a:bodyPr>
          <a:lstStyle/>
          <a:p>
            <a:pPr algn="just">
              <a:buNone/>
            </a:pPr>
            <a:r>
              <a:rPr lang="en-GB" sz="2000" b="1" dirty="0" smtClean="0"/>
              <a:t>Step 3: Evaluate and Finalize </a:t>
            </a:r>
            <a:r>
              <a:rPr lang="en-IN" sz="2000" b="1" dirty="0" smtClean="0"/>
              <a:t>: </a:t>
            </a:r>
            <a:r>
              <a:rPr lang="en-GB" sz="2000" dirty="0" smtClean="0"/>
              <a:t>When you know your needs, and have your team ready to implement and software that you are almost happy with, evaluate it extensively by rigorously checking its fitment for your needs. Evaluate the system thoroughly and finally take it to the test-run. </a:t>
            </a:r>
            <a:endParaRPr lang="en-GB" sz="2000" dirty="0" smtClean="0"/>
          </a:p>
          <a:p>
            <a:pPr algn="just">
              <a:buNone/>
            </a:pPr>
            <a:endParaRPr lang="en-IN" sz="2000" dirty="0" smtClean="0"/>
          </a:p>
          <a:p>
            <a:pPr algn="just">
              <a:buNone/>
            </a:pPr>
            <a:r>
              <a:rPr lang="en-GB" sz="2000" b="1" dirty="0" smtClean="0"/>
              <a:t>Step 4: Prepare back up and start a test run</a:t>
            </a:r>
            <a:r>
              <a:rPr lang="en-IN" sz="2000" b="1" dirty="0" smtClean="0"/>
              <a:t> : </a:t>
            </a:r>
            <a:r>
              <a:rPr lang="en-GB" sz="2000" dirty="0" smtClean="0"/>
              <a:t>Once you know the software for you, you have to take it to the whole company, this is a huge step, which is why before doing it, you have to be completely sure and amped with resources to help your employees after the system goes live. To do so, prepare a team that can work on any queries or grievances that would be raised by the employees either from your company or get a dedicated team from your supplier or vendor. </a:t>
            </a:r>
            <a:endParaRPr lang="en-IN" sz="2000" dirty="0" smtClean="0"/>
          </a:p>
          <a:p>
            <a:pPr algn="just">
              <a:buNone/>
            </a:pPr>
            <a:r>
              <a:rPr lang="en-GB" sz="2000" dirty="0" smtClean="0"/>
              <a:t>     Once you have the support resources and team ready, test run the system/ software for a few days with few employees and workflows to find any errors or loopholes. </a:t>
            </a:r>
            <a:endParaRPr lang="en-GB" sz="2000" dirty="0" smtClean="0"/>
          </a:p>
          <a:p>
            <a:pPr algn="just">
              <a:buNone/>
            </a:pPr>
            <a:endParaRPr lang="en-IN" sz="2000" dirty="0" smtClean="0"/>
          </a:p>
          <a:p>
            <a:pPr algn="just">
              <a:buNone/>
            </a:pPr>
            <a:r>
              <a:rPr lang="en-GB" sz="2000" b="1" dirty="0" smtClean="0"/>
              <a:t>Step 5: Go live </a:t>
            </a:r>
            <a:r>
              <a:rPr lang="en-IN" sz="2000" b="1" dirty="0" smtClean="0"/>
              <a:t>: </a:t>
            </a:r>
            <a:r>
              <a:rPr lang="en-GB" sz="2000" dirty="0" smtClean="0"/>
              <a:t>If you are confident about the running of the system, all you have left to do is to go live with it in your organization. Communicate to your employees, help them with basic onboarding to the system, handhold for a few days until the company becomes familiar with the system. Collect reviews and feedback to constantly improve the experience provided. </a:t>
            </a:r>
            <a:endParaRPr lang="en-IN" sz="2000" dirty="0" smtClean="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153550"/>
            <a:ext cx="8395146" cy="5490159"/>
          </a:xfrm>
        </p:spPr>
        <p:txBody>
          <a:bodyPr>
            <a:normAutofit/>
          </a:bodyPr>
          <a:lstStyle/>
          <a:p>
            <a:pPr algn="just">
              <a:buNone/>
            </a:pPr>
            <a:r>
              <a:rPr lang="en-GB" sz="2000" b="1" dirty="0" smtClean="0"/>
              <a:t>Step 6: Re-evaluate </a:t>
            </a:r>
            <a:r>
              <a:rPr lang="en-IN" sz="2000" b="1" dirty="0" smtClean="0"/>
              <a:t>: </a:t>
            </a:r>
            <a:r>
              <a:rPr lang="en-GB" sz="2000" dirty="0" smtClean="0"/>
              <a:t>As much as it is important to evaluate the system before implementing it, it is equally important to evaluate the system after implementation. Give it 90 - 120 days to take its course, once this period is completed, take feedback from major stakeholders using the system, the employees. Evaluate and see if the challenges which you wanted to solve with the system are getting solved or at least have shown improvement. If the system has been successful in changing things for your organization, be proud of your decision, else, take the lesson and repeat the steps to find your correct HRIS system. </a:t>
            </a:r>
            <a:endParaRPr lang="en-IN" sz="2000" dirty="0" smtClean="0"/>
          </a:p>
          <a:p>
            <a:pPr algn="just">
              <a:buNone/>
            </a:pPr>
            <a:r>
              <a:rPr lang="en-GB" sz="2000" b="1" dirty="0" smtClean="0"/>
              <a:t>    </a:t>
            </a:r>
          </a:p>
          <a:p>
            <a:pPr>
              <a:buNone/>
            </a:pP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8662" y="2571744"/>
            <a:ext cx="7435049" cy="156966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9600" b="1" cap="all" spc="0" dirty="0" smtClean="0">
                <a:ln w="0"/>
                <a:effectLst>
                  <a:reflection blurRad="12700" stA="50000" endPos="50000" dist="5000" dir="5400000" sy="-100000" rotWithShape="0"/>
                </a:effectLst>
              </a:rPr>
              <a:t>THANKYOU</a:t>
            </a:r>
            <a:endParaRPr lang="en-US" sz="9600" b="1" cap="all" spc="0" dirty="0">
              <a:ln w="0"/>
              <a:effectLst>
                <a:reflection blurRad="12700" stA="50000" endPos="50000" dist="5000" dir="5400000" sy="-100000"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ctr">
              <a:buNone/>
            </a:pPr>
            <a:r>
              <a:rPr lang="en-US" sz="2400" b="1" dirty="0" smtClean="0">
                <a:effectLst>
                  <a:glow rad="228600">
                    <a:schemeClr val="accent4">
                      <a:satMod val="175000"/>
                      <a:alpha val="40000"/>
                    </a:schemeClr>
                  </a:glow>
                </a:effectLst>
              </a:rPr>
              <a:t>CLASS : M. COM. (P)</a:t>
            </a:r>
          </a:p>
          <a:p>
            <a:pPr algn="ctr">
              <a:buNone/>
            </a:pPr>
            <a:endParaRPr lang="en-US" sz="2400" b="1" dirty="0" smtClean="0">
              <a:effectLst>
                <a:glow rad="228600">
                  <a:schemeClr val="accent4">
                    <a:satMod val="175000"/>
                    <a:alpha val="40000"/>
                  </a:schemeClr>
                </a:glow>
              </a:effectLst>
            </a:endParaRPr>
          </a:p>
          <a:p>
            <a:pPr algn="ctr">
              <a:buNone/>
            </a:pPr>
            <a:r>
              <a:rPr lang="en-US" sz="2400" b="1" dirty="0" smtClean="0">
                <a:effectLst>
                  <a:glow rad="228600">
                    <a:schemeClr val="accent4">
                      <a:satMod val="175000"/>
                      <a:alpha val="40000"/>
                    </a:schemeClr>
                  </a:glow>
                </a:effectLst>
              </a:rPr>
              <a:t>SEMESTER : IInd</a:t>
            </a:r>
          </a:p>
          <a:p>
            <a:pPr algn="ctr">
              <a:buNone/>
            </a:pPr>
            <a:endParaRPr lang="en-US" sz="2400" b="1" dirty="0" smtClean="0">
              <a:effectLst>
                <a:glow rad="228600">
                  <a:schemeClr val="accent4">
                    <a:satMod val="175000"/>
                    <a:alpha val="40000"/>
                  </a:schemeClr>
                </a:glow>
              </a:effectLst>
            </a:endParaRPr>
          </a:p>
          <a:p>
            <a:pPr algn="ctr">
              <a:buNone/>
            </a:pPr>
            <a:r>
              <a:rPr lang="en-US" sz="2400" b="1" dirty="0" smtClean="0">
                <a:effectLst>
                  <a:glow rad="228600">
                    <a:schemeClr val="accent4">
                      <a:satMod val="175000"/>
                      <a:alpha val="40000"/>
                    </a:schemeClr>
                  </a:glow>
                </a:effectLst>
              </a:rPr>
              <a:t>SUBJECT : </a:t>
            </a:r>
            <a:r>
              <a:rPr lang="en-US" sz="2400" b="1" dirty="0" smtClean="0">
                <a:effectLst>
                  <a:glow rad="228600">
                    <a:schemeClr val="accent4">
                      <a:satMod val="175000"/>
                      <a:alpha val="40000"/>
                    </a:schemeClr>
                  </a:glow>
                </a:effectLst>
              </a:rPr>
              <a:t>HUMAN RESOURCE MANAGEMENT</a:t>
            </a:r>
          </a:p>
          <a:p>
            <a:pPr algn="ctr">
              <a:buNone/>
            </a:pPr>
            <a:endParaRPr lang="en-US" sz="2400" b="1" dirty="0" smtClean="0">
              <a:effectLst>
                <a:glow rad="228600">
                  <a:schemeClr val="accent4">
                    <a:satMod val="175000"/>
                    <a:alpha val="40000"/>
                  </a:schemeClr>
                </a:glow>
              </a:effectLst>
            </a:endParaRPr>
          </a:p>
          <a:p>
            <a:pPr algn="ctr">
              <a:buNone/>
            </a:pPr>
            <a:r>
              <a:rPr lang="en-US" sz="2400" b="1" dirty="0" smtClean="0">
                <a:effectLst>
                  <a:glow rad="228600">
                    <a:schemeClr val="accent4">
                      <a:satMod val="175000"/>
                      <a:alpha val="40000"/>
                    </a:schemeClr>
                  </a:glow>
                </a:effectLst>
              </a:rPr>
              <a:t>TOPIC : HRIS</a:t>
            </a:r>
          </a:p>
          <a:p>
            <a:pPr algn="ctr">
              <a:buNone/>
            </a:pPr>
            <a:endParaRPr lang="en-US" sz="2400" b="1" dirty="0" smtClean="0">
              <a:effectLst>
                <a:glow rad="228600">
                  <a:schemeClr val="accent4">
                    <a:satMod val="175000"/>
                    <a:alpha val="40000"/>
                  </a:schemeClr>
                </a:glow>
              </a:effectLst>
            </a:endParaRPr>
          </a:p>
          <a:p>
            <a:pPr algn="ctr">
              <a:buNone/>
            </a:pPr>
            <a:r>
              <a:rPr lang="en-US" sz="2400" b="1" dirty="0" smtClean="0">
                <a:effectLst>
                  <a:glow rad="228600">
                    <a:schemeClr val="accent4">
                      <a:satMod val="175000"/>
                      <a:alpha val="40000"/>
                    </a:schemeClr>
                  </a:glow>
                </a:effectLst>
              </a:rPr>
              <a:t>DEPARTMENT OF COMMERCE AND MANAGEMENT</a:t>
            </a:r>
          </a:p>
          <a:p>
            <a:pPr algn="ctr">
              <a:buNone/>
            </a:pPr>
            <a:endParaRPr lang="en-US" sz="2400" b="1" dirty="0" smtClean="0">
              <a:effectLst>
                <a:glow rad="228600">
                  <a:schemeClr val="accent4">
                    <a:satMod val="175000"/>
                    <a:alpha val="40000"/>
                  </a:schemeClr>
                </a:glow>
              </a:effectLst>
            </a:endParaRPr>
          </a:p>
          <a:p>
            <a:pPr algn="ctr">
              <a:buNone/>
            </a:pPr>
            <a:r>
              <a:rPr lang="en-US" sz="2400" b="1" smtClean="0">
                <a:effectLst>
                  <a:glow rad="228600">
                    <a:schemeClr val="accent4">
                      <a:satMod val="175000"/>
                      <a:alpha val="40000"/>
                    </a:schemeClr>
                  </a:glow>
                </a:effectLst>
              </a:rPr>
              <a:t>MADE BY : SONIA DHINGRA</a:t>
            </a:r>
          </a:p>
          <a:p>
            <a:pPr algn="ctr">
              <a:buNone/>
            </a:pPr>
            <a:endParaRPr lang="en-US" sz="2400" b="1" dirty="0" smtClean="0">
              <a:effectLst>
                <a:glow rad="228600">
                  <a:schemeClr val="accent4">
                    <a:satMod val="175000"/>
                    <a:alpha val="40000"/>
                  </a:schemeClr>
                </a:glow>
              </a:effectLst>
            </a:endParaRPr>
          </a:p>
          <a:p>
            <a:pPr marL="578358" indent="-514350" algn="ctr">
              <a:buNone/>
            </a:pPr>
            <a:r>
              <a:rPr lang="en-US" sz="3200" b="1" dirty="0" smtClean="0">
                <a:effectLst>
                  <a:glow rad="228600">
                    <a:schemeClr val="accent4">
                      <a:satMod val="175000"/>
                      <a:alpha val="40000"/>
                    </a:schemeClr>
                  </a:glow>
                </a:effectLst>
              </a:rPr>
              <a:t>I. B. (PG) COLLEGE, PANIPAT</a:t>
            </a:r>
          </a:p>
          <a:p>
            <a:pPr marL="578358" indent="-514350" algn="ctr">
              <a:buNone/>
            </a:pPr>
            <a:r>
              <a:rPr lang="en-US" sz="2400" b="1" dirty="0" smtClean="0">
                <a:effectLst>
                  <a:glow rad="228600">
                    <a:schemeClr val="accent4">
                      <a:satMod val="175000"/>
                      <a:alpha val="40000"/>
                    </a:schemeClr>
                  </a:glow>
                </a:effectLst>
              </a:rPr>
              <a:t>AFFILIATED TO KURUKSHETRA UNIVERSITY, KURUKSHETRA</a:t>
            </a:r>
            <a:endParaRPr lang="en-IN" sz="2400" b="1" dirty="0">
              <a:effectLst>
                <a:glow rad="228600">
                  <a:schemeClr val="accent4">
                    <a:satMod val="175000"/>
                    <a:alpha val="40000"/>
                  </a:schemeClr>
                </a:glo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00132"/>
          </a:xfrm>
        </p:spPr>
        <p:txBody>
          <a:bodyPr>
            <a:normAutofit fontScale="90000"/>
          </a:bodyPr>
          <a:lstStyle/>
          <a:p>
            <a:pPr algn="ctr"/>
            <a:r>
              <a:rPr lang="en-GB" sz="3600" b="1" dirty="0" smtClean="0">
                <a:latin typeface="+mn-lt"/>
              </a:rPr>
              <a:t>HUMAN RESOURCE INFORMATION SYSTEM (HRIS)</a:t>
            </a:r>
            <a:r>
              <a:rPr lang="en-IN" b="1" dirty="0" smtClean="0"/>
              <a:t/>
            </a:r>
            <a:br>
              <a:rPr lang="en-IN" b="1" dirty="0" smtClean="0"/>
            </a:br>
            <a:endParaRPr lang="en-IN" dirty="0"/>
          </a:p>
        </p:txBody>
      </p:sp>
      <p:sp>
        <p:nvSpPr>
          <p:cNvPr id="3" name="Content Placeholder 2"/>
          <p:cNvSpPr>
            <a:spLocks noGrp="1"/>
          </p:cNvSpPr>
          <p:nvPr>
            <p:ph idx="1"/>
          </p:nvPr>
        </p:nvSpPr>
        <p:spPr>
          <a:xfrm>
            <a:off x="0" y="1428736"/>
            <a:ext cx="9001156" cy="5429264"/>
          </a:xfrm>
        </p:spPr>
        <p:txBody>
          <a:bodyPr>
            <a:normAutofit/>
          </a:bodyPr>
          <a:lstStyle/>
          <a:p>
            <a:pPr algn="just">
              <a:buNone/>
            </a:pPr>
            <a:r>
              <a:rPr lang="en-GB" sz="2000" dirty="0" smtClean="0"/>
              <a:t>      HRIS or Human Resources Information System is a Human Resources Software used for information storage, processing, and managing. HRIS helps businesses streamline their employee-related information such as Employee Personal and Job Information, Payroll and Expenses, Time-off, Performance Evaluations, and Benefits. Certain HR Software also has Applicant Tracking as part of it.</a:t>
            </a:r>
            <a:endParaRPr lang="en-IN" sz="2000" dirty="0" smtClean="0"/>
          </a:p>
          <a:p>
            <a:pPr algn="just">
              <a:buNone/>
            </a:pPr>
            <a:r>
              <a:rPr lang="en-GB" sz="2000" dirty="0" smtClean="0"/>
              <a:t>      </a:t>
            </a:r>
          </a:p>
          <a:p>
            <a:pPr algn="just">
              <a:buNone/>
            </a:pPr>
            <a:r>
              <a:rPr lang="en-GB" sz="2000" dirty="0" smtClean="0"/>
              <a:t>      HRIS becomes the one place to go to for all information required to decide actions, curate reports, and track changes.</a:t>
            </a:r>
          </a:p>
          <a:p>
            <a:pPr algn="just">
              <a:buNone/>
            </a:pPr>
            <a:endParaRPr lang="en-GB" sz="2000" dirty="0" smtClean="0"/>
          </a:p>
          <a:p>
            <a:pPr algn="just">
              <a:buNone/>
            </a:pPr>
            <a:r>
              <a:rPr lang="en-GB" sz="2000" dirty="0" smtClean="0"/>
              <a:t>      HRIS can be classified into a few types based on the functions it performs. It is used to solve different challenges or meet different requirements in the HR and Employee Space. The most common classification comes in these 4 types: </a:t>
            </a:r>
            <a:endParaRPr lang="en-IN" sz="2000" dirty="0" smtClean="0"/>
          </a:p>
          <a:p>
            <a:pPr>
              <a:buNone/>
            </a:pP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928670"/>
            <a:ext cx="8358246" cy="5643602"/>
          </a:xfrm>
        </p:spPr>
        <p:txBody>
          <a:bodyPr>
            <a:normAutofit/>
          </a:bodyPr>
          <a:lstStyle/>
          <a:p>
            <a:pPr marL="521208" indent="-457200" algn="just">
              <a:buClr>
                <a:schemeClr val="tx1"/>
              </a:buClr>
              <a:buAutoNum type="arabicPeriod"/>
            </a:pPr>
            <a:r>
              <a:rPr lang="en-GB" sz="2000" b="1" dirty="0" smtClean="0"/>
              <a:t>Operational HRIS : </a:t>
            </a:r>
            <a:r>
              <a:rPr lang="en-GB" sz="2000" dirty="0" smtClean="0"/>
              <a:t>HRIS functions that help stakeholders perform certain operations are commonly referred to as Operational HRIS. For example, the employee information stored on all employees helps the manager and the organization to fetch them for performing certain functions like placing the employees in the right place within the organizational structure. Knowing the information on their performances to manage it and review it are also part of the Operational HRIS.</a:t>
            </a:r>
            <a:r>
              <a:rPr lang="en-GB" dirty="0" smtClean="0"/>
              <a:t> </a:t>
            </a:r>
            <a:endParaRPr lang="en-GB" dirty="0" smtClean="0"/>
          </a:p>
          <a:p>
            <a:pPr marL="521208" indent="-457200" algn="just">
              <a:buClr>
                <a:schemeClr val="tx1"/>
              </a:buClr>
              <a:buNone/>
            </a:pPr>
            <a:endParaRPr lang="en-GB" dirty="0" smtClean="0"/>
          </a:p>
          <a:p>
            <a:pPr algn="just">
              <a:buNone/>
            </a:pPr>
            <a:r>
              <a:rPr lang="en-GB" sz="2000" b="1" dirty="0" smtClean="0"/>
              <a:t>2.  Tactical HRIS </a:t>
            </a:r>
            <a:r>
              <a:rPr lang="en-IN" sz="2000" b="1" dirty="0" smtClean="0"/>
              <a:t>: </a:t>
            </a:r>
            <a:r>
              <a:rPr lang="en-GB" sz="2000" dirty="0" smtClean="0"/>
              <a:t>Tactical HRIS takes care of the processes that help in decision making for the managers with respect to the usage of the resources. This includes actions like Recruiting, Job and Design Analysis, Employee Training and Compensation/Benefits in the organization. </a:t>
            </a:r>
            <a:endParaRPr lang="en-IN" sz="2000" dirty="0" smtClean="0"/>
          </a:p>
          <a:p>
            <a:pPr algn="just">
              <a:buNone/>
            </a:pPr>
            <a:r>
              <a:rPr lang="en-GB" sz="2000" dirty="0" smtClean="0"/>
              <a:t>      All these actions require information on the employees, vacancies in the organization, etc., which is done using Tactical HRIS. </a:t>
            </a:r>
            <a:endParaRPr lang="en-IN" sz="2000" dirty="0" smtClean="0"/>
          </a:p>
          <a:p>
            <a:pPr marL="578358" indent="-514350" algn="just">
              <a:buNone/>
            </a:pPr>
            <a:endParaRPr lang="en-IN" dirty="0" smtClean="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357298"/>
            <a:ext cx="8401080" cy="5097510"/>
          </a:xfrm>
        </p:spPr>
        <p:txBody>
          <a:bodyPr>
            <a:normAutofit/>
          </a:bodyPr>
          <a:lstStyle/>
          <a:p>
            <a:pPr algn="just">
              <a:buNone/>
            </a:pPr>
            <a:r>
              <a:rPr lang="en-GB" sz="2000" b="1" dirty="0" smtClean="0"/>
              <a:t>3. Strategic HRIS : </a:t>
            </a:r>
            <a:r>
              <a:rPr lang="en-GB" sz="2000" dirty="0" smtClean="0"/>
              <a:t>Strategic HRIS comes of use when a company is looking to expand or grow, strategically. Strategic HRIS helps in the proper planning of the workforce and know well about the labour resources available. As a part of this, Strategic HRIS holds information that supports workforce planning and a specialized HRIS system on the whole with certain HR functions to help manage and understand labour resources. </a:t>
            </a:r>
          </a:p>
          <a:p>
            <a:pPr algn="just">
              <a:buNone/>
            </a:pPr>
            <a:endParaRPr lang="en-GB" sz="2000" dirty="0" smtClean="0"/>
          </a:p>
          <a:p>
            <a:pPr algn="just">
              <a:buNone/>
            </a:pPr>
            <a:r>
              <a:rPr lang="en-GB" sz="2000" b="1" dirty="0" smtClean="0"/>
              <a:t>4. Comprehensive HRIS </a:t>
            </a:r>
            <a:r>
              <a:rPr lang="en-IN" sz="2000" b="1" dirty="0" smtClean="0"/>
              <a:t>: </a:t>
            </a:r>
            <a:r>
              <a:rPr lang="en-GB" sz="2000" dirty="0" smtClean="0"/>
              <a:t>Comprehensive HRIS is more of everything involved in HR actions, including the above three types. It acts as a combined platform with all HR  files, employee information, open positions, hiring and job details, job analysis and design files, guidelines files on employee safety, etc., It acts as a place with all information that can be produced at any time to perform any action.</a:t>
            </a:r>
            <a:endParaRPr lang="en-IN" sz="2000" dirty="0" smtClean="0"/>
          </a:p>
          <a:p>
            <a:pPr algn="just">
              <a:buNone/>
            </a:pPr>
            <a:endParaRPr lang="en-IN" sz="2000" dirty="0" smtClean="0"/>
          </a:p>
          <a:p>
            <a:pPr>
              <a:buNone/>
            </a:pP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60" y="267494"/>
            <a:ext cx="9572660" cy="1399032"/>
          </a:xfrm>
        </p:spPr>
        <p:txBody>
          <a:bodyPr/>
          <a:lstStyle/>
          <a:p>
            <a:pPr algn="ctr"/>
            <a:r>
              <a:rPr lang="en-GB" sz="3200" b="1" dirty="0" smtClean="0">
                <a:effectLst/>
                <a:latin typeface="+mn-lt"/>
              </a:rPr>
              <a:t>HOW TO KNOW IF YOU ARE READY FOR AN HRIS SOFTWARE?</a:t>
            </a:r>
            <a:r>
              <a:rPr lang="en-GB" dirty="0" smtClean="0"/>
              <a:t> </a:t>
            </a:r>
            <a:endParaRPr lang="en-IN" dirty="0"/>
          </a:p>
        </p:txBody>
      </p:sp>
      <p:sp>
        <p:nvSpPr>
          <p:cNvPr id="3" name="Content Placeholder 2"/>
          <p:cNvSpPr>
            <a:spLocks noGrp="1"/>
          </p:cNvSpPr>
          <p:nvPr>
            <p:ph idx="1"/>
          </p:nvPr>
        </p:nvSpPr>
        <p:spPr>
          <a:xfrm>
            <a:off x="0" y="1714488"/>
            <a:ext cx="8929718" cy="4929222"/>
          </a:xfrm>
        </p:spPr>
        <p:txBody>
          <a:bodyPr>
            <a:normAutofit fontScale="92500" lnSpcReduction="10000"/>
          </a:bodyPr>
          <a:lstStyle/>
          <a:p>
            <a:pPr algn="just">
              <a:buNone/>
            </a:pPr>
            <a:r>
              <a:rPr lang="en-GB" sz="2200" dirty="0" smtClean="0"/>
              <a:t>     Not all companies require an HRIS. Software costs, year after year and unless you are very sure you would make the best use out of the buy you make, and that it will solve real-time challenges for your organization, it makes little sense to go with an HRIS, at least for now. If you are not sure if your company needs a Human Resource Information System, ask yourself the questions below. </a:t>
            </a:r>
            <a:br>
              <a:rPr lang="en-GB" sz="2200" dirty="0" smtClean="0"/>
            </a:br>
            <a:r>
              <a:rPr lang="en-GB" sz="2200" dirty="0" smtClean="0"/>
              <a:t/>
            </a:r>
            <a:br>
              <a:rPr lang="en-GB" sz="2200" dirty="0" smtClean="0"/>
            </a:br>
            <a:r>
              <a:rPr lang="en-GB" sz="2200" b="1" dirty="0" smtClean="0"/>
              <a:t>1. What is the employee count of your company? </a:t>
            </a:r>
          </a:p>
          <a:p>
            <a:pPr>
              <a:buNone/>
            </a:pPr>
            <a:r>
              <a:rPr lang="en-GB" sz="2200" dirty="0" smtClean="0"/>
              <a:t/>
            </a:r>
            <a:br>
              <a:rPr lang="en-GB" sz="2200" dirty="0" smtClean="0"/>
            </a:br>
            <a:r>
              <a:rPr lang="en-GB" sz="2200" dirty="0" smtClean="0"/>
              <a:t>A. Less than 50 Employees</a:t>
            </a:r>
            <a:br>
              <a:rPr lang="en-GB" sz="2200" dirty="0" smtClean="0"/>
            </a:br>
            <a:r>
              <a:rPr lang="en-GB" sz="2200" dirty="0" smtClean="0"/>
              <a:t>B. 50 - 300 employees</a:t>
            </a:r>
            <a:br>
              <a:rPr lang="en-GB" sz="2200" dirty="0" smtClean="0"/>
            </a:br>
            <a:r>
              <a:rPr lang="en-GB" sz="2200" dirty="0" smtClean="0"/>
              <a:t>C. Over 300 employees </a:t>
            </a:r>
            <a:endParaRPr lang="en-IN" sz="2200" dirty="0" smtClean="0"/>
          </a:p>
          <a:p>
            <a:pPr algn="just">
              <a:buNone/>
            </a:pPr>
            <a:r>
              <a:rPr lang="en-GB" sz="2200" dirty="0" smtClean="0"/>
              <a:t>      If you answered B or C, you definitely need an HRIS system, sit down with your HR Department and they probably have a lot of challenges they want to share with you which could help you decide which HRIS best fits for your company. </a:t>
            </a:r>
            <a:r>
              <a:rPr lang="en-GB" dirty="0" smtClean="0"/>
              <a:t/>
            </a:r>
            <a:br>
              <a:rPr lang="en-GB" dirty="0" smtClean="0"/>
            </a:br>
            <a:r>
              <a:rPr lang="en-GB" dirty="0" smtClean="0"/>
              <a:t/>
            </a:r>
            <a:br>
              <a:rPr lang="en-GB" dirty="0" smtClean="0"/>
            </a:b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857232"/>
            <a:ext cx="8715436" cy="5786478"/>
          </a:xfrm>
        </p:spPr>
        <p:txBody>
          <a:bodyPr>
            <a:normAutofit/>
          </a:bodyPr>
          <a:lstStyle/>
          <a:p>
            <a:pPr>
              <a:buNone/>
            </a:pPr>
            <a:r>
              <a:rPr lang="en-GB" sz="2000" b="1" dirty="0" smtClean="0"/>
              <a:t>2. What’s your Hiring Bandwidth or How many open jobs do you have? </a:t>
            </a:r>
          </a:p>
          <a:p>
            <a:pPr>
              <a:buNone/>
            </a:pPr>
            <a:r>
              <a:rPr lang="en-GB" sz="2000" dirty="0" smtClean="0"/>
              <a:t/>
            </a:r>
            <a:br>
              <a:rPr lang="en-GB" sz="2000" dirty="0" smtClean="0"/>
            </a:br>
            <a:r>
              <a:rPr lang="en-GB" sz="2000" dirty="0" smtClean="0"/>
              <a:t>A.  We hire every month and have over 20 open jobs. </a:t>
            </a:r>
            <a:br>
              <a:rPr lang="en-GB" sz="2000" dirty="0" smtClean="0"/>
            </a:br>
            <a:r>
              <a:rPr lang="en-GB" sz="2000" dirty="0" smtClean="0"/>
              <a:t>B.  We hire once in 6 months, and we have around 5-10 open jobs. </a:t>
            </a:r>
            <a:br>
              <a:rPr lang="en-GB" sz="2000" dirty="0" smtClean="0"/>
            </a:br>
            <a:r>
              <a:rPr lang="en-GB" sz="2000" dirty="0" smtClean="0"/>
              <a:t>C.  We are not hiring currently or in the near future.  </a:t>
            </a:r>
            <a:endParaRPr lang="en-GB" sz="2000" dirty="0" smtClean="0"/>
          </a:p>
          <a:p>
            <a:pPr>
              <a:buNone/>
            </a:pPr>
            <a:endParaRPr lang="en-IN" sz="2000" dirty="0" smtClean="0"/>
          </a:p>
          <a:p>
            <a:pPr algn="just">
              <a:buNone/>
            </a:pPr>
            <a:r>
              <a:rPr lang="en-GB" sz="2000" dirty="0" smtClean="0"/>
              <a:t>      If you find yourself in the situation of A or B, you most likely need an Applicant Tracking System. If your answer to the first question was B or C, then it’s better to go for a HR software that comes with ATS. </a:t>
            </a:r>
          </a:p>
          <a:p>
            <a:pPr algn="just">
              <a:buNone/>
            </a:pPr>
            <a:endParaRPr lang="en-IN" sz="2000" dirty="0" smtClean="0"/>
          </a:p>
          <a:p>
            <a:pPr>
              <a:buNone/>
            </a:pPr>
            <a:r>
              <a:rPr lang="en-GB" sz="2000" b="1" dirty="0" smtClean="0"/>
              <a:t>3. Are you over 50 employee company and do you offer Time-off/Time-based Pay? </a:t>
            </a:r>
            <a:r>
              <a:rPr lang="en-GB" sz="2000" dirty="0" smtClean="0"/>
              <a:t/>
            </a:r>
            <a:br>
              <a:rPr lang="en-GB" sz="2000" dirty="0" smtClean="0"/>
            </a:br>
            <a:endParaRPr lang="en-GB" sz="2000" dirty="0" smtClean="0"/>
          </a:p>
          <a:p>
            <a:pPr>
              <a:buNone/>
            </a:pPr>
            <a:r>
              <a:rPr lang="en-GB" sz="2000" dirty="0" smtClean="0"/>
              <a:t>      A. Yes? Then it would be wise to switch to an HRIS.</a:t>
            </a:r>
            <a:br>
              <a:rPr lang="en-GB" sz="2000" dirty="0" smtClean="0"/>
            </a:br>
            <a:r>
              <a:rPr lang="en-GB" sz="2000" dirty="0" smtClean="0"/>
              <a:t>B.  No? Then let’s wait. </a:t>
            </a:r>
            <a:br>
              <a:rPr lang="en-GB" sz="2000" dirty="0" smtClean="0"/>
            </a:br>
            <a:endParaRPr lang="en-IN"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071546"/>
            <a:ext cx="8715436" cy="5643602"/>
          </a:xfrm>
        </p:spPr>
        <p:txBody>
          <a:bodyPr>
            <a:normAutofit/>
          </a:bodyPr>
          <a:lstStyle/>
          <a:p>
            <a:pPr>
              <a:buNone/>
            </a:pPr>
            <a:r>
              <a:rPr lang="en-GB" sz="2000" b="1" dirty="0" smtClean="0"/>
              <a:t> 4. Do you have an elaborate Onboarding Process?  </a:t>
            </a:r>
          </a:p>
          <a:p>
            <a:pPr>
              <a:buNone/>
            </a:pPr>
            <a:r>
              <a:rPr lang="en-GB" sz="2000" dirty="0" smtClean="0"/>
              <a:t/>
            </a:r>
            <a:br>
              <a:rPr lang="en-GB" sz="2000" dirty="0" smtClean="0"/>
            </a:br>
            <a:r>
              <a:rPr lang="en-GB" sz="2000" dirty="0" smtClean="0"/>
              <a:t>A. Yes? Then it would be wise to switch to an HRIS. </a:t>
            </a:r>
            <a:br>
              <a:rPr lang="en-GB" sz="2000" dirty="0" smtClean="0"/>
            </a:br>
            <a:r>
              <a:rPr lang="en-GB" sz="2000" dirty="0" smtClean="0"/>
              <a:t>B.  No? Then let’s wait.</a:t>
            </a:r>
            <a:r>
              <a:rPr lang="en-GB" dirty="0" smtClean="0"/>
              <a:t> </a:t>
            </a:r>
            <a:endParaRPr lang="en-GB" dirty="0" smtClean="0"/>
          </a:p>
          <a:p>
            <a:pPr>
              <a:buNone/>
            </a:pPr>
            <a:endParaRPr lang="en-IN" dirty="0" smtClean="0"/>
          </a:p>
          <a:p>
            <a:pPr algn="just">
              <a:buNone/>
            </a:pPr>
            <a:r>
              <a:rPr lang="en-GB" sz="2000" dirty="0" smtClean="0"/>
              <a:t>      If you did not find your company fit in any of the above situations, it’s possibly because you are a company with few employees, you are not actively hiring and can handle HR management on sheets. If your HR team is still feeling challenged, it would be ideal to sit down with them and understand their challenges: Employee Data or Time and Time-off Management, Payroll or Recruitment - based on their requirements you can decide if you need an HRIS or only Payroll or only ATS. </a:t>
            </a:r>
            <a:endParaRPr lang="en-IN" sz="2000" dirty="0" smtClean="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214422"/>
          </a:xfrm>
        </p:spPr>
        <p:txBody>
          <a:bodyPr>
            <a:normAutofit/>
          </a:bodyPr>
          <a:lstStyle/>
          <a:p>
            <a:pPr algn="ctr"/>
            <a:r>
              <a:rPr lang="en-US" sz="3200" b="1" dirty="0" smtClean="0">
                <a:effectLst/>
                <a:latin typeface="+mn-lt"/>
              </a:rPr>
              <a:t>FEATURES OF HRIS</a:t>
            </a:r>
            <a:endParaRPr lang="en-IN" sz="3200" b="1" dirty="0">
              <a:effectLst/>
              <a:latin typeface="+mn-lt"/>
            </a:endParaRPr>
          </a:p>
        </p:txBody>
      </p:sp>
      <p:sp>
        <p:nvSpPr>
          <p:cNvPr id="3" name="Content Placeholder 2"/>
          <p:cNvSpPr>
            <a:spLocks noGrp="1"/>
          </p:cNvSpPr>
          <p:nvPr>
            <p:ph idx="1"/>
          </p:nvPr>
        </p:nvSpPr>
        <p:spPr>
          <a:xfrm>
            <a:off x="285720" y="1285860"/>
            <a:ext cx="8501122" cy="5357850"/>
          </a:xfrm>
        </p:spPr>
        <p:txBody>
          <a:bodyPr>
            <a:normAutofit/>
          </a:bodyPr>
          <a:lstStyle/>
          <a:p>
            <a:pPr algn="just">
              <a:buNone/>
            </a:pPr>
            <a:r>
              <a:rPr lang="en-GB" sz="2000" dirty="0" smtClean="0"/>
              <a:t>      The list of features an ideal Human Resource Information </a:t>
            </a:r>
            <a:r>
              <a:rPr lang="en-GB" sz="2000" dirty="0" smtClean="0"/>
              <a:t>System</a:t>
            </a:r>
            <a:r>
              <a:rPr lang="en-GB" sz="2000" u="sng" dirty="0" smtClean="0"/>
              <a:t> </a:t>
            </a:r>
            <a:r>
              <a:rPr lang="en-GB" sz="2000" dirty="0" smtClean="0"/>
              <a:t>provides</a:t>
            </a:r>
            <a:r>
              <a:rPr lang="en-GB" sz="2000" dirty="0" smtClean="0"/>
              <a:t> vary, so here is a list of the standard features that make up an HRIS. </a:t>
            </a:r>
          </a:p>
          <a:p>
            <a:pPr>
              <a:buNone/>
            </a:pPr>
            <a:endParaRPr lang="en-IN" sz="2000" dirty="0" smtClean="0"/>
          </a:p>
          <a:p>
            <a:pPr marL="521208" lvl="0" indent="-457200" algn="just">
              <a:buClr>
                <a:schemeClr val="tx1"/>
              </a:buClr>
              <a:buFont typeface="+mj-lt"/>
              <a:buAutoNum type="arabicPeriod"/>
            </a:pPr>
            <a:r>
              <a:rPr lang="en-GB" sz="2000" b="1" dirty="0" smtClean="0"/>
              <a:t>Employee </a:t>
            </a:r>
            <a:r>
              <a:rPr lang="en-GB" sz="2000" b="1" dirty="0" smtClean="0"/>
              <a:t>Database </a:t>
            </a:r>
            <a:r>
              <a:rPr lang="en-GB" sz="2000" dirty="0" smtClean="0"/>
              <a:t> </a:t>
            </a:r>
            <a:endParaRPr lang="en-IN" sz="2000" dirty="0" smtClean="0"/>
          </a:p>
          <a:p>
            <a:pPr marL="521208" lvl="0" indent="-457200" algn="just">
              <a:buClr>
                <a:schemeClr val="tx1"/>
              </a:buClr>
              <a:buFont typeface="+mj-lt"/>
              <a:buAutoNum type="arabicPeriod"/>
            </a:pPr>
            <a:r>
              <a:rPr lang="en-GB" sz="2000" b="1" dirty="0" smtClean="0"/>
              <a:t>Time-off Management</a:t>
            </a:r>
          </a:p>
          <a:p>
            <a:pPr marL="521208" lvl="0" indent="-457200" algn="just">
              <a:buClr>
                <a:schemeClr val="tx1"/>
              </a:buClr>
              <a:buFont typeface="+mj-lt"/>
              <a:buAutoNum type="arabicPeriod"/>
            </a:pPr>
            <a:r>
              <a:rPr lang="en-GB" sz="2000" b="1" dirty="0" smtClean="0"/>
              <a:t>Performance </a:t>
            </a:r>
            <a:r>
              <a:rPr lang="en-GB" sz="2000" b="1" dirty="0" smtClean="0"/>
              <a:t>Management</a:t>
            </a:r>
          </a:p>
          <a:p>
            <a:pPr marL="521208" lvl="0" indent="-457200" algn="just">
              <a:buClr>
                <a:schemeClr val="tx1"/>
              </a:buClr>
              <a:buFont typeface="+mj-lt"/>
              <a:buAutoNum type="arabicPeriod"/>
            </a:pPr>
            <a:r>
              <a:rPr lang="en-GB" sz="2000" b="1" dirty="0" smtClean="0"/>
              <a:t>Applicant </a:t>
            </a:r>
            <a:r>
              <a:rPr lang="en-GB" sz="2000" b="1" dirty="0" smtClean="0"/>
              <a:t>Tracking</a:t>
            </a:r>
          </a:p>
          <a:p>
            <a:pPr marL="521208" lvl="0" indent="-457200" algn="just">
              <a:buClr>
                <a:schemeClr val="tx1"/>
              </a:buClr>
              <a:buFont typeface="+mj-lt"/>
              <a:buAutoNum type="arabicPeriod"/>
            </a:pPr>
            <a:r>
              <a:rPr lang="en-GB" sz="2000" b="1" dirty="0" smtClean="0"/>
              <a:t>Payroll</a:t>
            </a:r>
          </a:p>
          <a:p>
            <a:pPr marL="521208" lvl="0" indent="-457200" algn="just">
              <a:buClr>
                <a:schemeClr val="tx1"/>
              </a:buClr>
              <a:buFont typeface="+mj-lt"/>
              <a:buAutoNum type="arabicPeriod"/>
            </a:pPr>
            <a:r>
              <a:rPr lang="en-GB" sz="2000" b="1" dirty="0" smtClean="0"/>
              <a:t>Onboarding and </a:t>
            </a:r>
            <a:r>
              <a:rPr lang="en-GB" sz="2000" b="1" dirty="0" smtClean="0"/>
              <a:t>Offboarding</a:t>
            </a:r>
          </a:p>
          <a:p>
            <a:pPr marL="521208" lvl="0" indent="-457200" algn="just">
              <a:buClr>
                <a:schemeClr val="tx1"/>
              </a:buClr>
              <a:buFont typeface="+mj-lt"/>
              <a:buAutoNum type="arabicPeriod"/>
            </a:pPr>
            <a:r>
              <a:rPr lang="en-GB" sz="2000" b="1" dirty="0" smtClean="0"/>
              <a:t>Employee </a:t>
            </a:r>
            <a:r>
              <a:rPr lang="en-GB" sz="2000" b="1" dirty="0" smtClean="0"/>
              <a:t>Self-service</a:t>
            </a:r>
          </a:p>
          <a:p>
            <a:pPr marL="521208" lvl="0" indent="-457200" algn="just">
              <a:buClr>
                <a:schemeClr val="tx1"/>
              </a:buClr>
              <a:buFont typeface="+mj-lt"/>
              <a:buAutoNum type="arabicPeriod"/>
            </a:pPr>
            <a:r>
              <a:rPr lang="en-GB" sz="2000" b="1" dirty="0" smtClean="0"/>
              <a:t>Mobile HRIS</a:t>
            </a:r>
            <a:endParaRPr lang="en-IN" sz="2000" dirty="0" smtClean="0"/>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260</TotalTime>
  <Words>358</Words>
  <Application>Microsoft Office PowerPoint</Application>
  <PresentationFormat>On-screen Show (4:3)</PresentationFormat>
  <Paragraphs>85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Verve</vt:lpstr>
      <vt:lpstr>Slide 1</vt:lpstr>
      <vt:lpstr>Slide 2</vt:lpstr>
      <vt:lpstr>HUMAN RESOURCE INFORMATION SYSTEM (HRIS) </vt:lpstr>
      <vt:lpstr>Slide 4</vt:lpstr>
      <vt:lpstr>Slide 5</vt:lpstr>
      <vt:lpstr>HOW TO KNOW IF YOU ARE READY FOR AN HRIS SOFTWARE? </vt:lpstr>
      <vt:lpstr>Slide 7</vt:lpstr>
      <vt:lpstr>Slide 8</vt:lpstr>
      <vt:lpstr>FEATURES OF HRIS</vt:lpstr>
      <vt:lpstr>WHY EVERY COMPANY NEEDS AN HRIS?</vt:lpstr>
      <vt:lpstr>Slide 11</vt:lpstr>
      <vt:lpstr>Slide 12</vt:lpstr>
      <vt:lpstr>STEPS TO FOLLOW AS YOW DECIDE TO IMPLEMENT AN HRIS FOR YOUR COMPANY</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27</cp:revision>
  <dcterms:created xsi:type="dcterms:W3CDTF">2020-04-10T13:38:06Z</dcterms:created>
  <dcterms:modified xsi:type="dcterms:W3CDTF">2020-04-11T13:27:23Z</dcterms:modified>
</cp:coreProperties>
</file>