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71"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144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68"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69"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70"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1"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2"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73"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8" name="Title 1"/>
          <p:cNvSpPr>
            <a:spLocks noGrp="1"/>
          </p:cNvSpPr>
          <p:nvPr>
            <p:ph type="ctrTitle"/>
          </p:nvPr>
        </p:nvSpPr>
        <p:spPr>
          <a:xfrm>
            <a:off x="685800" y="1122363"/>
            <a:ext cx="7772400" cy="2387600"/>
          </a:xfrm>
        </p:spPr>
        <p:txBody>
          <a:bodyPr anchor="b"/>
          <a:lstStyle>
            <a:lvl1pPr algn="ctr">
              <a:defRPr sz="6000"/>
            </a:lvl1pPr>
          </a:lstStyle>
          <a:p>
            <a:r>
              <a:rPr lang="en-US" altLang="zh-CN"/>
              <a:t>Click to edit Master title style</a:t>
            </a:r>
            <a:endParaRPr lang="en-US" dirty="0"/>
          </a:p>
        </p:txBody>
      </p:sp>
      <p:sp>
        <p:nvSpPr>
          <p:cNvPr id="1048589"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en-US" dirty="0"/>
          </a:p>
        </p:txBody>
      </p:sp>
      <p:sp>
        <p:nvSpPr>
          <p:cNvPr id="1048590" name="Date Placeholder 3"/>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591" name="Footer Placeholder 4"/>
          <p:cNvSpPr>
            <a:spLocks noGrp="1"/>
          </p:cNvSpPr>
          <p:nvPr>
            <p:ph type="ftr" sz="quarter" idx="11"/>
          </p:nvPr>
        </p:nvSpPr>
        <p:spPr/>
        <p:txBody>
          <a:bodyPr/>
          <a:lstStyle/>
          <a:p>
            <a:endParaRPr lang="zh-CN" altLang="en-US"/>
          </a:p>
        </p:txBody>
      </p:sp>
      <p:sp>
        <p:nvSpPr>
          <p:cNvPr id="1048592"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57" name="Title 1"/>
          <p:cNvSpPr>
            <a:spLocks noGrp="1"/>
          </p:cNvSpPr>
          <p:nvPr>
            <p:ph type="title"/>
          </p:nvPr>
        </p:nvSpPr>
        <p:spPr/>
        <p:txBody>
          <a:bodyPr/>
          <a:lstStyle/>
          <a:p>
            <a:r>
              <a:rPr lang="en-US" altLang="zh-CN"/>
              <a:t>Click to edit Master title style</a:t>
            </a:r>
            <a:endParaRPr lang="en-US" dirty="0"/>
          </a:p>
        </p:txBody>
      </p:sp>
      <p:sp>
        <p:nvSpPr>
          <p:cNvPr id="1048658"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59" name="Date Placeholder 3"/>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60" name="Footer Placeholder 4"/>
          <p:cNvSpPr>
            <a:spLocks noGrp="1"/>
          </p:cNvSpPr>
          <p:nvPr>
            <p:ph type="ftr" sz="quarter" idx="11"/>
          </p:nvPr>
        </p:nvSpPr>
        <p:spPr/>
        <p:txBody>
          <a:bodyPr/>
          <a:lstStyle/>
          <a:p>
            <a:endParaRPr lang="zh-CN" altLang="en-US"/>
          </a:p>
        </p:txBody>
      </p:sp>
      <p:sp>
        <p:nvSpPr>
          <p:cNvPr id="1048661"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43" name="Vertical Title 1"/>
          <p:cNvSpPr>
            <a:spLocks noGrp="1"/>
          </p:cNvSpPr>
          <p:nvPr>
            <p:ph type="title" orient="vert"/>
          </p:nvPr>
        </p:nvSpPr>
        <p:spPr>
          <a:xfrm>
            <a:off x="6543675" y="365125"/>
            <a:ext cx="1971675" cy="5811838"/>
          </a:xfrm>
        </p:spPr>
        <p:txBody>
          <a:bodyPr vert="eaVert"/>
          <a:lstStyle/>
          <a:p>
            <a:r>
              <a:rPr lang="en-US" altLang="zh-CN"/>
              <a:t>Click to edit Master title style</a:t>
            </a:r>
            <a:endParaRPr lang="en-US" dirty="0"/>
          </a:p>
        </p:txBody>
      </p:sp>
      <p:sp>
        <p:nvSpPr>
          <p:cNvPr id="1048644" name="Vertical Text Placeholder 2"/>
          <p:cNvSpPr>
            <a:spLocks noGrp="1"/>
          </p:cNvSpPr>
          <p:nvPr>
            <p:ph type="body" orient="vert" idx="1"/>
          </p:nvPr>
        </p:nvSpPr>
        <p:spPr>
          <a:xfrm>
            <a:off x="628650" y="365125"/>
            <a:ext cx="5800725" cy="5811838"/>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45" name="Date Placeholder 3"/>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46" name="Footer Placeholder 4"/>
          <p:cNvSpPr>
            <a:spLocks noGrp="1"/>
          </p:cNvSpPr>
          <p:nvPr>
            <p:ph type="ftr" sz="quarter" idx="11"/>
          </p:nvPr>
        </p:nvSpPr>
        <p:spPr/>
        <p:txBody>
          <a:bodyPr/>
          <a:lstStyle/>
          <a:p>
            <a:endParaRPr lang="zh-CN" altLang="en-US"/>
          </a:p>
        </p:txBody>
      </p:sp>
      <p:sp>
        <p:nvSpPr>
          <p:cNvPr id="1048647"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34" name="Title 1"/>
          <p:cNvSpPr>
            <a:spLocks noGrp="1"/>
          </p:cNvSpPr>
          <p:nvPr>
            <p:ph type="title"/>
          </p:nvPr>
        </p:nvSpPr>
        <p:spPr/>
        <p:txBody>
          <a:bodyPr/>
          <a:lstStyle/>
          <a:p>
            <a:r>
              <a:rPr lang="en-US" altLang="zh-CN"/>
              <a:t>Click to edit Master title style</a:t>
            </a:r>
            <a:endParaRPr lang="en-US" dirty="0"/>
          </a:p>
        </p:txBody>
      </p:sp>
      <p:sp>
        <p:nvSpPr>
          <p:cNvPr id="1048635"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36" name="Date Placeholder 3"/>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37" name="Footer Placeholder 4"/>
          <p:cNvSpPr>
            <a:spLocks noGrp="1"/>
          </p:cNvSpPr>
          <p:nvPr>
            <p:ph type="ftr" sz="quarter" idx="11"/>
          </p:nvPr>
        </p:nvSpPr>
        <p:spPr/>
        <p:txBody>
          <a:bodyPr/>
          <a:lstStyle/>
          <a:p>
            <a:endParaRPr lang="zh-CN" altLang="en-US"/>
          </a:p>
        </p:txBody>
      </p:sp>
      <p:sp>
        <p:nvSpPr>
          <p:cNvPr id="1048638"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581" name="Title 1"/>
          <p:cNvSpPr>
            <a:spLocks noGrp="1"/>
          </p:cNvSpPr>
          <p:nvPr>
            <p:ph type="title"/>
          </p:nvPr>
        </p:nvSpPr>
        <p:spPr>
          <a:xfrm>
            <a:off x="623888" y="1709739"/>
            <a:ext cx="7886700" cy="2852737"/>
          </a:xfrm>
        </p:spPr>
        <p:txBody>
          <a:bodyPr anchor="b"/>
          <a:lstStyle>
            <a:lvl1pPr>
              <a:defRPr sz="6000"/>
            </a:lvl1pPr>
          </a:lstStyle>
          <a:p>
            <a:r>
              <a:rPr lang="en-US" altLang="zh-CN"/>
              <a:t>Click to edit Master title style</a:t>
            </a:r>
            <a:endParaRPr lang="en-US" dirty="0"/>
          </a:p>
        </p:txBody>
      </p:sp>
      <p:sp>
        <p:nvSpPr>
          <p:cNvPr id="1048582"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a:t>Click to edit Master text styles</a:t>
            </a:r>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20" name="Title 1"/>
          <p:cNvSpPr>
            <a:spLocks noGrp="1"/>
          </p:cNvSpPr>
          <p:nvPr>
            <p:ph type="title"/>
          </p:nvPr>
        </p:nvSpPr>
        <p:spPr/>
        <p:txBody>
          <a:bodyPr/>
          <a:lstStyle/>
          <a:p>
            <a:r>
              <a:rPr lang="en-US" altLang="zh-CN"/>
              <a:t>Click to edit Master title style</a:t>
            </a:r>
            <a:endParaRPr lang="en-US" dirty="0"/>
          </a:p>
        </p:txBody>
      </p:sp>
      <p:sp>
        <p:nvSpPr>
          <p:cNvPr id="1048621" name="Content Placeholder 2"/>
          <p:cNvSpPr>
            <a:spLocks noGrp="1"/>
          </p:cNvSpPr>
          <p:nvPr>
            <p:ph sz="half" idx="1"/>
          </p:nvPr>
        </p:nvSpPr>
        <p:spPr>
          <a:xfrm>
            <a:off x="628650" y="1825625"/>
            <a:ext cx="38862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22" name="Content Placeholder 3"/>
          <p:cNvSpPr>
            <a:spLocks noGrp="1"/>
          </p:cNvSpPr>
          <p:nvPr>
            <p:ph sz="half" idx="2"/>
          </p:nvPr>
        </p:nvSpPr>
        <p:spPr>
          <a:xfrm>
            <a:off x="4629150" y="1825625"/>
            <a:ext cx="38862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23" name="Date Placeholder 4"/>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24" name="Footer Placeholder 5"/>
          <p:cNvSpPr>
            <a:spLocks noGrp="1"/>
          </p:cNvSpPr>
          <p:nvPr>
            <p:ph type="ftr" sz="quarter" idx="11"/>
          </p:nvPr>
        </p:nvSpPr>
        <p:spPr/>
        <p:txBody>
          <a:bodyPr/>
          <a:lstStyle/>
          <a:p>
            <a:endParaRPr lang="zh-CN" altLang="en-US"/>
          </a:p>
        </p:txBody>
      </p:sp>
      <p:sp>
        <p:nvSpPr>
          <p:cNvPr id="1048625"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6" name="Title 1"/>
          <p:cNvSpPr>
            <a:spLocks noGrp="1"/>
          </p:cNvSpPr>
          <p:nvPr>
            <p:ph type="title"/>
          </p:nvPr>
        </p:nvSpPr>
        <p:spPr>
          <a:xfrm>
            <a:off x="629841" y="365126"/>
            <a:ext cx="7886700" cy="1325563"/>
          </a:xfrm>
        </p:spPr>
        <p:txBody>
          <a:bodyPr/>
          <a:lstStyle/>
          <a:p>
            <a:r>
              <a:rPr lang="en-US" altLang="zh-CN"/>
              <a:t>Click to edit Master title style</a:t>
            </a:r>
            <a:endParaRPr lang="en-US" dirty="0"/>
          </a:p>
        </p:txBody>
      </p:sp>
      <p:sp>
        <p:nvSpPr>
          <p:cNvPr id="1048627"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1048628" name="Content Placeholder 3"/>
          <p:cNvSpPr>
            <a:spLocks noGrp="1"/>
          </p:cNvSpPr>
          <p:nvPr>
            <p:ph sz="half" idx="2"/>
          </p:nvPr>
        </p:nvSpPr>
        <p:spPr>
          <a:xfrm>
            <a:off x="629842" y="2505075"/>
            <a:ext cx="3868340"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29"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1048630" name="Content Placeholder 5"/>
          <p:cNvSpPr>
            <a:spLocks noGrp="1"/>
          </p:cNvSpPr>
          <p:nvPr>
            <p:ph sz="quarter" idx="4"/>
          </p:nvPr>
        </p:nvSpPr>
        <p:spPr>
          <a:xfrm>
            <a:off x="4629150" y="2505075"/>
            <a:ext cx="3887391"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31" name="Date Placeholder 6"/>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32" name="Footer Placeholder 7"/>
          <p:cNvSpPr>
            <a:spLocks noGrp="1"/>
          </p:cNvSpPr>
          <p:nvPr>
            <p:ph type="ftr" sz="quarter" idx="11"/>
          </p:nvPr>
        </p:nvSpPr>
        <p:spPr/>
        <p:txBody>
          <a:bodyPr/>
          <a:lstStyle/>
          <a:p>
            <a:endParaRPr lang="zh-CN" altLang="en-US"/>
          </a:p>
        </p:txBody>
      </p:sp>
      <p:sp>
        <p:nvSpPr>
          <p:cNvPr id="1048633" name="Slide Number Placeholder 8"/>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39" name="Title 1"/>
          <p:cNvSpPr>
            <a:spLocks noGrp="1"/>
          </p:cNvSpPr>
          <p:nvPr>
            <p:ph type="title"/>
          </p:nvPr>
        </p:nvSpPr>
        <p:spPr/>
        <p:txBody>
          <a:bodyPr/>
          <a:lstStyle/>
          <a:p>
            <a:r>
              <a:rPr lang="en-US" altLang="zh-CN"/>
              <a:t>Click to edit Master title style</a:t>
            </a:r>
            <a:endParaRPr lang="en-US" dirty="0"/>
          </a:p>
        </p:txBody>
      </p:sp>
      <p:sp>
        <p:nvSpPr>
          <p:cNvPr id="1048640" name="Date Placeholder 2"/>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41" name="Footer Placeholder 3"/>
          <p:cNvSpPr>
            <a:spLocks noGrp="1"/>
          </p:cNvSpPr>
          <p:nvPr>
            <p:ph type="ftr" sz="quarter" idx="11"/>
          </p:nvPr>
        </p:nvSpPr>
        <p:spPr/>
        <p:txBody>
          <a:bodyPr/>
          <a:lstStyle/>
          <a:p>
            <a:endParaRPr lang="zh-CN" altLang="en-US"/>
          </a:p>
        </p:txBody>
      </p:sp>
      <p:sp>
        <p:nvSpPr>
          <p:cNvPr id="1048642" name="Slide Number Placeholder 4"/>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48" name="Date Placeholder 1"/>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49" name="Footer Placeholder 2"/>
          <p:cNvSpPr>
            <a:spLocks noGrp="1"/>
          </p:cNvSpPr>
          <p:nvPr>
            <p:ph type="ftr" sz="quarter" idx="11"/>
          </p:nvPr>
        </p:nvSpPr>
        <p:spPr/>
        <p:txBody>
          <a:bodyPr/>
          <a:lstStyle/>
          <a:p>
            <a:endParaRPr lang="zh-CN" altLang="en-US"/>
          </a:p>
        </p:txBody>
      </p:sp>
      <p:sp>
        <p:nvSpPr>
          <p:cNvPr id="1048650" name="Slide Number Placeholder 3"/>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62" name="Title 1"/>
          <p:cNvSpPr>
            <a:spLocks noGrp="1"/>
          </p:cNvSpPr>
          <p:nvPr>
            <p:ph type="title"/>
          </p:nvPr>
        </p:nvSpPr>
        <p:spPr>
          <a:xfrm>
            <a:off x="629841" y="457200"/>
            <a:ext cx="2949178" cy="1600200"/>
          </a:xfrm>
        </p:spPr>
        <p:txBody>
          <a:bodyPr anchor="b"/>
          <a:lstStyle>
            <a:lvl1pPr>
              <a:defRPr sz="3200"/>
            </a:lvl1pPr>
          </a:lstStyle>
          <a:p>
            <a:r>
              <a:rPr lang="en-US" altLang="zh-CN"/>
              <a:t>Click to edit Master title style</a:t>
            </a:r>
            <a:endParaRPr lang="en-US" dirty="0"/>
          </a:p>
        </p:txBody>
      </p:sp>
      <p:sp>
        <p:nvSpPr>
          <p:cNvPr id="104866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6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1048665" name="Date Placeholder 4"/>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66" name="Footer Placeholder 5"/>
          <p:cNvSpPr>
            <a:spLocks noGrp="1"/>
          </p:cNvSpPr>
          <p:nvPr>
            <p:ph type="ftr" sz="quarter" idx="11"/>
          </p:nvPr>
        </p:nvSpPr>
        <p:spPr/>
        <p:txBody>
          <a:bodyPr/>
          <a:lstStyle/>
          <a:p>
            <a:endParaRPr lang="zh-CN" altLang="en-US"/>
          </a:p>
        </p:txBody>
      </p:sp>
      <p:sp>
        <p:nvSpPr>
          <p:cNvPr id="104866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51" name="Title 1"/>
          <p:cNvSpPr>
            <a:spLocks noGrp="1"/>
          </p:cNvSpPr>
          <p:nvPr>
            <p:ph type="title"/>
          </p:nvPr>
        </p:nvSpPr>
        <p:spPr>
          <a:xfrm>
            <a:off x="629841" y="457200"/>
            <a:ext cx="2949178" cy="1600200"/>
          </a:xfrm>
        </p:spPr>
        <p:txBody>
          <a:bodyPr anchor="b"/>
          <a:lstStyle>
            <a:lvl1pPr>
              <a:defRPr sz="3200"/>
            </a:lvl1pPr>
          </a:lstStyle>
          <a:p>
            <a:r>
              <a:rPr lang="en-US" altLang="zh-CN"/>
              <a:t>Click to edit Master title style</a:t>
            </a:r>
            <a:endParaRPr lang="en-US" dirty="0"/>
          </a:p>
        </p:txBody>
      </p:sp>
      <p:sp>
        <p:nvSpPr>
          <p:cNvPr id="1048652"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Click icon to add picture</a:t>
            </a:r>
            <a:endParaRPr lang="en-US" dirty="0"/>
          </a:p>
        </p:txBody>
      </p:sp>
      <p:sp>
        <p:nvSpPr>
          <p:cNvPr id="1048653"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1048654" name="Date Placeholder 4"/>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55" name="Footer Placeholder 5"/>
          <p:cNvSpPr>
            <a:spLocks noGrp="1"/>
          </p:cNvSpPr>
          <p:nvPr>
            <p:ph type="ftr" sz="quarter" idx="11"/>
          </p:nvPr>
        </p:nvSpPr>
        <p:spPr/>
        <p:txBody>
          <a:bodyPr/>
          <a:lstStyle/>
          <a:p>
            <a:endParaRPr lang="zh-CN" altLang="en-US"/>
          </a:p>
        </p:txBody>
      </p:sp>
      <p:sp>
        <p:nvSpPr>
          <p:cNvPr id="1048656"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t>2020/4/17</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048585"/>
          <p:cNvSpPr>
            <a:spLocks noGrp="1"/>
          </p:cNvSpPr>
          <p:nvPr>
            <p:ph type="title"/>
          </p:nvPr>
        </p:nvSpPr>
        <p:spPr>
          <a:solidFill>
            <a:srgbClr val="92D050"/>
          </a:solidFill>
        </p:spPr>
        <p:txBody>
          <a:bodyPr/>
          <a:lstStyle/>
          <a:p>
            <a:r>
              <a:rPr lang="en-US" sz="4800"/>
              <a:t>Fundamental of Insurance </a:t>
            </a:r>
            <a:br>
              <a:rPr lang="en-US" sz="4800"/>
            </a:br>
            <a:r>
              <a:rPr lang="en-US" sz="4800"/>
              <a:t>Class :B. Com 6th semester </a:t>
            </a:r>
          </a:p>
        </p:txBody>
      </p:sp>
      <p:sp>
        <p:nvSpPr>
          <p:cNvPr id="1048587" name="Text Placeholder 1048586"/>
          <p:cNvSpPr>
            <a:spLocks noGrp="1"/>
          </p:cNvSpPr>
          <p:nvPr>
            <p:ph type="body" idx="1"/>
          </p:nvPr>
        </p:nvSpPr>
        <p:spPr>
          <a:solidFill>
            <a:srgbClr val="FFCC99"/>
          </a:solidFill>
        </p:spPr>
        <p:txBody>
          <a:bodyPr>
            <a:normAutofit fontScale="83333" lnSpcReduction="20000"/>
          </a:bodyPr>
          <a:lstStyle/>
          <a:p>
            <a:r>
              <a:rPr lang="en-US" sz="2800"/>
              <a:t> Topic :life insurance </a:t>
            </a:r>
            <a:endParaRPr lang="en-US"/>
          </a:p>
          <a:p>
            <a:r>
              <a:rPr lang="en-US" sz="2800"/>
              <a:t>Submitted By :komal  Galhotra  </a:t>
            </a:r>
            <a:endParaRPr lang="en-US"/>
          </a:p>
          <a:p>
            <a:r>
              <a:rPr lang="en-US" sz="2800"/>
              <a:t>College:I.B (PG)  college, Panipat  (Affiliated To  kurukshetra university),,kurukshetra    </a:t>
            </a:r>
            <a:endParaRPr lang="en-US"/>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048608"/>
          <p:cNvSpPr>
            <a:spLocks noGrp="1"/>
          </p:cNvSpPr>
          <p:nvPr>
            <p:ph type="ctrTitle"/>
          </p:nvPr>
        </p:nvSpPr>
        <p:spPr>
          <a:solidFill>
            <a:srgbClr val="CC99FF"/>
          </a:solidFill>
        </p:spPr>
        <p:txBody>
          <a:bodyPr>
            <a:normAutofit fontScale="90000"/>
          </a:bodyPr>
          <a:lstStyle/>
          <a:p>
            <a:r>
              <a:rPr lang="en-US" sz="3200" u="sng"/>
              <a:t>Nomination :</a:t>
            </a:r>
            <a:br>
              <a:rPr lang="en-US" sz="2800" u="none"/>
            </a:br>
            <a:r>
              <a:rPr lang="en-US" sz="2800" u="none"/>
              <a:t>policyholder has the right to appoint a certain person as the receiver of claim money in case of death during the policy term. This is known as nomination and the person who is appointed by policyholder is called nominee.  </a:t>
            </a:r>
            <a:endParaRPr lang="en-US" u="sng"/>
          </a:p>
        </p:txBody>
      </p:sp>
      <p:sp>
        <p:nvSpPr>
          <p:cNvPr id="1048610" name="Subtitle 1048609"/>
          <p:cNvSpPr>
            <a:spLocks noGrp="1"/>
          </p:cNvSpPr>
          <p:nvPr>
            <p:ph type="subTitle" idx="1"/>
          </p:nvPr>
        </p:nvSpPr>
        <p:spPr>
          <a:xfrm>
            <a:off x="1600200" y="4229114"/>
            <a:ext cx="6858000" cy="1655762"/>
          </a:xfrm>
          <a:solidFill>
            <a:srgbClr val="CCFECC"/>
          </a:solidFill>
        </p:spPr>
        <p:txBody>
          <a:bodyPr>
            <a:normAutofit fontScale="62500" lnSpcReduction="20000"/>
          </a:bodyPr>
          <a:lstStyle/>
          <a:p>
            <a:r>
              <a:rPr lang="en-US" u="sng"/>
              <a:t>Features of Nomination :</a:t>
            </a:r>
          </a:p>
          <a:p>
            <a:r>
              <a:rPr lang="en-US" u="none"/>
              <a:t>*The policyholder has the right to cancel the nomination anytime during the term of policy. </a:t>
            </a:r>
            <a:endParaRPr lang="en-US" u="sng"/>
          </a:p>
          <a:p>
            <a:r>
              <a:rPr lang="en-US" u="none"/>
              <a:t>*There can be more than one nominee. </a:t>
            </a:r>
            <a:endParaRPr lang="en-US" u="sng"/>
          </a:p>
          <a:p>
            <a:r>
              <a:rPr lang="en-US" u="none"/>
              <a:t>*The nominee has no right to influence the policy in any way. </a:t>
            </a:r>
            <a:endParaRPr lang="en-US" u="sng"/>
          </a:p>
          <a:p>
            <a:r>
              <a:rPr lang="en-US" u="none"/>
              <a:t>*In case of assignment, the nomination automatically stands cancelled.  </a:t>
            </a:r>
            <a:r>
              <a:rPr lang="en-US" u="sng"/>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048610"/>
          <p:cNvSpPr>
            <a:spLocks noGrp="1"/>
          </p:cNvSpPr>
          <p:nvPr>
            <p:ph type="ctrTitle"/>
          </p:nvPr>
        </p:nvSpPr>
        <p:spPr>
          <a:solidFill>
            <a:srgbClr val="FFE5E5"/>
          </a:solidFill>
        </p:spPr>
        <p:txBody>
          <a:bodyPr>
            <a:normAutofit/>
          </a:bodyPr>
          <a:lstStyle/>
          <a:p>
            <a:r>
              <a:rPr lang="en-US" sz="2800" u="sng"/>
              <a:t>Insurance premium :</a:t>
            </a:r>
            <a:br>
              <a:rPr lang="en-US" sz="2800" u="none"/>
            </a:br>
            <a:r>
              <a:rPr lang="en-US" sz="2800" u="none"/>
              <a:t>Premium is the amount paid by insured or policyholder to insurer in installment or lump_sum.</a:t>
            </a:r>
            <a:br>
              <a:rPr lang="en-US" sz="2800" u="none"/>
            </a:br>
            <a:r>
              <a:rPr lang="en-US" sz="2800" u="none"/>
              <a:t>Premium is the monetary value of risk accepted by the insurance company. </a:t>
            </a:r>
            <a:endParaRPr lang="en-US" u="sng"/>
          </a:p>
        </p:txBody>
      </p:sp>
      <p:sp>
        <p:nvSpPr>
          <p:cNvPr id="1048612" name="Subtitle 1048611"/>
          <p:cNvSpPr>
            <a:spLocks noGrp="1"/>
          </p:cNvSpPr>
          <p:nvPr>
            <p:ph type="subTitle" idx="1"/>
          </p:nvPr>
        </p:nvSpPr>
        <p:spPr>
          <a:xfrm>
            <a:off x="1143000" y="3602038"/>
            <a:ext cx="6858000" cy="1655762"/>
          </a:xfrm>
          <a:solidFill>
            <a:srgbClr val="CCFECC"/>
          </a:solidFill>
        </p:spPr>
        <p:txBody>
          <a:bodyPr>
            <a:normAutofit fontScale="71429" lnSpcReduction="20000"/>
          </a:bodyPr>
          <a:lstStyle/>
          <a:p>
            <a:r>
              <a:rPr lang="en-US" sz="3200" u="sng"/>
              <a:t>Features :</a:t>
            </a:r>
          </a:p>
          <a:p>
            <a:r>
              <a:rPr lang="en-US" sz="2800" u="none"/>
              <a:t>*The premiums can be paid in cash up to 20000 rs. </a:t>
            </a:r>
            <a:endParaRPr lang="en-US" sz="3200" u="sng"/>
          </a:p>
          <a:p>
            <a:r>
              <a:rPr lang="en-US" altLang="en-US" sz="3200" u="none"/>
              <a:t>* </a:t>
            </a:r>
            <a:r>
              <a:rPr lang="en-US" sz="3200" u="none"/>
              <a:t>The premium can also be paid by cheques or demand draft or through Electronic clearing services (ECS)</a:t>
            </a:r>
            <a:r>
              <a:rPr lang="en-US" sz="3200" u="sng"/>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048612"/>
          <p:cNvSpPr>
            <a:spLocks noGrp="1"/>
          </p:cNvSpPr>
          <p:nvPr>
            <p:ph type="ctrTitle"/>
          </p:nvPr>
        </p:nvSpPr>
        <p:spPr>
          <a:solidFill>
            <a:srgbClr val="92D050"/>
          </a:solidFill>
        </p:spPr>
        <p:txBody>
          <a:bodyPr>
            <a:normAutofit fontScale="90000"/>
          </a:bodyPr>
          <a:lstStyle/>
          <a:p>
            <a:r>
              <a:rPr lang="en-US" sz="3600" u="sng"/>
              <a:t>Revival policy :</a:t>
            </a:r>
            <a:br>
              <a:rPr lang="en-US" sz="2800" u="none"/>
            </a:br>
            <a:r>
              <a:rPr lang="en-US" sz="2800" u="none"/>
              <a:t>When an insured fails to pay the premium within grace period, the policy lapses. Revival means to receiving again the benefits to insured on the payment of the due premiums along with interest.  </a:t>
            </a:r>
            <a:endParaRPr lang="en-US" sz="3600" u="sng"/>
          </a:p>
        </p:txBody>
      </p:sp>
      <p:sp>
        <p:nvSpPr>
          <p:cNvPr id="1048614" name="Subtitle 1048613"/>
          <p:cNvSpPr>
            <a:spLocks noGrp="1"/>
          </p:cNvSpPr>
          <p:nvPr>
            <p:ph type="subTitle" idx="1"/>
          </p:nvPr>
        </p:nvSpPr>
        <p:spPr>
          <a:solidFill>
            <a:srgbClr val="00B0F0"/>
          </a:solidFill>
        </p:spPr>
        <p:txBody>
          <a:bodyPr>
            <a:normAutofit fontScale="56250" lnSpcReduction="20000"/>
          </a:bodyPr>
          <a:lstStyle/>
          <a:p>
            <a:r>
              <a:rPr lang="en-US" sz="3200" u="sng"/>
              <a:t>Bonus:</a:t>
            </a:r>
          </a:p>
          <a:p>
            <a:r>
              <a:rPr lang="en-US" sz="3200" u="none"/>
              <a:t>The distribution of surplus profit is known as bonus. The surplus is arrived at after deducting the claims from the earnings.The earnings are received by insurance company by making investment in debt and equity instruments. The investments are made out of the money collected through premiums. </a:t>
            </a:r>
            <a:endParaRPr lang="en-US" sz="3200" u="sng"/>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048614"/>
          <p:cNvSpPr>
            <a:spLocks noGrp="1"/>
          </p:cNvSpPr>
          <p:nvPr>
            <p:ph type="ctrTitle"/>
          </p:nvPr>
        </p:nvSpPr>
        <p:spPr>
          <a:solidFill>
            <a:srgbClr val="CC99FF"/>
          </a:solidFill>
        </p:spPr>
        <p:txBody>
          <a:bodyPr>
            <a:normAutofit/>
          </a:bodyPr>
          <a:lstStyle/>
          <a:p>
            <a:r>
              <a:rPr lang="en-US" sz="2400" u="sng"/>
              <a:t>Claim:</a:t>
            </a:r>
            <a:br>
              <a:rPr lang="en-US" sz="2400" u="none"/>
            </a:br>
            <a:r>
              <a:rPr lang="en-US" sz="2400" u="none"/>
              <a:t>Claim means claiming or asking for due amount under the terms of an insurance policy.</a:t>
            </a:r>
            <a:br>
              <a:rPr lang="en-US" sz="2400" u="none"/>
            </a:br>
            <a:r>
              <a:rPr lang="en-US" sz="2400" u="sng"/>
              <a:t>Features of claim:</a:t>
            </a:r>
            <a:br>
              <a:rPr lang="en-US" sz="2400" u="sng"/>
            </a:br>
            <a:r>
              <a:rPr lang="en-US" altLang="en-US" sz="2400" u="none"/>
              <a:t>*Nominee demands for the amount. </a:t>
            </a:r>
            <a:br>
              <a:rPr lang="en-US" altLang="en-US" sz="2400" u="none"/>
            </a:br>
            <a:r>
              <a:rPr lang="en-US" altLang="en-US" sz="2400" u="none"/>
              <a:t>*Demands is made as per the terms and conditions of thr insurance policy. </a:t>
            </a:r>
            <a:r>
              <a:rPr lang="en-US" sz="2400" u="none"/>
              <a:t> </a:t>
            </a:r>
            <a:endParaRPr lang="en-US" sz="2400" u="sng"/>
          </a:p>
        </p:txBody>
      </p:sp>
      <p:sp>
        <p:nvSpPr>
          <p:cNvPr id="1048616" name="Subtitle 1048615"/>
          <p:cNvSpPr>
            <a:spLocks noGrp="1"/>
          </p:cNvSpPr>
          <p:nvPr>
            <p:ph type="subTitle" idx="1"/>
          </p:nvPr>
        </p:nvSpPr>
        <p:spPr>
          <a:solidFill>
            <a:srgbClr val="99CCFF"/>
          </a:solidFill>
        </p:spPr>
        <p:txBody>
          <a:bodyPr>
            <a:normAutofit fontScale="85714" lnSpcReduction="20000"/>
          </a:bodyPr>
          <a:lstStyle/>
          <a:p>
            <a:r>
              <a:rPr lang="en-US" sz="3600" u="sng"/>
              <a:t>Types of policy claims :</a:t>
            </a:r>
          </a:p>
          <a:p>
            <a:r>
              <a:rPr lang="en-US" sz="2800" u="none"/>
              <a:t>*</a:t>
            </a:r>
            <a:r>
              <a:rPr lang="en-US" sz="2800" u="sng"/>
              <a:t>Maturity claim:</a:t>
            </a:r>
            <a:endParaRPr lang="en-US" sz="3600" u="sng"/>
          </a:p>
          <a:p>
            <a:r>
              <a:rPr lang="en-US" sz="2800" u="none"/>
              <a:t>If the insured survives upto the end of the policy term, then the maturity claim arises. </a:t>
            </a:r>
            <a:endParaRPr lang="en-US" sz="3600" u="sng"/>
          </a:p>
          <a:p>
            <a:endParaRPr lang="en-US" sz="3600" u="sng"/>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048616"/>
          <p:cNvSpPr>
            <a:spLocks noGrp="1"/>
          </p:cNvSpPr>
          <p:nvPr>
            <p:ph type="ctrTitle"/>
          </p:nvPr>
        </p:nvSpPr>
        <p:spPr>
          <a:solidFill>
            <a:srgbClr val="00B050"/>
          </a:solidFill>
        </p:spPr>
        <p:txBody>
          <a:bodyPr>
            <a:noAutofit/>
          </a:bodyPr>
          <a:lstStyle/>
          <a:p>
            <a:r>
              <a:rPr lang="en-US" sz="3200" u="sng"/>
              <a:t>* Periodic claim:</a:t>
            </a:r>
            <a:br>
              <a:rPr lang="en-US" sz="3200" u="sng"/>
            </a:br>
            <a:r>
              <a:rPr lang="en-US" sz="3200" u="none"/>
              <a:t>When claims are to be paid at fixed intervals in between of the policy term, then it is called as periodic claim.  </a:t>
            </a:r>
          </a:p>
        </p:txBody>
      </p:sp>
      <p:sp>
        <p:nvSpPr>
          <p:cNvPr id="1048618" name="Subtitle 1048617"/>
          <p:cNvSpPr>
            <a:spLocks noGrp="1"/>
          </p:cNvSpPr>
          <p:nvPr>
            <p:ph type="subTitle" idx="1"/>
          </p:nvPr>
        </p:nvSpPr>
        <p:spPr>
          <a:prstGeom prst="rect">
            <a:avLst/>
          </a:prstGeom>
          <a:solidFill>
            <a:srgbClr val="00B050"/>
          </a:solidFill>
        </p:spPr>
        <p:txBody>
          <a:bodyPr>
            <a:noAutofit/>
          </a:bodyPr>
          <a:lstStyle/>
          <a:p>
            <a:r>
              <a:rPr lang="en-US" sz="2400" u="none"/>
              <a:t> </a:t>
            </a:r>
            <a:br>
              <a:rPr lang="en-US" sz="2400" u="none"/>
            </a:br>
            <a:r>
              <a:rPr lang="en-US" sz="2400" u="none"/>
              <a:t>*</a:t>
            </a:r>
            <a:r>
              <a:rPr lang="en-US" sz="2400" u="sng"/>
              <a:t>Death claim:</a:t>
            </a:r>
            <a:br>
              <a:rPr lang="en-US" sz="2400" u="sng"/>
            </a:br>
            <a:r>
              <a:rPr lang="en-US" sz="2400" u="none"/>
              <a:t>When the insured dies before the date of maturity then that claim is known as death claim.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048618"/>
          <p:cNvSpPr>
            <a:spLocks noGrp="1"/>
          </p:cNvSpPr>
          <p:nvPr>
            <p:ph type="ctrTitle"/>
          </p:nvPr>
        </p:nvSpPr>
        <p:spPr>
          <a:solidFill>
            <a:srgbClr val="92D050"/>
          </a:solidFill>
        </p:spPr>
        <p:txBody>
          <a:bodyPr/>
          <a:lstStyle/>
          <a:p>
            <a:r>
              <a:rPr lang="en-US"/>
              <a:t>Thankyou</a:t>
            </a:r>
            <a:r>
              <a:rPr lang="en-US" altLang="en-US"/>
              <a:t>😊</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048592"/>
          <p:cNvSpPr>
            <a:spLocks noGrp="1"/>
          </p:cNvSpPr>
          <p:nvPr>
            <p:ph type="ctrTitle"/>
          </p:nvPr>
        </p:nvSpPr>
        <p:spPr>
          <a:prstGeom prst="rect">
            <a:avLst/>
          </a:prstGeom>
          <a:solidFill>
            <a:srgbClr val="CC99FF"/>
          </a:solidFill>
        </p:spPr>
        <p:txBody>
          <a:bodyPr/>
          <a:lstStyle/>
          <a:p>
            <a:r>
              <a:rPr lang="en-US" altLang="zh-CN" sz="6600">
                <a:solidFill>
                  <a:srgbClr val="C00000"/>
                </a:solidFill>
              </a:rPr>
              <a:t>Life Insurance </a:t>
            </a:r>
          </a:p>
        </p:txBody>
      </p:sp>
      <p:sp>
        <p:nvSpPr>
          <p:cNvPr id="1048594" name="Subtitle 1048593"/>
          <p:cNvSpPr>
            <a:spLocks noGrp="1"/>
          </p:cNvSpPr>
          <p:nvPr>
            <p:ph type="subTitle" idx="1"/>
          </p:nvPr>
        </p:nvSpPr>
        <p:spPr>
          <a:prstGeom prst="rect">
            <a:avLst/>
          </a:prstGeom>
          <a:solidFill>
            <a:srgbClr val="FFE5E5"/>
          </a:solidFill>
        </p:spPr>
        <p:txBody>
          <a:bodyPr>
            <a:normAutofit fontScale="79167" lnSpcReduction="20000"/>
          </a:bodyPr>
          <a:lstStyle/>
          <a:p>
            <a:r>
              <a:rPr lang="en-US" altLang="zh-CN" u="sng">
                <a:solidFill>
                  <a:srgbClr val="36363D"/>
                </a:solidFill>
              </a:rPr>
              <a:t>Meaning</a:t>
            </a:r>
            <a:r>
              <a:rPr lang="en-US" altLang="zh-CN">
                <a:solidFill>
                  <a:srgbClr val="36363D"/>
                </a:solidFill>
              </a:rPr>
              <a:t> :</a:t>
            </a:r>
            <a:endParaRPr lang="en-US" altLang="zh-CN"/>
          </a:p>
          <a:p>
            <a:r>
              <a:rPr lang="en-US" altLang="zh-CN">
                <a:solidFill>
                  <a:srgbClr val="36363D"/>
                </a:solidFill>
              </a:rPr>
              <a:t>It is a contract between two parties one is insured (person) and insurer(insurance company)</a:t>
            </a:r>
            <a:endParaRPr lang="en-US" altLang="zh-CN"/>
          </a:p>
          <a:p>
            <a:r>
              <a:rPr lang="en-US" altLang="zh-CN">
                <a:solidFill>
                  <a:srgbClr val="36363D"/>
                </a:solidFill>
              </a:rPr>
              <a:t>It </a:t>
            </a:r>
            <a:r>
              <a:rPr lang="en-US" altLang="zh-CN"/>
              <a:t>Provides a financial cover in case of death, disability, accident, retirement  etc.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048594"/>
          <p:cNvSpPr>
            <a:spLocks noGrp="1"/>
          </p:cNvSpPr>
          <p:nvPr>
            <p:ph type="ctrTitle"/>
          </p:nvPr>
        </p:nvSpPr>
        <p:spPr>
          <a:solidFill>
            <a:srgbClr val="FFCC99"/>
          </a:solidFill>
        </p:spPr>
        <p:txBody>
          <a:bodyPr/>
          <a:lstStyle/>
          <a:p>
            <a:r>
              <a:rPr lang="en-US" sz="2400" u="sng">
                <a:solidFill>
                  <a:srgbClr val="C00000"/>
                </a:solidFill>
              </a:rPr>
              <a:t>Features of life insurance:</a:t>
            </a:r>
            <a:br>
              <a:rPr lang="en-US" sz="2400" u="sng">
                <a:solidFill>
                  <a:srgbClr val="C00000"/>
                </a:solidFill>
              </a:rPr>
            </a:br>
            <a:r>
              <a:rPr lang="en-US" sz="2400" u="sng">
                <a:solidFill>
                  <a:srgbClr val="C00000"/>
                </a:solidFill>
              </a:rPr>
              <a:t>1_There is offer and acceptance :</a:t>
            </a:r>
            <a:br>
              <a:rPr lang="en-US" sz="2400" u="sng">
                <a:solidFill>
                  <a:srgbClr val="C00000"/>
                </a:solidFill>
              </a:rPr>
            </a:br>
            <a:r>
              <a:rPr lang="en-US" sz="2400" u="none">
                <a:solidFill>
                  <a:srgbClr val="36363D"/>
                </a:solidFill>
              </a:rPr>
              <a:t>In this the insured persons make offer to insurer and when the insurer accepts the offer then only the contract is completed.</a:t>
            </a:r>
            <a:endParaRPr lang="en-US" u="sng">
              <a:solidFill>
                <a:srgbClr val="C00000"/>
              </a:solidFill>
            </a:endParaRPr>
          </a:p>
        </p:txBody>
      </p:sp>
      <p:sp>
        <p:nvSpPr>
          <p:cNvPr id="1048596" name="Subtitle 1048595"/>
          <p:cNvSpPr>
            <a:spLocks noGrp="1"/>
          </p:cNvSpPr>
          <p:nvPr>
            <p:ph type="subTitle" idx="1"/>
          </p:nvPr>
        </p:nvSpPr>
        <p:spPr>
          <a:solidFill>
            <a:srgbClr val="FF9900"/>
          </a:solidFill>
        </p:spPr>
        <p:txBody>
          <a:bodyPr>
            <a:normAutofit fontScale="91667" lnSpcReduction="20000"/>
          </a:bodyPr>
          <a:lstStyle/>
          <a:p>
            <a:r>
              <a:rPr lang="en-US" u="sng"/>
              <a:t>2-cosideration:</a:t>
            </a:r>
          </a:p>
          <a:p>
            <a:r>
              <a:rPr lang="en-US" u="none"/>
              <a:t>In life insurance contract</a:t>
            </a:r>
            <a:r>
              <a:rPr lang="en-US" u="sng"/>
              <a:t>, the insured pays the premium in consideration </a:t>
            </a:r>
            <a:r>
              <a:rPr lang="en-US" u="none"/>
              <a:t>of the promise made by insurer to indemnify him or his family in case of loss of health or life.</a:t>
            </a:r>
            <a:r>
              <a:rPr lang="en-US" u="sng"/>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048596"/>
          <p:cNvSpPr>
            <a:spLocks noGrp="1"/>
          </p:cNvSpPr>
          <p:nvPr>
            <p:ph type="ctrTitle"/>
          </p:nvPr>
        </p:nvSpPr>
        <p:spPr>
          <a:solidFill>
            <a:srgbClr val="D66565"/>
          </a:solidFill>
        </p:spPr>
        <p:txBody>
          <a:bodyPr>
            <a:normAutofit/>
          </a:bodyPr>
          <a:lstStyle/>
          <a:p>
            <a:r>
              <a:rPr lang="en-US" sz="2400" u="sng"/>
              <a:t>3-legal capacity :</a:t>
            </a:r>
            <a:br>
              <a:rPr lang="en-US" sz="2400" u="none"/>
            </a:br>
            <a:r>
              <a:rPr lang="en-US" sz="2400" u="none"/>
              <a:t>A person below the age of 18years or insane is not competent to enter into an agreement and insurer should also be legally competent to enter in to agreement. </a:t>
            </a:r>
            <a:endParaRPr lang="en-US" u="sng"/>
          </a:p>
        </p:txBody>
      </p:sp>
      <p:sp>
        <p:nvSpPr>
          <p:cNvPr id="1048598" name="Subtitle 1048597"/>
          <p:cNvSpPr>
            <a:spLocks noGrp="1"/>
          </p:cNvSpPr>
          <p:nvPr>
            <p:ph type="subTitle" idx="1"/>
          </p:nvPr>
        </p:nvSpPr>
        <p:spPr>
          <a:solidFill>
            <a:srgbClr val="808080"/>
          </a:solidFill>
        </p:spPr>
        <p:txBody>
          <a:bodyPr>
            <a:normAutofit/>
          </a:bodyPr>
          <a:lstStyle/>
          <a:p>
            <a:r>
              <a:rPr lang="en-US" u="sng"/>
              <a:t>4 Maturity  value:</a:t>
            </a:r>
          </a:p>
          <a:p>
            <a:r>
              <a:rPr lang="en-US" u="sng"/>
              <a:t>The life insurance contract muat have maturity value. It is paid either  on death or on date of maturity. </a:t>
            </a:r>
          </a:p>
          <a:p>
            <a:endParaRPr lang="en-US" u="sng"/>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048598"/>
          <p:cNvSpPr>
            <a:spLocks noGrp="1"/>
          </p:cNvSpPr>
          <p:nvPr>
            <p:ph type="ctrTitle"/>
          </p:nvPr>
        </p:nvSpPr>
        <p:spPr>
          <a:solidFill>
            <a:srgbClr val="D66565"/>
          </a:solidFill>
        </p:spPr>
        <p:txBody>
          <a:bodyPr/>
          <a:lstStyle/>
          <a:p>
            <a:r>
              <a:rPr lang="en-US" sz="2400" u="sng"/>
              <a:t>5_Good faith_</a:t>
            </a:r>
            <a:br>
              <a:rPr lang="en-US" sz="2400" u="none"/>
            </a:br>
            <a:r>
              <a:rPr lang="en-US" sz="2400" u="none"/>
              <a:t>It means both the parties insured and insurer should deal in good faith. Both parties should disclose their truthful information. </a:t>
            </a:r>
            <a:endParaRPr lang="en-US" u="sng"/>
          </a:p>
        </p:txBody>
      </p:sp>
      <p:sp>
        <p:nvSpPr>
          <p:cNvPr id="1048600" name="Subtitle 1048599"/>
          <p:cNvSpPr>
            <a:spLocks noGrp="1"/>
          </p:cNvSpPr>
          <p:nvPr>
            <p:ph type="subTitle" idx="1"/>
          </p:nvPr>
        </p:nvSpPr>
        <p:spPr>
          <a:solidFill>
            <a:srgbClr val="FFCC99"/>
          </a:solidFill>
        </p:spPr>
        <p:txBody>
          <a:bodyPr>
            <a:normAutofit fontScale="66667" lnSpcReduction="20000"/>
          </a:bodyPr>
          <a:lstStyle/>
          <a:p>
            <a:r>
              <a:rPr lang="en-US" u="sng">
                <a:solidFill>
                  <a:srgbClr val="C00000"/>
                </a:solidFill>
              </a:rPr>
              <a:t>Objectives of life insurance</a:t>
            </a:r>
          </a:p>
          <a:p>
            <a:r>
              <a:rPr lang="en-US" u="none">
                <a:solidFill>
                  <a:srgbClr val="36363D"/>
                </a:solidFill>
              </a:rPr>
              <a:t>1-To provide adequate financial cover against death. </a:t>
            </a:r>
            <a:endParaRPr lang="en-US" u="sng">
              <a:solidFill>
                <a:srgbClr val="C00000"/>
              </a:solidFill>
            </a:endParaRPr>
          </a:p>
          <a:p>
            <a:r>
              <a:rPr lang="en-US" u="none">
                <a:solidFill>
                  <a:srgbClr val="36363D"/>
                </a:solidFill>
              </a:rPr>
              <a:t>2-To develop the insurance plans as per the insurance needs of the community. </a:t>
            </a:r>
            <a:endParaRPr lang="en-US" u="sng">
              <a:solidFill>
                <a:srgbClr val="C00000"/>
              </a:solidFill>
            </a:endParaRPr>
          </a:p>
          <a:p>
            <a:r>
              <a:rPr lang="en-US" u="none">
                <a:solidFill>
                  <a:srgbClr val="36363D"/>
                </a:solidFill>
              </a:rPr>
              <a:t>3-To mobilise the people 's savings in insurance industry through attractive plans. </a:t>
            </a:r>
            <a:endParaRPr lang="en-US" u="sng">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048600"/>
          <p:cNvSpPr>
            <a:spLocks noGrp="1"/>
          </p:cNvSpPr>
          <p:nvPr>
            <p:ph type="ctrTitle"/>
          </p:nvPr>
        </p:nvSpPr>
        <p:spPr>
          <a:solidFill>
            <a:srgbClr val="92D050"/>
          </a:solidFill>
        </p:spPr>
        <p:txBody>
          <a:bodyPr>
            <a:normAutofit fontScale="90000"/>
          </a:bodyPr>
          <a:lstStyle/>
          <a:p>
            <a:r>
              <a:rPr lang="en-US" sz="3600" u="sng"/>
              <a:t>Parties of life insurance :</a:t>
            </a:r>
            <a:br>
              <a:rPr lang="en-US" sz="3600" u="sng"/>
            </a:br>
            <a:r>
              <a:rPr lang="en-US" sz="3600" u="none"/>
              <a:t>1- </a:t>
            </a:r>
            <a:r>
              <a:rPr lang="en-US" sz="3600" u="sng"/>
              <a:t>The policy holder:</a:t>
            </a:r>
            <a:br>
              <a:rPr lang="en-US" sz="3600" u="sng"/>
            </a:br>
            <a:r>
              <a:rPr lang="en-US" sz="3600" u="none"/>
              <a:t>The owner of the policy is called policyholder.He is the person who takes the policy on his own life in most of cases. </a:t>
            </a:r>
            <a:r>
              <a:rPr lang="en-US" sz="3600" u="sng"/>
              <a:t> </a:t>
            </a:r>
          </a:p>
        </p:txBody>
      </p:sp>
      <p:sp>
        <p:nvSpPr>
          <p:cNvPr id="1048602" name="Subtitle 1048601"/>
          <p:cNvSpPr>
            <a:spLocks noGrp="1"/>
          </p:cNvSpPr>
          <p:nvPr>
            <p:ph type="subTitle" idx="1"/>
          </p:nvPr>
        </p:nvSpPr>
        <p:spPr>
          <a:solidFill>
            <a:srgbClr val="FFC000"/>
          </a:solidFill>
        </p:spPr>
        <p:txBody>
          <a:bodyPr>
            <a:normAutofit fontScale="91667" lnSpcReduction="20000"/>
          </a:bodyPr>
          <a:lstStyle/>
          <a:p>
            <a:r>
              <a:rPr lang="en-US" u="sng"/>
              <a:t>2-The life Assured:</a:t>
            </a:r>
            <a:r>
              <a:rPr lang="en-US" u="none"/>
              <a:t>:</a:t>
            </a:r>
            <a:endParaRPr lang="en-US" u="sng"/>
          </a:p>
          <a:p>
            <a:r>
              <a:rPr lang="en-US" u="none"/>
              <a:t>Life assured is that person whose life is insured by the insurance company under contract. In event of death, the amount of claim is paid to the beneficiary.</a:t>
            </a:r>
            <a:endParaRPr lang="en-US" u="sng"/>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048602"/>
          <p:cNvSpPr>
            <a:spLocks noGrp="1"/>
          </p:cNvSpPr>
          <p:nvPr>
            <p:ph type="ctrTitle"/>
          </p:nvPr>
        </p:nvSpPr>
        <p:spPr>
          <a:solidFill>
            <a:srgbClr val="CC99FF"/>
          </a:solidFill>
        </p:spPr>
        <p:txBody>
          <a:bodyPr>
            <a:normAutofit fontScale="90000"/>
          </a:bodyPr>
          <a:lstStyle/>
          <a:p>
            <a:r>
              <a:rPr lang="en-US" sz="2800" u="sng"/>
              <a:t>The payer :</a:t>
            </a:r>
            <a:br>
              <a:rPr lang="en-US" sz="2800" u="sng"/>
            </a:br>
            <a:r>
              <a:rPr lang="en-US" sz="2800" u="none"/>
              <a:t>The payer is the person who pays the premium of policy. Generally policy holder, insured and payer are the same person. But the payer may not be insured. </a:t>
            </a:r>
            <a:br>
              <a:rPr lang="en-US" sz="2800" u="none"/>
            </a:br>
            <a:br>
              <a:rPr lang="en-US" sz="2800" u="none"/>
            </a:br>
            <a:br>
              <a:rPr lang="en-US" sz="2800" u="none"/>
            </a:br>
            <a:endParaRPr lang="en-US" sz="2800" u="sng"/>
          </a:p>
        </p:txBody>
      </p:sp>
      <p:sp>
        <p:nvSpPr>
          <p:cNvPr id="1048604" name="Subtitle 1048603"/>
          <p:cNvSpPr>
            <a:spLocks noGrp="1"/>
          </p:cNvSpPr>
          <p:nvPr>
            <p:ph type="subTitle" idx="1"/>
          </p:nvPr>
        </p:nvSpPr>
        <p:spPr>
          <a:solidFill>
            <a:srgbClr val="CCFECC"/>
          </a:solidFill>
        </p:spPr>
        <p:txBody>
          <a:bodyPr/>
          <a:lstStyle/>
          <a:p>
            <a:r>
              <a:rPr lang="en-US" u="sng"/>
              <a:t>Beneficiary :</a:t>
            </a:r>
          </a:p>
          <a:p>
            <a:r>
              <a:rPr lang="en-US" u="none"/>
              <a:t>Beneficiary is one who is named or authorised to receive the proceeds of death claims.</a:t>
            </a:r>
            <a:endParaRPr lang="en-US" u="sng"/>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048604"/>
          <p:cNvSpPr>
            <a:spLocks noGrp="1"/>
          </p:cNvSpPr>
          <p:nvPr>
            <p:ph type="ctrTitle"/>
          </p:nvPr>
        </p:nvSpPr>
        <p:spPr>
          <a:solidFill>
            <a:srgbClr val="FFCC99"/>
          </a:solidFill>
        </p:spPr>
        <p:txBody>
          <a:bodyPr/>
          <a:lstStyle/>
          <a:p>
            <a:r>
              <a:rPr lang="en-US" sz="2800" u="sng"/>
              <a:t>Insurer:</a:t>
            </a:r>
            <a:br>
              <a:rPr lang="en-US" sz="2800" u="none"/>
            </a:br>
            <a:r>
              <a:rPr lang="en-US" sz="2800" u="none"/>
              <a:t>Insurer is the person who undertakes to indemnify the insured  or undertakes to pay the sum assured. It may be a company, association. </a:t>
            </a:r>
            <a:endParaRPr lang="en-US" sz="2800" u="sng"/>
          </a:p>
        </p:txBody>
      </p:sp>
      <p:sp>
        <p:nvSpPr>
          <p:cNvPr id="1048606" name="Subtitle 1048605"/>
          <p:cNvSpPr>
            <a:spLocks noGrp="1"/>
          </p:cNvSpPr>
          <p:nvPr>
            <p:ph type="subTitle" idx="1"/>
          </p:nvPr>
        </p:nvSpPr>
        <p:spPr>
          <a:solidFill>
            <a:srgbClr val="D66565"/>
          </a:solidFill>
        </p:spPr>
        <p:txBody>
          <a:bodyPr>
            <a:normAutofit fontScale="67857" lnSpcReduction="20000"/>
          </a:bodyPr>
          <a:lstStyle/>
          <a:p>
            <a:r>
              <a:rPr lang="en-US" sz="3600" u="sng"/>
              <a:t>Assignment of policy</a:t>
            </a:r>
            <a:r>
              <a:rPr lang="en-US" sz="2800" u="none"/>
              <a:t>:</a:t>
            </a:r>
            <a:endParaRPr lang="en-US" sz="3600" u="sng"/>
          </a:p>
          <a:p>
            <a:r>
              <a:rPr lang="en-US" sz="2800" u="none"/>
              <a:t>Assignment means the transfer  of title, rights and interest on assets, life policies, and property  from one person to another. The person who transfer the right is known as assignor and to whom the title is transferred is known as assignee.               </a:t>
            </a:r>
            <a:endParaRPr lang="en-US" sz="3600" u="sng"/>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048606"/>
          <p:cNvSpPr>
            <a:spLocks noGrp="1"/>
          </p:cNvSpPr>
          <p:nvPr>
            <p:ph type="ctrTitle"/>
          </p:nvPr>
        </p:nvSpPr>
        <p:spPr>
          <a:solidFill>
            <a:srgbClr val="FFCB00"/>
          </a:solidFill>
        </p:spPr>
        <p:txBody>
          <a:bodyPr/>
          <a:lstStyle/>
          <a:p>
            <a:r>
              <a:rPr lang="en-US" sz="3200" u="sng"/>
              <a:t>Types of Assignment :</a:t>
            </a:r>
            <a:br>
              <a:rPr lang="en-US" sz="3200" u="sng"/>
            </a:br>
            <a:r>
              <a:rPr lang="en-US" sz="2800" u="sng"/>
              <a:t>1-Absolute Assignment :</a:t>
            </a:r>
            <a:br>
              <a:rPr lang="en-US" sz="2800" u="none"/>
            </a:br>
            <a:r>
              <a:rPr lang="en-US" sz="2800" u="none"/>
              <a:t>It is that type of assignment in which the assignee hold the rights till he reassigns the policy in favour of policy holder. </a:t>
            </a:r>
            <a:endParaRPr lang="en-US" u="sng"/>
          </a:p>
        </p:txBody>
      </p:sp>
      <p:sp>
        <p:nvSpPr>
          <p:cNvPr id="1048608" name="Subtitle 1048607"/>
          <p:cNvSpPr>
            <a:spLocks noGrp="1"/>
          </p:cNvSpPr>
          <p:nvPr>
            <p:ph type="subTitle" idx="1"/>
          </p:nvPr>
        </p:nvSpPr>
        <p:spPr>
          <a:xfrm>
            <a:off x="1143000" y="4106255"/>
            <a:ext cx="6858000" cy="1655762"/>
          </a:xfrm>
          <a:solidFill>
            <a:srgbClr val="C0C0C0"/>
          </a:solidFill>
        </p:spPr>
        <p:txBody>
          <a:bodyPr>
            <a:normAutofit fontScale="91667" lnSpcReduction="20000"/>
          </a:bodyPr>
          <a:lstStyle/>
          <a:p>
            <a:r>
              <a:rPr lang="en-US" u="sng"/>
              <a:t>2-Conditional Assignment:</a:t>
            </a:r>
          </a:p>
          <a:p>
            <a:r>
              <a:rPr lang="en-US" u="none"/>
              <a:t>It is that assignment in which the title, rights and interest in the policy is automatically revert back to assignor on the occurrence of specified conditions. Like death of assignor before the death of assignor. </a:t>
            </a:r>
            <a:endParaRPr lang="en-US" u="sng"/>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15</Slides>
  <Notes>0</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Fundamental of Insurance  Class :B. Com 6th semester </vt:lpstr>
      <vt:lpstr>Life Insurance </vt:lpstr>
      <vt:lpstr>Features of life insurance: 1_There is offer and acceptance : In this the insured persons make offer to insurer and when the insurer accepts the offer then only the contract is completed.</vt:lpstr>
      <vt:lpstr>3-legal capacity : A person below the age of 18years or insane is not competent to enter into an agreement and insurer should also be legally competent to enter in to agreement. </vt:lpstr>
      <vt:lpstr>5_Good faith_ It means both the parties insured and insurer should deal in good faith. Both parties should disclose their truthful information. </vt:lpstr>
      <vt:lpstr>Parties of life insurance : 1- The policy holder: The owner of the policy is called policyholder.He is the person who takes the policy on his own life in most of cases.  </vt:lpstr>
      <vt:lpstr>The payer : The payer is the person who pays the premium of policy. Generally policy holder, insured and payer are the same person. But the payer may not be insured.    </vt:lpstr>
      <vt:lpstr>Insurer: Insurer is the person who undertakes to indemnify the insured  or undertakes to pay the sum assured. It may be a company, association. </vt:lpstr>
      <vt:lpstr>Types of Assignment : 1-Absolute Assignment : It is that type of assignment in which the assignee hold the rights till he reassigns the policy in favour of policy holder. </vt:lpstr>
      <vt:lpstr>Nomination : policyholder has the right to appoint a certain person as the receiver of claim money in case of death during the policy term. This is known as nomination and the person who is appointed by policyholder is called nominee.  </vt:lpstr>
      <vt:lpstr>Insurance premium : Premium is the amount paid by insured or policyholder to insurer in installment or lump_sum. Premium is the monetary value of risk accepted by the insurance company. </vt:lpstr>
      <vt:lpstr>Revival policy : When an insured fails to pay the premium within grace period, the policy lapses. Revival means to receiving again the benefits to insured on the payment of the due premiums along with interest.  </vt:lpstr>
      <vt:lpstr>Claim: Claim means claiming or asking for due amount under the terms of an insurance policy. Features of claim: *Nominee demands for the amount.  *Demands is made as per the terms and conditions of thr insurance policy.  </vt:lpstr>
      <vt:lpstr>* Periodic claim: When claims are to be paid at fixed intervals in between of the policy term, then it is called as periodic claim.  </vt:lpstr>
      <vt:lpstr>Thankyou😊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of Insurance  Class :B. Com 6th semester </dc:title>
  <dc:creator>A37f</dc:creator>
  <cp:lastModifiedBy>919306874780</cp:lastModifiedBy>
  <cp:revision>1</cp:revision>
  <dcterms:created xsi:type="dcterms:W3CDTF">2015-05-11T00:30:45Z</dcterms:created>
  <dcterms:modified xsi:type="dcterms:W3CDTF">2020-04-17T17:59:59Z</dcterms:modified>
</cp:coreProperties>
</file>