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9" d="100"/>
          <a:sy n="59" d="100"/>
        </p:scale>
        <p:origin x="-1686" y="-5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notesMaster" Target="notesMasters/notesMaster1.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6EEAF8-DE0E-47CE-B681-2DDEC2077C52}" type="doc">
      <dgm:prSet loTypeId="urn:microsoft.com/office/officeart/2005/8/layout/vList3" loCatId="list" qsTypeId="urn:microsoft.com/office/officeart/2005/8/quickstyle/simple1" qsCatId="simple" csTypeId="urn:microsoft.com/office/officeart/2005/8/colors/accent2_5" csCatId="accent2"/>
      <dgm:spPr/>
      <dgm:t>
        <a:bodyPr/>
        <a:lstStyle/>
        <a:p>
          <a:endParaRPr lang="en-US"/>
        </a:p>
      </dgm:t>
    </dgm:pt>
    <dgm:pt modelId="{0ABDF4A2-1247-4439-A2ED-0FF03CD29E30}">
      <dgm:prSet/>
      <dgm:spPr/>
      <dgm:t>
        <a:bodyPr/>
        <a:lstStyle/>
        <a:p>
          <a:pPr rtl="0"/>
          <a:r>
            <a:rPr lang="en-US" b="1" baseline="0" dirty="0"/>
            <a:t>Premium :The person is Who is going to be insured has to pay an amount for the coverage of an</a:t>
          </a:r>
          <a:r>
            <a:rPr lang="en-US" b="1" baseline="0" dirty="0" err="1"/>
            <a:t>unforseenrisk,that</a:t>
          </a:r>
          <a:r>
            <a:rPr lang="en-US" b="1" baseline="0" dirty="0"/>
            <a:t>amount is known as premium.</a:t>
          </a:r>
        </a:p>
      </dgm:t>
    </dgm:pt>
    <dgm:pt modelId="{7218BE61-EE94-47EC-B2AD-45BC237223CC}" type="parTrans" cxnId="{48FDF571-04B7-4EF8-9B48-D46C1308D614}">
      <dgm:prSet/>
      <dgm:spPr/>
      <dgm:t>
        <a:bodyPr/>
        <a:lstStyle/>
        <a:p>
          <a:endParaRPr lang="en-US"/>
        </a:p>
      </dgm:t>
    </dgm:pt>
    <dgm:pt modelId="{9C90AD07-D5CB-4954-9806-1C5AE739C1CC}" type="sibTrans" cxnId="{48FDF571-04B7-4EF8-9B48-D46C1308D614}">
      <dgm:prSet/>
      <dgm:spPr/>
      <dgm:t>
        <a:bodyPr/>
        <a:lstStyle/>
        <a:p>
          <a:endParaRPr lang="en-US"/>
        </a:p>
      </dgm:t>
    </dgm:pt>
    <dgm:pt modelId="{DB40002A-C934-4A0F-A196-EE14EE8AD4EE}" type="pres">
      <dgm:prSet presAssocID="{546EEAF8-DE0E-47CE-B681-2DDEC2077C52}" presName="linearFlow" presStyleCnt="0">
        <dgm:presLayoutVars>
          <dgm:dir/>
          <dgm:resizeHandles val="exact"/>
        </dgm:presLayoutVars>
      </dgm:prSet>
      <dgm:spPr/>
    </dgm:pt>
    <dgm:pt modelId="{76AD1CBD-A3AC-4E39-BEC7-936DA392F176}" type="pres">
      <dgm:prSet presAssocID="{0ABDF4A2-1247-4439-A2ED-0FF03CD29E30}" presName="composite" presStyleCnt="0"/>
      <dgm:spPr/>
    </dgm:pt>
    <dgm:pt modelId="{9EBD8A39-F5D1-49DD-A0F2-650D248BAD87}" type="pres">
      <dgm:prSet presAssocID="{0ABDF4A2-1247-4439-A2ED-0FF03CD29E30}" presName="imgShp" presStyleLbl="fgImgPlace1" presStyleIdx="0" presStyleCnt="1" custLinFactNeighborX="1833" custLinFactNeighborY="4167"/>
      <dgm:spPr/>
    </dgm:pt>
    <dgm:pt modelId="{D33F183D-9926-460B-BAEF-50F20694B037}" type="pres">
      <dgm:prSet presAssocID="{0ABDF4A2-1247-4439-A2ED-0FF03CD29E30}" presName="txShp" presStyleLbl="node1" presStyleIdx="0" presStyleCnt="1">
        <dgm:presLayoutVars>
          <dgm:bulletEnabled val="1"/>
        </dgm:presLayoutVars>
      </dgm:prSet>
      <dgm:spPr/>
    </dgm:pt>
  </dgm:ptLst>
  <dgm:cxnLst>
    <dgm:cxn modelId="{48FDF571-04B7-4EF8-9B48-D46C1308D614}" srcId="{546EEAF8-DE0E-47CE-B681-2DDEC2077C52}" destId="{0ABDF4A2-1247-4439-A2ED-0FF03CD29E30}" srcOrd="0" destOrd="0" parTransId="{7218BE61-EE94-47EC-B2AD-45BC237223CC}" sibTransId="{9C90AD07-D5CB-4954-9806-1C5AE739C1CC}"/>
    <dgm:cxn modelId="{82B726AF-1959-42B6-883B-338A7E565E46}" type="presOf" srcId="{546EEAF8-DE0E-47CE-B681-2DDEC2077C52}" destId="{DB40002A-C934-4A0F-A196-EE14EE8AD4EE}" srcOrd="0" destOrd="0" presId="urn:microsoft.com/office/officeart/2005/8/layout/vList3"/>
    <dgm:cxn modelId="{B34478D6-3429-4434-9BE7-A831883D9EB7}" type="presOf" srcId="{0ABDF4A2-1247-4439-A2ED-0FF03CD29E30}" destId="{D33F183D-9926-460B-BAEF-50F20694B037}" srcOrd="0" destOrd="0" presId="urn:microsoft.com/office/officeart/2005/8/layout/vList3"/>
    <dgm:cxn modelId="{FB395E4C-E5E0-4F31-9F58-B440B6D16A77}" type="presParOf" srcId="{DB40002A-C934-4A0F-A196-EE14EE8AD4EE}" destId="{76AD1CBD-A3AC-4E39-BEC7-936DA392F176}" srcOrd="0" destOrd="0" presId="urn:microsoft.com/office/officeart/2005/8/layout/vList3"/>
    <dgm:cxn modelId="{62296855-E19D-4D9F-B9CB-12AA1CF74388}" type="presParOf" srcId="{76AD1CBD-A3AC-4E39-BEC7-936DA392F176}" destId="{9EBD8A39-F5D1-49DD-A0F2-650D248BAD87}" srcOrd="0" destOrd="0" presId="urn:microsoft.com/office/officeart/2005/8/layout/vList3"/>
    <dgm:cxn modelId="{C7A8F193-E140-4BE8-BA4B-FCB41873EB11}" type="presParOf" srcId="{76AD1CBD-A3AC-4E39-BEC7-936DA392F176}" destId="{D33F183D-9926-460B-BAEF-50F20694B037}"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309C20-92D1-4C42-BDCB-BF6299E7317D}" type="doc">
      <dgm:prSet loTypeId="urn:microsoft.com/office/officeart/2005/8/layout/vList2" loCatId="list" qsTypeId="urn:microsoft.com/office/officeart/2005/8/quickstyle/simple1" qsCatId="simple" csTypeId="urn:microsoft.com/office/officeart/2005/8/colors/accent2_5" csCatId="accent2" phldr="1"/>
      <dgm:spPr/>
      <dgm:t>
        <a:bodyPr/>
        <a:lstStyle/>
        <a:p>
          <a:endParaRPr lang="en-US"/>
        </a:p>
      </dgm:t>
    </dgm:pt>
    <dgm:pt modelId="{73319D64-CDB9-4604-8E2B-D7057D2BB1B1}">
      <dgm:prSet custT="1"/>
      <dgm:spPr/>
      <dgm:t>
        <a:bodyPr/>
        <a:lstStyle/>
        <a:p>
          <a:pPr rtl="0"/>
          <a:r>
            <a:rPr lang="en-US" sz="2400" dirty="0"/>
            <a:t>It  means all the material facts must be disclosed by both the parties .A contract will be voidable if the concealment done by any one of the  party.</a:t>
          </a:r>
        </a:p>
      </dgm:t>
    </dgm:pt>
    <dgm:pt modelId="{BCF83D02-B820-429A-A0B3-7BCB6BE4A7B1}" type="parTrans" cxnId="{9DC417BE-2BF5-4D3E-BACC-EE2B54C6BBAB}">
      <dgm:prSet/>
      <dgm:spPr/>
      <dgm:t>
        <a:bodyPr/>
        <a:lstStyle/>
        <a:p>
          <a:endParaRPr lang="en-US"/>
        </a:p>
      </dgm:t>
    </dgm:pt>
    <dgm:pt modelId="{F8FA3ED2-BF6C-4F3D-BC40-CE18B78F06D9}" type="sibTrans" cxnId="{9DC417BE-2BF5-4D3E-BACC-EE2B54C6BBAB}">
      <dgm:prSet/>
      <dgm:spPr/>
      <dgm:t>
        <a:bodyPr/>
        <a:lstStyle/>
        <a:p>
          <a:endParaRPr lang="en-US"/>
        </a:p>
      </dgm:t>
    </dgm:pt>
    <dgm:pt modelId="{B105EBFF-038F-4958-8A58-AF220BFC4397}">
      <dgm:prSet custT="1"/>
      <dgm:spPr/>
      <dgm:t>
        <a:bodyPr/>
        <a:lstStyle/>
        <a:p>
          <a:pPr rtl="0"/>
          <a:r>
            <a:rPr lang="en-US" sz="4800" dirty="0"/>
            <a:t>3:Principle of Contribution:</a:t>
          </a:r>
        </a:p>
      </dgm:t>
    </dgm:pt>
    <dgm:pt modelId="{6E39B231-7701-4786-8B75-065F29BCB163}" type="parTrans" cxnId="{0E56806A-A0C4-49D3-ABBE-5B57BEEE3686}">
      <dgm:prSet/>
      <dgm:spPr/>
      <dgm:t>
        <a:bodyPr/>
        <a:lstStyle/>
        <a:p>
          <a:endParaRPr lang="en-US"/>
        </a:p>
      </dgm:t>
    </dgm:pt>
    <dgm:pt modelId="{8756C066-E443-4592-A421-A807B7F5F3F2}" type="sibTrans" cxnId="{0E56806A-A0C4-49D3-ABBE-5B57BEEE3686}">
      <dgm:prSet/>
      <dgm:spPr/>
      <dgm:t>
        <a:bodyPr/>
        <a:lstStyle/>
        <a:p>
          <a:endParaRPr lang="en-US"/>
        </a:p>
      </dgm:t>
    </dgm:pt>
    <dgm:pt modelId="{A528A2C5-6780-48AF-9378-901D86FED62E}">
      <dgm:prSet custT="1"/>
      <dgm:spPr/>
      <dgm:t>
        <a:bodyPr/>
        <a:lstStyle/>
        <a:p>
          <a:pPr rtl="0"/>
          <a:r>
            <a:rPr lang="en-US" sz="2000" dirty="0"/>
            <a:t>This principle specifies that when  a person buys insurance from multiple companies and risk arises then insured can claim the compensation from the insurers proportionately or from one insurer .</a:t>
          </a:r>
        </a:p>
      </dgm:t>
    </dgm:pt>
    <dgm:pt modelId="{B0FF27CE-C113-4005-ABF6-C41A5B64BC5B}" type="parTrans" cxnId="{939112E2-57F1-487D-AE37-FD2EC4AFCE54}">
      <dgm:prSet/>
      <dgm:spPr/>
      <dgm:t>
        <a:bodyPr/>
        <a:lstStyle/>
        <a:p>
          <a:endParaRPr lang="en-US"/>
        </a:p>
      </dgm:t>
    </dgm:pt>
    <dgm:pt modelId="{ADD28F37-442C-4DED-B771-C33E5CB1CD09}" type="sibTrans" cxnId="{939112E2-57F1-487D-AE37-FD2EC4AFCE54}">
      <dgm:prSet/>
      <dgm:spPr/>
      <dgm:t>
        <a:bodyPr/>
        <a:lstStyle/>
        <a:p>
          <a:endParaRPr lang="en-US"/>
        </a:p>
      </dgm:t>
    </dgm:pt>
    <dgm:pt modelId="{D4FA25FC-FE28-43BE-940E-354AA9CD7A4F}">
      <dgm:prSet/>
      <dgm:spPr/>
      <dgm:t>
        <a:bodyPr/>
        <a:lstStyle/>
        <a:p>
          <a:pPr rtl="0"/>
          <a:endParaRPr lang="en-US" dirty="0"/>
        </a:p>
      </dgm:t>
    </dgm:pt>
    <dgm:pt modelId="{6033AFC1-DA0A-446E-8F8A-ADF2672592EA}" type="parTrans" cxnId="{00C16E86-7F8B-4790-8790-7D394171D7DF}">
      <dgm:prSet/>
      <dgm:spPr/>
      <dgm:t>
        <a:bodyPr/>
        <a:lstStyle/>
        <a:p>
          <a:endParaRPr lang="en-US"/>
        </a:p>
      </dgm:t>
    </dgm:pt>
    <dgm:pt modelId="{90AAAC7C-0078-4547-904C-A05A7197BA20}" type="sibTrans" cxnId="{00C16E86-7F8B-4790-8790-7D394171D7DF}">
      <dgm:prSet/>
      <dgm:spPr/>
      <dgm:t>
        <a:bodyPr/>
        <a:lstStyle/>
        <a:p>
          <a:endParaRPr lang="en-US"/>
        </a:p>
      </dgm:t>
    </dgm:pt>
    <dgm:pt modelId="{2530D7E0-7A82-497D-8A55-714FE7761725}" type="pres">
      <dgm:prSet presAssocID="{56309C20-92D1-4C42-BDCB-BF6299E7317D}" presName="linear" presStyleCnt="0">
        <dgm:presLayoutVars>
          <dgm:animLvl val="lvl"/>
          <dgm:resizeHandles val="exact"/>
        </dgm:presLayoutVars>
      </dgm:prSet>
      <dgm:spPr/>
    </dgm:pt>
    <dgm:pt modelId="{8D6F9587-ABED-4ADA-B780-32D505AAA601}" type="pres">
      <dgm:prSet presAssocID="{73319D64-CDB9-4604-8E2B-D7057D2BB1B1}" presName="parentText" presStyleLbl="node1" presStyleIdx="0" presStyleCnt="4" custLinFactY="2762" custLinFactNeighborX="-1852" custLinFactNeighborY="100000">
        <dgm:presLayoutVars>
          <dgm:chMax val="0"/>
          <dgm:bulletEnabled val="1"/>
        </dgm:presLayoutVars>
      </dgm:prSet>
      <dgm:spPr/>
    </dgm:pt>
    <dgm:pt modelId="{93329711-8904-4A98-B1DB-EE753908ED31}" type="pres">
      <dgm:prSet presAssocID="{F8FA3ED2-BF6C-4F3D-BC40-CE18B78F06D9}" presName="spacer" presStyleCnt="0"/>
      <dgm:spPr/>
    </dgm:pt>
    <dgm:pt modelId="{74273DB5-1878-4308-BFEA-F7E7A8041BE7}" type="pres">
      <dgm:prSet presAssocID="{B105EBFF-038F-4958-8A58-AF220BFC4397}" presName="parentText" presStyleLbl="node1" presStyleIdx="1" presStyleCnt="4" custLinFactNeighborX="-5556" custLinFactNeighborY="52411">
        <dgm:presLayoutVars>
          <dgm:chMax val="0"/>
          <dgm:bulletEnabled val="1"/>
        </dgm:presLayoutVars>
      </dgm:prSet>
      <dgm:spPr/>
    </dgm:pt>
    <dgm:pt modelId="{A04D73D0-902D-4236-87BE-628BCE650B3F}" type="pres">
      <dgm:prSet presAssocID="{8756C066-E443-4592-A421-A807B7F5F3F2}" presName="spacer" presStyleCnt="0"/>
      <dgm:spPr/>
    </dgm:pt>
    <dgm:pt modelId="{159714DD-027D-4CEE-96EC-70DA584FC4EE}" type="pres">
      <dgm:prSet presAssocID="{A528A2C5-6780-48AF-9378-901D86FED62E}" presName="parentText" presStyleLbl="node1" presStyleIdx="2" presStyleCnt="4">
        <dgm:presLayoutVars>
          <dgm:chMax val="0"/>
          <dgm:bulletEnabled val="1"/>
        </dgm:presLayoutVars>
      </dgm:prSet>
      <dgm:spPr/>
    </dgm:pt>
    <dgm:pt modelId="{FD651F2F-C760-476C-9BDE-982D5C012A11}" type="pres">
      <dgm:prSet presAssocID="{ADD28F37-442C-4DED-B771-C33E5CB1CD09}" presName="spacer" presStyleCnt="0"/>
      <dgm:spPr/>
    </dgm:pt>
    <dgm:pt modelId="{EB306028-05A7-48CC-9652-077C93BB0DDC}" type="pres">
      <dgm:prSet presAssocID="{D4FA25FC-FE28-43BE-940E-354AA9CD7A4F}" presName="parentText" presStyleLbl="node1" presStyleIdx="3" presStyleCnt="4">
        <dgm:presLayoutVars>
          <dgm:chMax val="0"/>
          <dgm:bulletEnabled val="1"/>
        </dgm:presLayoutVars>
      </dgm:prSet>
      <dgm:spPr/>
    </dgm:pt>
  </dgm:ptLst>
  <dgm:cxnLst>
    <dgm:cxn modelId="{FD757D2E-A993-462A-9C13-FECBD0A5707A}" type="presOf" srcId="{A528A2C5-6780-48AF-9378-901D86FED62E}" destId="{159714DD-027D-4CEE-96EC-70DA584FC4EE}" srcOrd="0" destOrd="0" presId="urn:microsoft.com/office/officeart/2005/8/layout/vList2"/>
    <dgm:cxn modelId="{E9804135-80C8-41FD-B96F-CD4A5D07EFD0}" type="presOf" srcId="{56309C20-92D1-4C42-BDCB-BF6299E7317D}" destId="{2530D7E0-7A82-497D-8A55-714FE7761725}" srcOrd="0" destOrd="0" presId="urn:microsoft.com/office/officeart/2005/8/layout/vList2"/>
    <dgm:cxn modelId="{BAF59B3A-E0C7-4736-B6D3-81E1AF603FC5}" type="presOf" srcId="{73319D64-CDB9-4604-8E2B-D7057D2BB1B1}" destId="{8D6F9587-ABED-4ADA-B780-32D505AAA601}" srcOrd="0" destOrd="0" presId="urn:microsoft.com/office/officeart/2005/8/layout/vList2"/>
    <dgm:cxn modelId="{CDA1EB67-4A37-4473-9276-FDBA62488870}" type="presOf" srcId="{B105EBFF-038F-4958-8A58-AF220BFC4397}" destId="{74273DB5-1878-4308-BFEA-F7E7A8041BE7}" srcOrd="0" destOrd="0" presId="urn:microsoft.com/office/officeart/2005/8/layout/vList2"/>
    <dgm:cxn modelId="{0E56806A-A0C4-49D3-ABBE-5B57BEEE3686}" srcId="{56309C20-92D1-4C42-BDCB-BF6299E7317D}" destId="{B105EBFF-038F-4958-8A58-AF220BFC4397}" srcOrd="1" destOrd="0" parTransId="{6E39B231-7701-4786-8B75-065F29BCB163}" sibTransId="{8756C066-E443-4592-A421-A807B7F5F3F2}"/>
    <dgm:cxn modelId="{33612852-20AA-4D57-A603-0405EA4B725C}" type="presOf" srcId="{D4FA25FC-FE28-43BE-940E-354AA9CD7A4F}" destId="{EB306028-05A7-48CC-9652-077C93BB0DDC}" srcOrd="0" destOrd="0" presId="urn:microsoft.com/office/officeart/2005/8/layout/vList2"/>
    <dgm:cxn modelId="{00C16E86-7F8B-4790-8790-7D394171D7DF}" srcId="{56309C20-92D1-4C42-BDCB-BF6299E7317D}" destId="{D4FA25FC-FE28-43BE-940E-354AA9CD7A4F}" srcOrd="3" destOrd="0" parTransId="{6033AFC1-DA0A-446E-8F8A-ADF2672592EA}" sibTransId="{90AAAC7C-0078-4547-904C-A05A7197BA20}"/>
    <dgm:cxn modelId="{9DC417BE-2BF5-4D3E-BACC-EE2B54C6BBAB}" srcId="{56309C20-92D1-4C42-BDCB-BF6299E7317D}" destId="{73319D64-CDB9-4604-8E2B-D7057D2BB1B1}" srcOrd="0" destOrd="0" parTransId="{BCF83D02-B820-429A-A0B3-7BCB6BE4A7B1}" sibTransId="{F8FA3ED2-BF6C-4F3D-BC40-CE18B78F06D9}"/>
    <dgm:cxn modelId="{939112E2-57F1-487D-AE37-FD2EC4AFCE54}" srcId="{56309C20-92D1-4C42-BDCB-BF6299E7317D}" destId="{A528A2C5-6780-48AF-9378-901D86FED62E}" srcOrd="2" destOrd="0" parTransId="{B0FF27CE-C113-4005-ABF6-C41A5B64BC5B}" sibTransId="{ADD28F37-442C-4DED-B771-C33E5CB1CD09}"/>
    <dgm:cxn modelId="{D68467A4-5E86-430E-8E2B-F8436E40269F}" type="presParOf" srcId="{2530D7E0-7A82-497D-8A55-714FE7761725}" destId="{8D6F9587-ABED-4ADA-B780-32D505AAA601}" srcOrd="0" destOrd="0" presId="urn:microsoft.com/office/officeart/2005/8/layout/vList2"/>
    <dgm:cxn modelId="{5C3116B2-7F26-4E81-8A31-689344285EDF}" type="presParOf" srcId="{2530D7E0-7A82-497D-8A55-714FE7761725}" destId="{93329711-8904-4A98-B1DB-EE753908ED31}" srcOrd="1" destOrd="0" presId="urn:microsoft.com/office/officeart/2005/8/layout/vList2"/>
    <dgm:cxn modelId="{A947CE78-F930-4ED4-A5AD-B6563A2DF306}" type="presParOf" srcId="{2530D7E0-7A82-497D-8A55-714FE7761725}" destId="{74273DB5-1878-4308-BFEA-F7E7A8041BE7}" srcOrd="2" destOrd="0" presId="urn:microsoft.com/office/officeart/2005/8/layout/vList2"/>
    <dgm:cxn modelId="{9D2E5B9E-19D9-44FA-ADEE-F90FCAA12733}" type="presParOf" srcId="{2530D7E0-7A82-497D-8A55-714FE7761725}" destId="{A04D73D0-902D-4236-87BE-628BCE650B3F}" srcOrd="3" destOrd="0" presId="urn:microsoft.com/office/officeart/2005/8/layout/vList2"/>
    <dgm:cxn modelId="{ABD312D1-6D3F-4025-9846-1BDC29487A2B}" type="presParOf" srcId="{2530D7E0-7A82-497D-8A55-714FE7761725}" destId="{159714DD-027D-4CEE-96EC-70DA584FC4EE}" srcOrd="4" destOrd="0" presId="urn:microsoft.com/office/officeart/2005/8/layout/vList2"/>
    <dgm:cxn modelId="{A11EE7F6-6965-4B89-9433-D3C95C8F6685}" type="presParOf" srcId="{2530D7E0-7A82-497D-8A55-714FE7761725}" destId="{FD651F2F-C760-476C-9BDE-982D5C012A11}" srcOrd="5" destOrd="0" presId="urn:microsoft.com/office/officeart/2005/8/layout/vList2"/>
    <dgm:cxn modelId="{011604ED-2A74-4A12-98BA-A76160BEDC75}" type="presParOf" srcId="{2530D7E0-7A82-497D-8A55-714FE7761725}" destId="{EB306028-05A7-48CC-9652-077C93BB0DD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3F183D-9926-460B-BAEF-50F20694B037}">
      <dsp:nvSpPr>
        <dsp:cNvPr id="0" name=""/>
        <dsp:cNvSpPr/>
      </dsp:nvSpPr>
      <dsp:spPr>
        <a:xfrm rot="10800000">
          <a:off x="1795653" y="0"/>
          <a:ext cx="5168646" cy="1975104"/>
        </a:xfrm>
        <a:prstGeom prst="homePlate">
          <a:avLst/>
        </a:prstGeom>
        <a:solidFill>
          <a:schemeClr val="accent2">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76200" rIns="142240" bIns="76200" numCol="1" spcCol="1270" anchor="ctr" anchorCtr="0">
          <a:noAutofit/>
        </a:bodyPr>
        <a:lstStyle/>
        <a:p>
          <a:pPr marL="0" lvl="0" indent="0" algn="ctr" defTabSz="889000" rtl="0">
            <a:lnSpc>
              <a:spcPct val="90000"/>
            </a:lnSpc>
            <a:spcBef>
              <a:spcPct val="0"/>
            </a:spcBef>
            <a:spcAft>
              <a:spcPct val="35000"/>
            </a:spcAft>
            <a:buNone/>
          </a:pPr>
          <a:r>
            <a:rPr lang="en-US" sz="2000" b="1" kern="1200" baseline="0" dirty="0"/>
            <a:t>Premium :The person is Who is going to be insured has to pay an amount for the coverage of an</a:t>
          </a:r>
          <a:r>
            <a:rPr lang="en-US" sz="2000" b="1" kern="1200" baseline="0" dirty="0" err="1"/>
            <a:t>unforseenrisk,that</a:t>
          </a:r>
          <a:r>
            <a:rPr lang="en-US" sz="2000" b="1" kern="1200" baseline="0" dirty="0"/>
            <a:t>amount is known as premium.</a:t>
          </a:r>
        </a:p>
      </dsp:txBody>
      <dsp:txXfrm rot="10800000">
        <a:off x="2289429" y="0"/>
        <a:ext cx="4674870" cy="1975104"/>
      </dsp:txXfrm>
    </dsp:sp>
    <dsp:sp modelId="{9EBD8A39-F5D1-49DD-A0F2-650D248BAD87}">
      <dsp:nvSpPr>
        <dsp:cNvPr id="0" name=""/>
        <dsp:cNvSpPr/>
      </dsp:nvSpPr>
      <dsp:spPr>
        <a:xfrm>
          <a:off x="844304" y="0"/>
          <a:ext cx="1975104" cy="1975104"/>
        </a:xfrm>
        <a:prstGeom prst="ellipse">
          <a:avLst/>
        </a:prstGeom>
        <a:solidFill>
          <a:schemeClr val="accent2">
            <a:tint val="50000"/>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6F9587-ABED-4ADA-B780-32D505AAA601}">
      <dsp:nvSpPr>
        <dsp:cNvPr id="0" name=""/>
        <dsp:cNvSpPr/>
      </dsp:nvSpPr>
      <dsp:spPr>
        <a:xfrm>
          <a:off x="0" y="45747"/>
          <a:ext cx="8229600" cy="1086557"/>
        </a:xfrm>
        <a:prstGeom prst="roundRect">
          <a:avLst/>
        </a:prstGeom>
        <a:solidFill>
          <a:schemeClr val="accent2">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t>It  means all the material facts must be disclosed by both the parties .A contract will be voidable if the concealment done by any one of the  party.</a:t>
          </a:r>
        </a:p>
      </dsp:txBody>
      <dsp:txXfrm>
        <a:off x="53041" y="98788"/>
        <a:ext cx="8123518" cy="980475"/>
      </dsp:txXfrm>
    </dsp:sp>
    <dsp:sp modelId="{74273DB5-1878-4308-BFEA-F7E7A8041BE7}">
      <dsp:nvSpPr>
        <dsp:cNvPr id="0" name=""/>
        <dsp:cNvSpPr/>
      </dsp:nvSpPr>
      <dsp:spPr>
        <a:xfrm>
          <a:off x="0" y="1108443"/>
          <a:ext cx="8229600" cy="1086557"/>
        </a:xfrm>
        <a:prstGeom prst="roundRect">
          <a:avLst/>
        </a:prstGeom>
        <a:solidFill>
          <a:schemeClr val="accent2">
            <a:alpha val="90000"/>
            <a:hueOff val="0"/>
            <a:satOff val="0"/>
            <a:lumOff val="0"/>
            <a:alphaOff val="-13333"/>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rtl="0">
            <a:lnSpc>
              <a:spcPct val="90000"/>
            </a:lnSpc>
            <a:spcBef>
              <a:spcPct val="0"/>
            </a:spcBef>
            <a:spcAft>
              <a:spcPct val="35000"/>
            </a:spcAft>
            <a:buNone/>
          </a:pPr>
          <a:r>
            <a:rPr lang="en-US" sz="4800" kern="1200" dirty="0"/>
            <a:t>3:Principle of Contribution:</a:t>
          </a:r>
        </a:p>
      </dsp:txBody>
      <dsp:txXfrm>
        <a:off x="53041" y="1161484"/>
        <a:ext cx="8123518" cy="980475"/>
      </dsp:txXfrm>
    </dsp:sp>
    <dsp:sp modelId="{159714DD-027D-4CEE-96EC-70DA584FC4EE}">
      <dsp:nvSpPr>
        <dsp:cNvPr id="0" name=""/>
        <dsp:cNvSpPr/>
      </dsp:nvSpPr>
      <dsp:spPr>
        <a:xfrm>
          <a:off x="0" y="2200583"/>
          <a:ext cx="8229600" cy="1086557"/>
        </a:xfrm>
        <a:prstGeom prst="roundRect">
          <a:avLst/>
        </a:prstGeom>
        <a:solidFill>
          <a:schemeClr val="accent2">
            <a:alpha val="90000"/>
            <a:hueOff val="0"/>
            <a:satOff val="0"/>
            <a:lumOff val="0"/>
            <a:alphaOff val="-2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kern="1200" dirty="0"/>
            <a:t>This principle specifies that when  a person buys insurance from multiple companies and risk arises then insured can claim the compensation from the insurers proportionately or from one insurer .</a:t>
          </a:r>
        </a:p>
      </dsp:txBody>
      <dsp:txXfrm>
        <a:off x="53041" y="2253624"/>
        <a:ext cx="8123518" cy="980475"/>
      </dsp:txXfrm>
    </dsp:sp>
    <dsp:sp modelId="{EB306028-05A7-48CC-9652-077C93BB0DDC}">
      <dsp:nvSpPr>
        <dsp:cNvPr id="0" name=""/>
        <dsp:cNvSpPr/>
      </dsp:nvSpPr>
      <dsp:spPr>
        <a:xfrm>
          <a:off x="0" y="3298872"/>
          <a:ext cx="8229600" cy="1086557"/>
        </a:xfrm>
        <a:prstGeom prst="roundRect">
          <a:avLst/>
        </a:prstGeom>
        <a:solidFill>
          <a:schemeClr val="accent2">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l" defTabSz="222250" rtl="0">
            <a:lnSpc>
              <a:spcPct val="90000"/>
            </a:lnSpc>
            <a:spcBef>
              <a:spcPct val="0"/>
            </a:spcBef>
            <a:spcAft>
              <a:spcPct val="35000"/>
            </a:spcAft>
            <a:buNone/>
          </a:pPr>
          <a:endParaRPr lang="en-US" sz="500" kern="1200" dirty="0"/>
        </a:p>
      </dsp:txBody>
      <dsp:txXfrm>
        <a:off x="53041" y="3351913"/>
        <a:ext cx="8123518" cy="980475"/>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70"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71"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72"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73"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4"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75"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1048596"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04859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048598" name="Date Placeholder 29"/>
          <p:cNvSpPr>
            <a:spLocks noGrp="1"/>
          </p:cNvSpPr>
          <p:nvPr>
            <p:ph type="dt" sz="half" idx="10"/>
          </p:nvPr>
        </p:nvSpPr>
        <p:spPr/>
        <p:txBody>
          <a:bodyPr/>
          <a:lstStyle/>
          <a:p>
            <a:fld id="{8D8CDD0B-A194-48B1-9549-C163AED937A5}" type="datetimeFigureOut">
              <a:rPr lang="en-US" smtClean="0"/>
              <a:t>4/17/2020</a:t>
            </a:fld>
            <a:endParaRPr lang="en-US"/>
          </a:p>
        </p:txBody>
      </p:sp>
      <p:sp>
        <p:nvSpPr>
          <p:cNvPr id="1048599" name="Footer Placeholder 18"/>
          <p:cNvSpPr>
            <a:spLocks noGrp="1"/>
          </p:cNvSpPr>
          <p:nvPr>
            <p:ph type="ftr" sz="quarter" idx="11"/>
          </p:nvPr>
        </p:nvSpPr>
        <p:spPr/>
        <p:txBody>
          <a:bodyPr/>
          <a:lstStyle/>
          <a:p>
            <a:endParaRPr lang="en-US"/>
          </a:p>
        </p:txBody>
      </p:sp>
      <p:sp>
        <p:nvSpPr>
          <p:cNvPr id="1048600" name="Slide Number Placeholder 26"/>
          <p:cNvSpPr>
            <a:spLocks noGrp="1"/>
          </p:cNvSpPr>
          <p:nvPr>
            <p:ph type="sldNum" sz="quarter" idx="12"/>
          </p:nvPr>
        </p:nvSpPr>
        <p:spPr/>
        <p:txBody>
          <a:bodyPr/>
          <a:lstStyle/>
          <a:p>
            <a:fld id="{3961C112-FFA6-4FF6-8EDB-97E0215C787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59" name="Title 1"/>
          <p:cNvSpPr>
            <a:spLocks noGrp="1"/>
          </p:cNvSpPr>
          <p:nvPr>
            <p:ph type="title"/>
          </p:nvPr>
        </p:nvSpPr>
        <p:spPr/>
        <p:txBody>
          <a:bodyPr/>
          <a:lstStyle/>
          <a:p>
            <a:r>
              <a:rPr kumimoji="0" lang="en-US"/>
              <a:t>Click to edit Master title style</a:t>
            </a:r>
          </a:p>
        </p:txBody>
      </p:sp>
      <p:sp>
        <p:nvSpPr>
          <p:cNvPr id="1048660"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61" name="Date Placeholder 3"/>
          <p:cNvSpPr>
            <a:spLocks noGrp="1"/>
          </p:cNvSpPr>
          <p:nvPr>
            <p:ph type="dt" sz="half" idx="10"/>
          </p:nvPr>
        </p:nvSpPr>
        <p:spPr/>
        <p:txBody>
          <a:bodyPr/>
          <a:lstStyle/>
          <a:p>
            <a:fld id="{8D8CDD0B-A194-48B1-9549-C163AED937A5}" type="datetimeFigureOut">
              <a:rPr lang="en-US" smtClean="0"/>
              <a:t>4/17/2020</a:t>
            </a:fld>
            <a:endParaRPr lang="en-US"/>
          </a:p>
        </p:txBody>
      </p:sp>
      <p:sp>
        <p:nvSpPr>
          <p:cNvPr id="1048662" name="Footer Placeholder 4"/>
          <p:cNvSpPr>
            <a:spLocks noGrp="1"/>
          </p:cNvSpPr>
          <p:nvPr>
            <p:ph type="ftr" sz="quarter" idx="11"/>
          </p:nvPr>
        </p:nvSpPr>
        <p:spPr/>
        <p:txBody>
          <a:bodyPr/>
          <a:lstStyle/>
          <a:p>
            <a:endParaRPr lang="en-US"/>
          </a:p>
        </p:txBody>
      </p:sp>
      <p:sp>
        <p:nvSpPr>
          <p:cNvPr id="1048663" name="Slide Number Placeholder 5"/>
          <p:cNvSpPr>
            <a:spLocks noGrp="1"/>
          </p:cNvSpPr>
          <p:nvPr>
            <p:ph type="sldNum" sz="quarter" idx="12"/>
          </p:nvPr>
        </p:nvSpPr>
        <p:spPr/>
        <p:txBody>
          <a:bodyPr/>
          <a:lstStyle/>
          <a:p>
            <a:fld id="{3961C112-FFA6-4FF6-8EDB-97E0215C7872}" type="slidenum">
              <a:rPr lang="en-US" smtClean="0"/>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36"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1048637"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38" name="Date Placeholder 3"/>
          <p:cNvSpPr>
            <a:spLocks noGrp="1"/>
          </p:cNvSpPr>
          <p:nvPr>
            <p:ph type="dt" sz="half" idx="10"/>
          </p:nvPr>
        </p:nvSpPr>
        <p:spPr/>
        <p:txBody>
          <a:bodyPr/>
          <a:lstStyle/>
          <a:p>
            <a:fld id="{8D8CDD0B-A194-48B1-9549-C163AED937A5}" type="datetimeFigureOut">
              <a:rPr lang="en-US" smtClean="0"/>
              <a:t>4/17/2020</a:t>
            </a:fld>
            <a:endParaRPr lang="en-US"/>
          </a:p>
        </p:txBody>
      </p:sp>
      <p:sp>
        <p:nvSpPr>
          <p:cNvPr id="1048639" name="Footer Placeholder 4"/>
          <p:cNvSpPr>
            <a:spLocks noGrp="1"/>
          </p:cNvSpPr>
          <p:nvPr>
            <p:ph type="ftr" sz="quarter" idx="11"/>
          </p:nvPr>
        </p:nvSpPr>
        <p:spPr/>
        <p:txBody>
          <a:bodyPr/>
          <a:lstStyle/>
          <a:p>
            <a:endParaRPr lang="en-US"/>
          </a:p>
        </p:txBody>
      </p:sp>
      <p:sp>
        <p:nvSpPr>
          <p:cNvPr id="1048640" name="Slide Number Placeholder 5"/>
          <p:cNvSpPr>
            <a:spLocks noGrp="1"/>
          </p:cNvSpPr>
          <p:nvPr>
            <p:ph type="sldNum" sz="quarter" idx="12"/>
          </p:nvPr>
        </p:nvSpPr>
        <p:spPr/>
        <p:txBody>
          <a:bodyPr/>
          <a:lstStyle/>
          <a:p>
            <a:fld id="{3961C112-FFA6-4FF6-8EDB-97E0215C7872}" type="slidenum">
              <a:rPr lang="en-US" smtClean="0"/>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5" name="Title 1"/>
          <p:cNvSpPr>
            <a:spLocks noGrp="1"/>
          </p:cNvSpPr>
          <p:nvPr>
            <p:ph type="title"/>
          </p:nvPr>
        </p:nvSpPr>
        <p:spPr/>
        <p:txBody>
          <a:bodyPr/>
          <a:lstStyle/>
          <a:p>
            <a:r>
              <a:rPr kumimoji="0" lang="en-US"/>
              <a:t>Click to edit Master title style</a:t>
            </a:r>
          </a:p>
        </p:txBody>
      </p:sp>
      <p:sp>
        <p:nvSpPr>
          <p:cNvPr id="1048586"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587" name="Date Placeholder 3"/>
          <p:cNvSpPr>
            <a:spLocks noGrp="1"/>
          </p:cNvSpPr>
          <p:nvPr>
            <p:ph type="dt" sz="half" idx="10"/>
          </p:nvPr>
        </p:nvSpPr>
        <p:spPr/>
        <p:txBody>
          <a:bodyPr/>
          <a:lstStyle/>
          <a:p>
            <a:fld id="{8D8CDD0B-A194-48B1-9549-C163AED937A5}" type="datetimeFigureOut">
              <a:rPr lang="en-US" smtClean="0"/>
              <a:t>4/17/2020</a:t>
            </a:fld>
            <a:endParaRPr lang="en-US"/>
          </a:p>
        </p:txBody>
      </p:sp>
      <p:sp>
        <p:nvSpPr>
          <p:cNvPr id="1048588" name="Footer Placeholder 4"/>
          <p:cNvSpPr>
            <a:spLocks noGrp="1"/>
          </p:cNvSpPr>
          <p:nvPr>
            <p:ph type="ftr" sz="quarter" idx="11"/>
          </p:nvPr>
        </p:nvSpPr>
        <p:spPr/>
        <p:txBody>
          <a:bodyPr/>
          <a:lstStyle/>
          <a:p>
            <a:endParaRPr lang="en-US"/>
          </a:p>
        </p:txBody>
      </p:sp>
      <p:sp>
        <p:nvSpPr>
          <p:cNvPr id="1048589" name="Slide Number Placeholder 5"/>
          <p:cNvSpPr>
            <a:spLocks noGrp="1"/>
          </p:cNvSpPr>
          <p:nvPr>
            <p:ph type="sldNum" sz="quarter" idx="12"/>
          </p:nvPr>
        </p:nvSpPr>
        <p:spPr/>
        <p:txBody>
          <a:bodyPr/>
          <a:lstStyle/>
          <a:p>
            <a:fld id="{3961C112-FFA6-4FF6-8EDB-97E0215C7872}" type="slidenum">
              <a:rPr lang="en-US" smtClean="0"/>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1048654"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048655"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048656" name="Date Placeholder 3"/>
          <p:cNvSpPr>
            <a:spLocks noGrp="1"/>
          </p:cNvSpPr>
          <p:nvPr>
            <p:ph type="dt" sz="half" idx="10"/>
          </p:nvPr>
        </p:nvSpPr>
        <p:spPr/>
        <p:txBody>
          <a:bodyPr/>
          <a:lstStyle/>
          <a:p>
            <a:fld id="{8D8CDD0B-A194-48B1-9549-C163AED937A5}" type="datetimeFigureOut">
              <a:rPr lang="en-US" smtClean="0"/>
              <a:t>4/17/2020</a:t>
            </a:fld>
            <a:endParaRPr lang="en-US"/>
          </a:p>
        </p:txBody>
      </p:sp>
      <p:sp>
        <p:nvSpPr>
          <p:cNvPr id="1048657" name="Footer Placeholder 4"/>
          <p:cNvSpPr>
            <a:spLocks noGrp="1"/>
          </p:cNvSpPr>
          <p:nvPr>
            <p:ph type="ftr" sz="quarter" idx="11"/>
          </p:nvPr>
        </p:nvSpPr>
        <p:spPr/>
        <p:txBody>
          <a:bodyPr/>
          <a:lstStyle/>
          <a:p>
            <a:endParaRPr lang="en-US"/>
          </a:p>
        </p:txBody>
      </p:sp>
      <p:sp>
        <p:nvSpPr>
          <p:cNvPr id="1048658" name="Slide Number Placeholder 5"/>
          <p:cNvSpPr>
            <a:spLocks noGrp="1"/>
          </p:cNvSpPr>
          <p:nvPr>
            <p:ph type="sldNum" sz="quarter" idx="12"/>
          </p:nvPr>
        </p:nvSpPr>
        <p:spPr/>
        <p:txBody>
          <a:bodyPr/>
          <a:lstStyle/>
          <a:p>
            <a:fld id="{3961C112-FFA6-4FF6-8EDB-97E0215C787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8"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1048619"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20"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21" name="Date Placeholder 4"/>
          <p:cNvSpPr>
            <a:spLocks noGrp="1"/>
          </p:cNvSpPr>
          <p:nvPr>
            <p:ph type="dt" sz="half" idx="10"/>
          </p:nvPr>
        </p:nvSpPr>
        <p:spPr/>
        <p:txBody>
          <a:bodyPr/>
          <a:lstStyle/>
          <a:p>
            <a:fld id="{8D8CDD0B-A194-48B1-9549-C163AED937A5}" type="datetimeFigureOut">
              <a:rPr lang="en-US" smtClean="0"/>
              <a:t>4/17/2020</a:t>
            </a:fld>
            <a:endParaRPr lang="en-US"/>
          </a:p>
        </p:txBody>
      </p:sp>
      <p:sp>
        <p:nvSpPr>
          <p:cNvPr id="1048622" name="Footer Placeholder 5"/>
          <p:cNvSpPr>
            <a:spLocks noGrp="1"/>
          </p:cNvSpPr>
          <p:nvPr>
            <p:ph type="ftr" sz="quarter" idx="11"/>
          </p:nvPr>
        </p:nvSpPr>
        <p:spPr/>
        <p:txBody>
          <a:bodyPr/>
          <a:lstStyle/>
          <a:p>
            <a:endParaRPr lang="en-US"/>
          </a:p>
        </p:txBody>
      </p:sp>
      <p:sp>
        <p:nvSpPr>
          <p:cNvPr id="1048623" name="Slide Number Placeholder 6"/>
          <p:cNvSpPr>
            <a:spLocks noGrp="1"/>
          </p:cNvSpPr>
          <p:nvPr>
            <p:ph type="sldNum" sz="quarter" idx="12"/>
          </p:nvPr>
        </p:nvSpPr>
        <p:spPr/>
        <p:txBody>
          <a:bodyPr/>
          <a:lstStyle/>
          <a:p>
            <a:fld id="{3961C112-FFA6-4FF6-8EDB-97E0215C7872}" type="slidenum">
              <a:rPr lang="en-US" smtClean="0"/>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4" name="Title 1"/>
          <p:cNvSpPr>
            <a:spLocks noGrp="1"/>
          </p:cNvSpPr>
          <p:nvPr>
            <p:ph type="title"/>
          </p:nvPr>
        </p:nvSpPr>
        <p:spPr>
          <a:xfrm>
            <a:off x="457200" y="704088"/>
            <a:ext cx="8229600" cy="1143000"/>
          </a:xfrm>
        </p:spPr>
        <p:txBody>
          <a:bodyPr tIns="45720" anchor="b"/>
          <a:lstStyle/>
          <a:p>
            <a:r>
              <a:rPr kumimoji="0" lang="en-US"/>
              <a:t>Click to edit Master title style</a:t>
            </a:r>
          </a:p>
        </p:txBody>
      </p:sp>
      <p:sp>
        <p:nvSpPr>
          <p:cNvPr id="1048625"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048626" name="Text Placeholder 3"/>
          <p:cNvSpPr>
            <a:spLocks noGrp="1"/>
          </p:cNvSpPr>
          <p:nvPr>
            <p:ph type="body" sz="half" idx="3"/>
          </p:nvPr>
        </p:nvSpPr>
        <p:spPr>
          <a:xfrm>
            <a:off x="4645025" y="1859757"/>
            <a:ext cx="4041775" cy="654843"/>
          </a:xfrm>
        </p:spPr>
        <p:txBody>
          <a:bodyPr lIns="45720" tIns="0" rIns="45720" bIns="0" anchor="ctr">
            <a:normAutofit fontScale="95833" lnSpcReduction="20000"/>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048627"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28"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29" name="Date Placeholder 6"/>
          <p:cNvSpPr>
            <a:spLocks noGrp="1"/>
          </p:cNvSpPr>
          <p:nvPr>
            <p:ph type="dt" sz="half" idx="10"/>
          </p:nvPr>
        </p:nvSpPr>
        <p:spPr/>
        <p:txBody>
          <a:bodyPr/>
          <a:lstStyle/>
          <a:p>
            <a:fld id="{8D8CDD0B-A194-48B1-9549-C163AED937A5}" type="datetimeFigureOut">
              <a:rPr lang="en-US" smtClean="0"/>
              <a:t>4/17/2020</a:t>
            </a:fld>
            <a:endParaRPr lang="en-US"/>
          </a:p>
        </p:txBody>
      </p:sp>
      <p:sp>
        <p:nvSpPr>
          <p:cNvPr id="1048630" name="Footer Placeholder 7"/>
          <p:cNvSpPr>
            <a:spLocks noGrp="1"/>
          </p:cNvSpPr>
          <p:nvPr>
            <p:ph type="ftr" sz="quarter" idx="11"/>
          </p:nvPr>
        </p:nvSpPr>
        <p:spPr/>
        <p:txBody>
          <a:bodyPr/>
          <a:lstStyle/>
          <a:p>
            <a:endParaRPr lang="en-US"/>
          </a:p>
        </p:txBody>
      </p:sp>
      <p:sp>
        <p:nvSpPr>
          <p:cNvPr id="1048631" name="Slide Number Placeholder 8"/>
          <p:cNvSpPr>
            <a:spLocks noGrp="1"/>
          </p:cNvSpPr>
          <p:nvPr>
            <p:ph type="sldNum" sz="quarter" idx="12"/>
          </p:nvPr>
        </p:nvSpPr>
        <p:spPr/>
        <p:txBody>
          <a:bodyPr/>
          <a:lstStyle/>
          <a:p>
            <a:fld id="{3961C112-FFA6-4FF6-8EDB-97E0215C7872}" type="slidenum">
              <a:rPr lang="en-US" smtClean="0"/>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3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1048633" name="Date Placeholder 2"/>
          <p:cNvSpPr>
            <a:spLocks noGrp="1"/>
          </p:cNvSpPr>
          <p:nvPr>
            <p:ph type="dt" sz="half" idx="10"/>
          </p:nvPr>
        </p:nvSpPr>
        <p:spPr/>
        <p:txBody>
          <a:bodyPr/>
          <a:lstStyle/>
          <a:p>
            <a:fld id="{8D8CDD0B-A194-48B1-9549-C163AED937A5}" type="datetimeFigureOut">
              <a:rPr lang="en-US" smtClean="0"/>
              <a:t>4/17/2020</a:t>
            </a:fld>
            <a:endParaRPr lang="en-US"/>
          </a:p>
        </p:txBody>
      </p:sp>
      <p:sp>
        <p:nvSpPr>
          <p:cNvPr id="1048634" name="Footer Placeholder 3"/>
          <p:cNvSpPr>
            <a:spLocks noGrp="1"/>
          </p:cNvSpPr>
          <p:nvPr>
            <p:ph type="ftr" sz="quarter" idx="11"/>
          </p:nvPr>
        </p:nvSpPr>
        <p:spPr/>
        <p:txBody>
          <a:bodyPr/>
          <a:lstStyle/>
          <a:p>
            <a:endParaRPr lang="en-US"/>
          </a:p>
        </p:txBody>
      </p:sp>
      <p:sp>
        <p:nvSpPr>
          <p:cNvPr id="1048635" name="Slide Number Placeholder 4"/>
          <p:cNvSpPr>
            <a:spLocks noGrp="1"/>
          </p:cNvSpPr>
          <p:nvPr>
            <p:ph type="sldNum" sz="quarter" idx="12"/>
          </p:nvPr>
        </p:nvSpPr>
        <p:spPr/>
        <p:txBody>
          <a:bodyPr/>
          <a:lstStyle/>
          <a:p>
            <a:fld id="{3961C112-FFA6-4FF6-8EDB-97E0215C7872}" type="slidenum">
              <a:rPr lang="en-US" smtClean="0"/>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41" name="Date Placeholder 1"/>
          <p:cNvSpPr>
            <a:spLocks noGrp="1"/>
          </p:cNvSpPr>
          <p:nvPr>
            <p:ph type="dt" sz="half" idx="10"/>
          </p:nvPr>
        </p:nvSpPr>
        <p:spPr/>
        <p:txBody>
          <a:bodyPr/>
          <a:lstStyle/>
          <a:p>
            <a:fld id="{8D8CDD0B-A194-48B1-9549-C163AED937A5}" type="datetimeFigureOut">
              <a:rPr lang="en-US" smtClean="0"/>
              <a:t>4/17/2020</a:t>
            </a:fld>
            <a:endParaRPr lang="en-US"/>
          </a:p>
        </p:txBody>
      </p:sp>
      <p:sp>
        <p:nvSpPr>
          <p:cNvPr id="1048642" name="Footer Placeholder 2"/>
          <p:cNvSpPr>
            <a:spLocks noGrp="1"/>
          </p:cNvSpPr>
          <p:nvPr>
            <p:ph type="ftr" sz="quarter" idx="11"/>
          </p:nvPr>
        </p:nvSpPr>
        <p:spPr/>
        <p:txBody>
          <a:bodyPr/>
          <a:lstStyle/>
          <a:p>
            <a:endParaRPr lang="en-US"/>
          </a:p>
        </p:txBody>
      </p:sp>
      <p:sp>
        <p:nvSpPr>
          <p:cNvPr id="1048643" name="Slide Number Placeholder 3"/>
          <p:cNvSpPr>
            <a:spLocks noGrp="1"/>
          </p:cNvSpPr>
          <p:nvPr>
            <p:ph type="sldNum" sz="quarter" idx="12"/>
          </p:nvPr>
        </p:nvSpPr>
        <p:spPr/>
        <p:txBody>
          <a:bodyPr/>
          <a:lstStyle/>
          <a:p>
            <a:fld id="{3961C112-FFA6-4FF6-8EDB-97E0215C7872}" type="slidenum">
              <a:rPr lang="en-US" smtClean="0"/>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64"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1048665"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1048666"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67" name="Date Placeholder 4"/>
          <p:cNvSpPr>
            <a:spLocks noGrp="1"/>
          </p:cNvSpPr>
          <p:nvPr>
            <p:ph type="dt" sz="half" idx="10"/>
          </p:nvPr>
        </p:nvSpPr>
        <p:spPr/>
        <p:txBody>
          <a:bodyPr/>
          <a:lstStyle/>
          <a:p>
            <a:fld id="{8D8CDD0B-A194-48B1-9549-C163AED937A5}" type="datetimeFigureOut">
              <a:rPr lang="en-US" smtClean="0"/>
              <a:t>4/17/2020</a:t>
            </a:fld>
            <a:endParaRPr lang="en-US"/>
          </a:p>
        </p:txBody>
      </p:sp>
      <p:sp>
        <p:nvSpPr>
          <p:cNvPr id="1048668" name="Footer Placeholder 5"/>
          <p:cNvSpPr>
            <a:spLocks noGrp="1"/>
          </p:cNvSpPr>
          <p:nvPr>
            <p:ph type="ftr" sz="quarter" idx="11"/>
          </p:nvPr>
        </p:nvSpPr>
        <p:spPr/>
        <p:txBody>
          <a:bodyPr/>
          <a:lstStyle/>
          <a:p>
            <a:endParaRPr lang="en-US"/>
          </a:p>
        </p:txBody>
      </p:sp>
      <p:sp>
        <p:nvSpPr>
          <p:cNvPr id="1048669" name="Slide Number Placeholder 6"/>
          <p:cNvSpPr>
            <a:spLocks noGrp="1"/>
          </p:cNvSpPr>
          <p:nvPr>
            <p:ph type="sldNum" sz="quarter" idx="12"/>
          </p:nvPr>
        </p:nvSpPr>
        <p:spPr/>
        <p:txBody>
          <a:bodyPr/>
          <a:lstStyle/>
          <a:p>
            <a:fld id="{3961C112-FFA6-4FF6-8EDB-97E0215C7872}" type="slidenum">
              <a:rPr lang="en-US" smtClean="0"/>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48644"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48645"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48646"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1048647"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48648" name="Date Placeholder 4"/>
          <p:cNvSpPr>
            <a:spLocks noGrp="1"/>
          </p:cNvSpPr>
          <p:nvPr>
            <p:ph type="dt" sz="half" idx="10"/>
          </p:nvPr>
        </p:nvSpPr>
        <p:spPr/>
        <p:txBody>
          <a:bodyPr/>
          <a:lstStyle/>
          <a:p>
            <a:fld id="{8D8CDD0B-A194-48B1-9549-C163AED937A5}" type="datetimeFigureOut">
              <a:rPr lang="en-US" smtClean="0"/>
              <a:t>4/17/2020</a:t>
            </a:fld>
            <a:endParaRPr lang="en-US"/>
          </a:p>
        </p:txBody>
      </p:sp>
      <p:sp>
        <p:nvSpPr>
          <p:cNvPr id="1048649" name="Footer Placeholder 5"/>
          <p:cNvSpPr>
            <a:spLocks noGrp="1"/>
          </p:cNvSpPr>
          <p:nvPr>
            <p:ph type="ftr" sz="quarter" idx="11"/>
          </p:nvPr>
        </p:nvSpPr>
        <p:spPr/>
        <p:txBody>
          <a:bodyPr/>
          <a:lstStyle/>
          <a:p>
            <a:endParaRPr lang="en-US"/>
          </a:p>
        </p:txBody>
      </p:sp>
      <p:sp>
        <p:nvSpPr>
          <p:cNvPr id="1048650" name="Slide Number Placeholder 6"/>
          <p:cNvSpPr>
            <a:spLocks noGrp="1"/>
          </p:cNvSpPr>
          <p:nvPr>
            <p:ph type="sldNum" sz="quarter" idx="12"/>
          </p:nvPr>
        </p:nvSpPr>
        <p:spPr>
          <a:xfrm>
            <a:off x="8077200" y="6356350"/>
            <a:ext cx="609600" cy="365125"/>
          </a:xfrm>
        </p:spPr>
        <p:txBody>
          <a:bodyPr/>
          <a:lstStyle/>
          <a:p>
            <a:fld id="{3961C112-FFA6-4FF6-8EDB-97E0215C7872}" type="slidenum">
              <a:rPr lang="en-US" smtClean="0"/>
              <a:t>‹#›</a:t>
            </a:fld>
            <a:endParaRPr lang="en-US"/>
          </a:p>
        </p:txBody>
      </p:sp>
      <p:sp>
        <p:nvSpPr>
          <p:cNvPr id="1048651"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48652"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653"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48576"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577"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578"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1048579"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4858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D8CDD0B-A194-48B1-9549-C163AED937A5}" type="datetimeFigureOut">
              <a:rPr lang="en-US" smtClean="0"/>
              <a:t>4/17/2020</a:t>
            </a:fld>
            <a:endParaRPr lang="en-US"/>
          </a:p>
        </p:txBody>
      </p:sp>
      <p:sp>
        <p:nvSpPr>
          <p:cNvPr id="1048581"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048582"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961C112-FFA6-4FF6-8EDB-97E0215C7872}" type="slidenum">
              <a:rPr lang="en-US" smtClean="0"/>
              <a:t>‹#›</a:t>
            </a:fld>
            <a:endParaRPr lang="en-US"/>
          </a:p>
        </p:txBody>
      </p:sp>
      <p:grpSp>
        <p:nvGrpSpPr>
          <p:cNvPr id="13" name="Group 1"/>
          <p:cNvGrpSpPr/>
          <p:nvPr/>
        </p:nvGrpSpPr>
        <p:grpSpPr>
          <a:xfrm>
            <a:off x="-19017" y="202408"/>
            <a:ext cx="9180548" cy="649224"/>
            <a:chOff x="-19045" y="216550"/>
            <a:chExt cx="9180548" cy="649224"/>
          </a:xfrm>
        </p:grpSpPr>
        <p:sp>
          <p:nvSpPr>
            <p:cNvPr id="1048583"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16000">
                    <a:schemeClr val="accent2">
                      <a:shade val="75000"/>
                      <a:alpha val="56000"/>
                    </a:schemeClr>
                  </a:gs>
                  <a:gs pos="74000">
                    <a:schemeClr val="accent3">
                      <a:shade val="75000"/>
                    </a:schemeClr>
                  </a:gs>
                  <a:gs pos="86000">
                    <a:schemeClr val="tx1">
                      <a:alpha val="29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84"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33000">
                    <a:schemeClr val="accent2">
                      <a:alpha val="56000"/>
                    </a:schemeClr>
                  </a:gs>
                  <a:gs pos="44000">
                    <a:schemeClr val="accent1"/>
                  </a:gs>
                  <a:gs pos="74000">
                    <a:schemeClr val="accent4"/>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 /><Relationship Id="rId2" Type="http://schemas.openxmlformats.org/officeDocument/2006/relationships/diagramData" Target="../diagrams/data1.xml" /><Relationship Id="rId1" Type="http://schemas.openxmlformats.org/officeDocument/2006/relationships/slideLayout" Target="../slideLayouts/slideLayout1.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 /><Relationship Id="rId2" Type="http://schemas.openxmlformats.org/officeDocument/2006/relationships/diagramData" Target="../diagrams/data2.xml" /><Relationship Id="rId1" Type="http://schemas.openxmlformats.org/officeDocument/2006/relationships/slideLayout" Target="../slideLayouts/slideLayout2.xml" /><Relationship Id="rId6" Type="http://schemas.microsoft.com/office/2007/relationships/diagramDrawing" Target="../diagrams/drawing2.xml" /><Relationship Id="rId5" Type="http://schemas.openxmlformats.org/officeDocument/2006/relationships/diagramColors" Target="../diagrams/colors2.xml" /><Relationship Id="rId4" Type="http://schemas.openxmlformats.org/officeDocument/2006/relationships/diagramQuickStyle" Target="../diagrams/quickStyle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048589"/>
          <p:cNvSpPr>
            <a:spLocks noGrp="1"/>
          </p:cNvSpPr>
          <p:nvPr>
            <p:ph type="title"/>
          </p:nvPr>
        </p:nvSpPr>
        <p:spPr/>
        <p:txBody>
          <a:bodyPr/>
          <a:lstStyle/>
          <a:p>
            <a:r>
              <a:rPr lang="en-US"/>
              <a:t>Class _B. Com 6th Semester </a:t>
            </a:r>
          </a:p>
        </p:txBody>
      </p:sp>
      <p:sp>
        <p:nvSpPr>
          <p:cNvPr id="1048591" name="Content Placeholder 1048590"/>
          <p:cNvSpPr>
            <a:spLocks noGrp="1"/>
          </p:cNvSpPr>
          <p:nvPr>
            <p:ph idx="1"/>
          </p:nvPr>
        </p:nvSpPr>
        <p:spPr>
          <a:solidFill>
            <a:srgbClr val="00B0F0"/>
          </a:solidFill>
        </p:spPr>
        <p:txBody>
          <a:bodyPr>
            <a:normAutofit fontScale="96154" lnSpcReduction="20000"/>
          </a:bodyPr>
          <a:lstStyle/>
          <a:p>
            <a:pPr marL="0" indent="0">
              <a:buNone/>
            </a:pPr>
            <a:r>
              <a:rPr lang="en-US" sz="4000"/>
              <a:t>Subject:fundamentals Of Insurance</a:t>
            </a:r>
            <a:endParaRPr lang="en-US"/>
          </a:p>
          <a:p>
            <a:pPr marL="0" indent="0">
              <a:buNone/>
            </a:pPr>
            <a:r>
              <a:rPr lang="en-US" sz="4000"/>
              <a:t>Topic :Insurance</a:t>
            </a:r>
            <a:endParaRPr lang="en-US"/>
          </a:p>
          <a:p>
            <a:pPr marL="0" indent="0">
              <a:buNone/>
            </a:pPr>
            <a:r>
              <a:rPr lang="en-US" sz="4000"/>
              <a:t>Submitted By :Komal Galhotra </a:t>
            </a:r>
            <a:endParaRPr lang="en-US"/>
          </a:p>
          <a:p>
            <a:pPr marL="0" indent="0">
              <a:buNone/>
            </a:pPr>
            <a:r>
              <a:rPr lang="en-US" sz="4000"/>
              <a:t>Commerce Department </a:t>
            </a:r>
            <a:endParaRPr lang="en-US"/>
          </a:p>
          <a:p>
            <a:pPr marL="0" indent="0">
              <a:buNone/>
            </a:pPr>
            <a:r>
              <a:rPr lang="en-US" sz="4000"/>
              <a:t>I. B (P. G) College, Panipat</a:t>
            </a:r>
            <a:endParaRPr lang="en-US"/>
          </a:p>
          <a:p>
            <a:pPr marL="0" indent="0">
              <a:buNone/>
            </a:pPr>
            <a:r>
              <a:rPr lang="en-US" sz="4000"/>
              <a:t>Affiliated to kurukshetra university, </a:t>
            </a:r>
            <a:endParaRPr lang="en-US"/>
          </a:p>
          <a:p>
            <a:pPr marL="0" indent="0">
              <a:buNone/>
            </a:pPr>
            <a:r>
              <a:rPr lang="en-US" sz="4000"/>
              <a:t>Kurukshetra </a:t>
            </a:r>
            <a:endParaRPr lang="en-US"/>
          </a:p>
        </p:txBody>
      </p:sp>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048610"/>
          <p:cNvSpPr>
            <a:spLocks noGrp="1"/>
          </p:cNvSpPr>
          <p:nvPr>
            <p:ph type="title"/>
          </p:nvPr>
        </p:nvSpPr>
        <p:spPr/>
        <p:txBody>
          <a:bodyPr>
            <a:noAutofit/>
          </a:bodyPr>
          <a:lstStyle/>
          <a:p>
            <a:r>
              <a:rPr lang="en-US" sz="6000"/>
              <a:t>Types of Insurance :</a:t>
            </a:r>
            <a:br>
              <a:rPr lang="en-US" sz="6000"/>
            </a:br>
            <a:endParaRPr lang="en-US" sz="6000"/>
          </a:p>
        </p:txBody>
      </p:sp>
      <p:sp>
        <p:nvSpPr>
          <p:cNvPr id="1048612" name="Content Placeholder 1048611"/>
          <p:cNvSpPr>
            <a:spLocks noGrp="1"/>
          </p:cNvSpPr>
          <p:nvPr>
            <p:ph idx="1"/>
          </p:nvPr>
        </p:nvSpPr>
        <p:spPr>
          <a:solidFill>
            <a:srgbClr val="00B0F0"/>
          </a:solidFill>
        </p:spPr>
        <p:txBody>
          <a:bodyPr/>
          <a:lstStyle/>
          <a:p>
            <a:r>
              <a:rPr lang="en-US" sz="6600"/>
              <a:t>Life Insurance </a:t>
            </a:r>
          </a:p>
          <a:p>
            <a:r>
              <a:rPr lang="en-US" sz="6600"/>
              <a:t>Non _life Insurance  </a:t>
            </a:r>
          </a:p>
        </p:txBody>
      </p:sp>
    </p:spTree>
  </p:cSld>
  <p:clrMapOvr>
    <a:masterClrMapping/>
  </p:clrMapOvr>
  <p:transition spd="slow">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
          <p:cNvSpPr>
            <a:spLocks noGrp="1"/>
          </p:cNvSpPr>
          <p:nvPr>
            <p:ph type="title"/>
          </p:nvPr>
        </p:nvSpPr>
        <p:spPr/>
        <p:txBody>
          <a:bodyPr/>
          <a:lstStyle/>
          <a:p>
            <a:r>
              <a:rPr lang="en-US" dirty="0"/>
              <a:t>Life Insurance :</a:t>
            </a:r>
          </a:p>
        </p:txBody>
      </p:sp>
      <p:sp>
        <p:nvSpPr>
          <p:cNvPr id="1048614" name="Content Placeholder 2"/>
          <p:cNvSpPr>
            <a:spLocks noGrp="1"/>
          </p:cNvSpPr>
          <p:nvPr>
            <p:ph idx="1"/>
          </p:nvPr>
        </p:nvSpPr>
        <p:spPr/>
        <p:txBody>
          <a:bodyPr>
            <a:normAutofit fontScale="96154" lnSpcReduction="20000"/>
          </a:bodyPr>
          <a:lstStyle/>
          <a:p>
            <a:r>
              <a:rPr lang="en-US" sz="3200" dirty="0"/>
              <a:t>It is a contract between the insurance company and insured person .The amount is repaid to the insured under contract in case of :</a:t>
            </a:r>
          </a:p>
          <a:p>
            <a:r>
              <a:rPr lang="en-US" sz="3200" dirty="0"/>
              <a:t>Maturity Date </a:t>
            </a:r>
          </a:p>
          <a:p>
            <a:r>
              <a:rPr lang="en-US" sz="3200" dirty="0"/>
              <a:t>Specified dates at periodic intervals </a:t>
            </a:r>
          </a:p>
          <a:p>
            <a:r>
              <a:rPr lang="en-US" sz="3200" dirty="0"/>
              <a:t>On the date of </a:t>
            </a:r>
            <a:r>
              <a:rPr lang="en-US" sz="3200" dirty="0" err="1"/>
              <a:t>death,if</a:t>
            </a:r>
            <a:r>
              <a:rPr lang="en-US" sz="3200" dirty="0"/>
              <a:t> it occurs earlier.</a:t>
            </a:r>
          </a:p>
          <a:p>
            <a:pPr>
              <a:buNone/>
            </a:pPr>
            <a:r>
              <a:rPr lang="en-US" sz="3200" dirty="0"/>
              <a:t>                                  Life insurance is useful for all including individuals ,</a:t>
            </a:r>
            <a:r>
              <a:rPr lang="en-US" sz="3200" dirty="0" err="1"/>
              <a:t>business,etc</a:t>
            </a:r>
            <a:r>
              <a:rPr lang="en-US" dirty="0"/>
              <a:t>.</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
          <p:cNvSpPr>
            <a:spLocks noGrp="1"/>
          </p:cNvSpPr>
          <p:nvPr>
            <p:ph type="title"/>
          </p:nvPr>
        </p:nvSpPr>
        <p:spPr/>
        <p:txBody>
          <a:bodyPr>
            <a:normAutofit/>
          </a:bodyPr>
          <a:lstStyle/>
          <a:p>
            <a:r>
              <a:rPr lang="en-US" sz="3600" dirty="0"/>
              <a:t>Non –Life Insurance or General Insurance </a:t>
            </a:r>
          </a:p>
        </p:txBody>
      </p:sp>
      <p:sp>
        <p:nvSpPr>
          <p:cNvPr id="1048616" name="Content Placeholder 2"/>
          <p:cNvSpPr>
            <a:spLocks noGrp="1"/>
          </p:cNvSpPr>
          <p:nvPr>
            <p:ph idx="1"/>
          </p:nvPr>
        </p:nvSpPr>
        <p:spPr/>
        <p:txBody>
          <a:bodyPr/>
          <a:lstStyle/>
          <a:p>
            <a:r>
              <a:rPr lang="en-US" dirty="0"/>
              <a:t>Insurance other than life insurance falls under the category of general insurance .General Insurance include :</a:t>
            </a:r>
          </a:p>
          <a:p>
            <a:r>
              <a:rPr lang="en-US" dirty="0"/>
              <a:t>Motor Insurance </a:t>
            </a:r>
          </a:p>
          <a:p>
            <a:r>
              <a:rPr lang="en-US" dirty="0"/>
              <a:t>Fire   Insurance </a:t>
            </a:r>
          </a:p>
          <a:p>
            <a:r>
              <a:rPr lang="en-US" dirty="0"/>
              <a:t>Marine Insurance </a:t>
            </a:r>
          </a:p>
          <a:p>
            <a:r>
              <a:rPr lang="en-US" dirty="0"/>
              <a:t>Engineering Insurance </a:t>
            </a:r>
          </a:p>
          <a:p>
            <a:pPr>
              <a:buNone/>
            </a:pP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3"/>
          <p:cNvSpPr>
            <a:spLocks noGrp="1"/>
          </p:cNvSpPr>
          <p:nvPr>
            <p:ph type="ctrTitle"/>
          </p:nvPr>
        </p:nvSpPr>
        <p:spPr/>
        <p:txBody>
          <a:bodyPr/>
          <a:lstStyle/>
          <a:p>
            <a:pPr algn="ctr"/>
            <a:r>
              <a:rPr lang="en-US" dirty="0" err="1"/>
              <a:t>Thankyou</a:t>
            </a:r>
            <a:r>
              <a:rPr lang="en-US" dirty="0"/>
              <a:t>  </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048591"/>
          <p:cNvSpPr>
            <a:spLocks noGrp="1"/>
          </p:cNvSpPr>
          <p:nvPr>
            <p:ph type="title"/>
          </p:nvPr>
        </p:nvSpPr>
        <p:spPr/>
        <p:txBody>
          <a:bodyPr/>
          <a:lstStyle/>
          <a:p>
            <a:r>
              <a:rPr lang="en-US"/>
              <a:t>Meaning of Insurance </a:t>
            </a:r>
          </a:p>
        </p:txBody>
      </p:sp>
      <p:sp>
        <p:nvSpPr>
          <p:cNvPr id="1048593" name="Content Placeholder 1048592"/>
          <p:cNvSpPr>
            <a:spLocks noGrp="1"/>
          </p:cNvSpPr>
          <p:nvPr>
            <p:ph idx="1"/>
          </p:nvPr>
        </p:nvSpPr>
        <p:spPr>
          <a:solidFill>
            <a:srgbClr val="00B0F0"/>
          </a:solidFill>
        </p:spPr>
        <p:txBody>
          <a:bodyPr>
            <a:normAutofit fontScale="96154" lnSpcReduction="20000"/>
          </a:bodyPr>
          <a:lstStyle/>
          <a:p>
            <a:r>
              <a:rPr lang="en-US" sz="2800"/>
              <a:t>It is a risk transfer mechanism and it is a means of protection from the financial loss. </a:t>
            </a:r>
            <a:endParaRPr lang="en-US"/>
          </a:p>
          <a:p>
            <a:r>
              <a:rPr lang="en-US" sz="2800"/>
              <a:t>There are two parties :</a:t>
            </a:r>
            <a:endParaRPr lang="en-US"/>
          </a:p>
          <a:p>
            <a:r>
              <a:rPr lang="en-US" sz="2800"/>
              <a:t>Insurer (company who indemnify the person) </a:t>
            </a:r>
            <a:endParaRPr lang="en-US"/>
          </a:p>
          <a:p>
            <a:r>
              <a:rPr lang="en-US" sz="2800"/>
              <a:t>Insured(person who is idemnified)</a:t>
            </a:r>
            <a:endParaRPr lang="en-US"/>
          </a:p>
          <a:p>
            <a:r>
              <a:rPr lang="en-US" sz="2800"/>
              <a:t>The insurer charges some fees for such indemnification in a certain period of time, that fees is called premium. </a:t>
            </a:r>
            <a:endParaRPr lang="en-US"/>
          </a:p>
          <a:p>
            <a:r>
              <a:rPr lang="en-US" sz="2800"/>
              <a:t>In simple words, it is a system under which insured </a:t>
            </a:r>
            <a:endParaRPr lang="en-US"/>
          </a:p>
          <a:p>
            <a:pPr marL="0" indent="0">
              <a:buNone/>
            </a:pPr>
            <a:r>
              <a:rPr lang="en-US" sz="2800"/>
              <a:t>pay some money as a premium</a:t>
            </a:r>
            <a:r>
              <a:rPr lang="en-US" sz="2800" b="1"/>
              <a:t> to</a:t>
            </a:r>
            <a:r>
              <a:rPr lang="en-US" sz="2800"/>
              <a:t> the insurer for the future contingency. </a:t>
            </a:r>
            <a:endParaRPr lang="en-US"/>
          </a:p>
        </p:txBody>
      </p:sp>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Title 1048593"/>
          <p:cNvSpPr>
            <a:spLocks noGrp="1"/>
          </p:cNvSpPr>
          <p:nvPr>
            <p:ph type="title"/>
          </p:nvPr>
        </p:nvSpPr>
        <p:spPr/>
        <p:txBody>
          <a:bodyPr>
            <a:normAutofit fontScale="90000"/>
          </a:bodyPr>
          <a:lstStyle/>
          <a:p>
            <a:r>
              <a:rPr lang="en-US"/>
              <a:t>Features of Insurance :</a:t>
            </a:r>
            <a:br>
              <a:rPr lang="en-US"/>
            </a:br>
            <a:endParaRPr lang="en-US"/>
          </a:p>
        </p:txBody>
      </p:sp>
      <p:sp>
        <p:nvSpPr>
          <p:cNvPr id="1048595" name="Content Placeholder 1048594"/>
          <p:cNvSpPr>
            <a:spLocks noGrp="1"/>
          </p:cNvSpPr>
          <p:nvPr>
            <p:ph idx="1"/>
          </p:nvPr>
        </p:nvSpPr>
        <p:spPr>
          <a:solidFill>
            <a:srgbClr val="00B0F0"/>
          </a:solidFill>
        </p:spPr>
        <p:txBody>
          <a:bodyPr/>
          <a:lstStyle/>
          <a:p>
            <a:r>
              <a:rPr lang="en-US"/>
              <a:t>Transfer of Risk :</a:t>
            </a:r>
            <a:r>
              <a:rPr lang="en-US" sz="2800"/>
              <a:t>Insurance is a risk transfer mechanism in which the insured person transfer his risk on the insurer. </a:t>
            </a:r>
            <a:endParaRPr lang="en-US"/>
          </a:p>
          <a:p>
            <a:r>
              <a:rPr lang="en-US" sz="2800"/>
              <a:t>Co_operative Device :Insurance is a co_operative form in which the loss of a person is shared by all the persons who have taken the insurance. </a:t>
            </a:r>
            <a:endParaRPr lang="en-US"/>
          </a:p>
          <a:p>
            <a:r>
              <a:rPr lang="en-US" sz="2800"/>
              <a:t>Insurance is a Service :Insurance is a service because nothing is actually produced and there is no tangible item being exchanged. </a:t>
            </a:r>
            <a:endParaRPr lang="en-US"/>
          </a:p>
        </p:txBody>
      </p:sp>
    </p:spTree>
  </p:cSld>
  <p:clrMapOvr>
    <a:masterClrMapping/>
  </p:clrMapOvr>
  <mc:AlternateContent xmlns:mc="http://schemas.openxmlformats.org/markup-compatibility/2006" xmlns:p14="http://schemas.microsoft.com/office/powerpoint/2010/main">
    <mc:Choice Requires="p14">
      <p:transition spd="slow">
        <p:extLst>
          <p:ext uri="http://mobile.wps.cn/transition/2016/1">
            <p:transition xmlns="" val="wps_appear_l_1000"/>
          </p:ext>
        </p:extLs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4304" name="Diagram 5"/>
          <p:cNvGraphicFramePr>
            <a:graphicFrameLocks/>
          </p:cNvGraphicFramePr>
          <p:nvPr/>
        </p:nvGraphicFramePr>
        <p:xfrm>
          <a:off x="1066800" y="4572000"/>
          <a:ext cx="7772400" cy="19751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48601" name="Subtitle 4"/>
          <p:cNvSpPr>
            <a:spLocks noGrp="1"/>
          </p:cNvSpPr>
          <p:nvPr>
            <p:ph type="subTitle" idx="1"/>
          </p:nvPr>
        </p:nvSpPr>
        <p:spPr>
          <a:xfrm>
            <a:off x="533400" y="2286000"/>
            <a:ext cx="7854696" cy="1752600"/>
          </a:xfrm>
        </p:spPr>
        <p:txBody>
          <a:bodyPr>
            <a:noAutofit/>
          </a:bodyPr>
          <a:lstStyle/>
          <a:p>
            <a:r>
              <a:rPr lang="en-US" sz="2800" u="sng" dirty="0"/>
              <a:t>Insurance  is  not  a  Charity :</a:t>
            </a:r>
            <a:r>
              <a:rPr lang="en-US" sz="2800" dirty="0"/>
              <a:t>Consideration is the main point of difference between charity and insurance .Charity is given without consideration but insurance is  provided in </a:t>
            </a:r>
            <a:r>
              <a:rPr lang="en-US" sz="2800" dirty="0" err="1"/>
              <a:t>cosideration</a:t>
            </a:r>
            <a:r>
              <a:rPr lang="en-US" sz="2800" dirty="0"/>
              <a:t> of premium.</a:t>
            </a:r>
            <a:endParaRPr lang="en-US" sz="2800" u="sng" dirty="0"/>
          </a:p>
          <a:p>
            <a:r>
              <a:rPr lang="en-US" sz="2800" u="sng" dirty="0"/>
              <a:t>Premium :</a:t>
            </a:r>
            <a:r>
              <a:rPr lang="en-US" sz="2800" u="none" dirty="0"/>
              <a:t>The person  Who is going to be insured has to pay an amount for the  coverage  of an unforeseen  risk, that amount  is known as  </a:t>
            </a:r>
            <a:r>
              <a:rPr lang="en-US" sz="2800" u="sng" dirty="0"/>
              <a:t>Premium. </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Title 1048601"/>
          <p:cNvSpPr>
            <a:spLocks noGrp="1"/>
          </p:cNvSpPr>
          <p:nvPr>
            <p:ph type="title"/>
          </p:nvPr>
        </p:nvSpPr>
        <p:spPr/>
        <p:txBody>
          <a:bodyPr>
            <a:normAutofit fontScale="90000"/>
          </a:bodyPr>
          <a:lstStyle/>
          <a:p>
            <a:r>
              <a:rPr lang="en-US"/>
              <a:t>Principles of Insurance :</a:t>
            </a:r>
            <a:br>
              <a:rPr lang="en-US"/>
            </a:br>
            <a:endParaRPr lang="en-US"/>
          </a:p>
        </p:txBody>
      </p:sp>
      <p:sp>
        <p:nvSpPr>
          <p:cNvPr id="1048603" name="Content Placeholder 1048602"/>
          <p:cNvSpPr>
            <a:spLocks noGrp="1"/>
          </p:cNvSpPr>
          <p:nvPr>
            <p:ph idx="1"/>
          </p:nvPr>
        </p:nvSpPr>
        <p:spPr>
          <a:solidFill>
            <a:srgbClr val="00B0F0"/>
          </a:solidFill>
        </p:spPr>
        <p:txBody>
          <a:bodyPr/>
          <a:lstStyle/>
          <a:p>
            <a:r>
              <a:rPr lang="en-US" sz="3200"/>
              <a:t>Pr</a:t>
            </a:r>
            <a:r>
              <a:rPr lang="en-US" sz="3200" u="sng"/>
              <a:t>inciple of insurable interest: </a:t>
            </a:r>
            <a:r>
              <a:rPr lang="en-US" sz="3200"/>
              <a:t>Insurable interest just means that the subject matter of the contract must provide financial gain by existing for the insured (or policy holder) and would lead to financial loss if damaged, destroyed, stolen or lost. </a:t>
            </a:r>
            <a:endParaRPr lang="en-US"/>
          </a:p>
        </p:txBody>
      </p:sp>
    </p:spTree>
  </p:cSld>
  <p:clrMapOvr>
    <a:masterClrMapping/>
  </p:clrMapOvr>
  <p:transition spd="slow">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Title 1"/>
          <p:cNvSpPr>
            <a:spLocks noGrp="1"/>
          </p:cNvSpPr>
          <p:nvPr>
            <p:ph type="title"/>
          </p:nvPr>
        </p:nvSpPr>
        <p:spPr/>
        <p:txBody>
          <a:bodyPr>
            <a:noAutofit/>
          </a:bodyPr>
          <a:lstStyle/>
          <a:p>
            <a:r>
              <a:rPr lang="en-US" sz="3200" dirty="0"/>
              <a:t>Principle of Utmost Good Faith :It means all the material facts must be disclosed by both the parties. A contract will be voidable if the concealment done by one of the party. </a:t>
            </a:r>
          </a:p>
        </p:txBody>
      </p:sp>
      <p:graphicFrame>
        <p:nvGraphicFramePr>
          <p:cNvPr id="4194305"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48605" name="Title 1"/>
          <p:cNvSpPr>
            <a:spLocks noGrp="1"/>
          </p:cNvSpPr>
          <p:nvPr>
            <p:ph type="title"/>
          </p:nvPr>
        </p:nvSpPr>
        <p:spPr>
          <a:xfrm>
            <a:off x="457199" y="-638519"/>
            <a:ext cx="8229600" cy="497121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n-US" sz="3600" dirty="0"/>
              <a:t>Principle of Subrogation :</a:t>
            </a:r>
            <a:r>
              <a:rPr lang="en-US" sz="2200" dirty="0"/>
              <a:t>In this one person takes over the rights or remedies of a creditor against  his debtor .It is the  right of an insurer to pursue a third party that caused an insurance loss to the insured.</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Content Placeholder 2"/>
          <p:cNvSpPr>
            <a:spLocks noGrp="1"/>
          </p:cNvSpPr>
          <p:nvPr>
            <p:ph idx="1"/>
          </p:nvPr>
        </p:nvSpPr>
        <p:spPr>
          <a:solidFill>
            <a:srgbClr val="00B0F0"/>
          </a:solidFill>
        </p:spPr>
        <p:txBody>
          <a:bodyPr/>
          <a:lstStyle/>
          <a:p>
            <a:r>
              <a:rPr lang="en-US" dirty="0"/>
              <a:t>Principle of Indemnity : It states that insurer agrees to pay no more than the actual amount of loss .The main objective of the principle is to maintain the same financial position that existed before the loss or damage .It has two purposes :</a:t>
            </a:r>
            <a:endParaRPr lang="zh-CN" altLang="en-US"/>
          </a:p>
          <a:p>
            <a:r>
              <a:rPr lang="en-US" dirty="0"/>
              <a:t>To reduce moral hazard </a:t>
            </a:r>
          </a:p>
          <a:p>
            <a:r>
              <a:rPr lang="en-US" dirty="0"/>
              <a:t>To prevent the insured from profiting from a loss .</a:t>
            </a:r>
          </a:p>
          <a:p>
            <a:pPr>
              <a:buNone/>
            </a:pP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3"/>
          <p:cNvSpPr>
            <a:spLocks noGrp="1"/>
          </p:cNvSpPr>
          <p:nvPr>
            <p:ph type="ctrTitle"/>
          </p:nvPr>
        </p:nvSpPr>
        <p:spPr/>
        <p:txBody>
          <a:bodyPr/>
          <a:lstStyle/>
          <a:p>
            <a:r>
              <a:rPr lang="en-US" dirty="0"/>
              <a:t>Principle of </a:t>
            </a:r>
            <a:r>
              <a:rPr lang="en-US" dirty="0" err="1"/>
              <a:t>causa</a:t>
            </a:r>
            <a:r>
              <a:rPr lang="en-US" dirty="0"/>
              <a:t> </a:t>
            </a:r>
            <a:r>
              <a:rPr lang="en-US" dirty="0" err="1"/>
              <a:t>proxima</a:t>
            </a:r>
            <a:r>
              <a:rPr lang="en-US" dirty="0"/>
              <a:t> </a:t>
            </a:r>
          </a:p>
        </p:txBody>
      </p:sp>
      <p:sp>
        <p:nvSpPr>
          <p:cNvPr id="1048608" name="Subtitle 4"/>
          <p:cNvSpPr>
            <a:spLocks noGrp="1"/>
          </p:cNvSpPr>
          <p:nvPr>
            <p:ph type="subTitle" idx="1"/>
          </p:nvPr>
        </p:nvSpPr>
        <p:spPr/>
        <p:txBody>
          <a:bodyPr>
            <a:normAutofit fontScale="96154" lnSpcReduction="20000"/>
          </a:bodyPr>
          <a:lstStyle/>
          <a:p>
            <a:r>
              <a:rPr lang="en-US" dirty="0"/>
              <a:t>This principle mean nearest cause .it means if the loss is caused by more than one peril or cause ,the nearest cause should be taken into consideration  to decide the liability if the loss may not happened without the remote  cause .</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3"/>
          <p:cNvSpPr>
            <a:spLocks noGrp="1"/>
          </p:cNvSpPr>
          <p:nvPr>
            <p:ph type="ctrTitle"/>
          </p:nvPr>
        </p:nvSpPr>
        <p:spPr>
          <a:xfrm>
            <a:off x="762000" y="1295400"/>
            <a:ext cx="7851648" cy="1828800"/>
          </a:xfrm>
        </p:spPr>
        <p:txBody>
          <a:bodyPr>
            <a:normAutofit/>
          </a:bodyPr>
          <a:lstStyle/>
          <a:p>
            <a:r>
              <a:rPr lang="en-US" sz="4800" dirty="0"/>
              <a:t>Principle of Mitigation of  loss </a:t>
            </a:r>
          </a:p>
        </p:txBody>
      </p:sp>
      <p:sp>
        <p:nvSpPr>
          <p:cNvPr id="1048610" name="Subtitle 4"/>
          <p:cNvSpPr>
            <a:spLocks noGrp="1"/>
          </p:cNvSpPr>
          <p:nvPr>
            <p:ph type="subTitle" idx="1"/>
          </p:nvPr>
        </p:nvSpPr>
        <p:spPr/>
        <p:txBody>
          <a:bodyPr>
            <a:noAutofit/>
          </a:bodyPr>
          <a:lstStyle/>
          <a:p>
            <a:r>
              <a:rPr lang="en-US" sz="4000" dirty="0"/>
              <a:t>As per this principle ,the insured must take all the steps to </a:t>
            </a:r>
            <a:r>
              <a:rPr lang="en-US" sz="4000" dirty="0" err="1"/>
              <a:t>minimise</a:t>
            </a:r>
            <a:r>
              <a:rPr lang="en-US" sz="4000" dirty="0"/>
              <a:t> the  loss  in  event  of  mishap.  He should not remain inactive even if his  property  is  insured.</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13</Slides>
  <Notes>0</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Class _B. Com 6th Semester </vt:lpstr>
      <vt:lpstr>Meaning of Insurance </vt:lpstr>
      <vt:lpstr>Features of Insurance : </vt:lpstr>
      <vt:lpstr>PowerPoint Presentation</vt:lpstr>
      <vt:lpstr>Principles of Insurance : </vt:lpstr>
      <vt:lpstr>Principle of Utmost Good Faith :It means all the material facts must be disclosed by both the parties. A contract will be voidable if the concealment done by one of the party. </vt:lpstr>
      <vt:lpstr>PowerPoint Presentation</vt:lpstr>
      <vt:lpstr>Principle of causa proxima </vt:lpstr>
      <vt:lpstr>Principle of Mitigation of  loss </vt:lpstr>
      <vt:lpstr>Types of Insurance : </vt:lpstr>
      <vt:lpstr>Life Insurance :</vt:lpstr>
      <vt:lpstr>Non –Life Insurance or General Insurance </vt:lpstr>
      <vt:lpstr>Thankyou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Class:bcom  6th semester subject:fundamentals of insurance topic:insurance</dc:title>
  <dc:creator>SONY</dc:creator>
  <cp:lastModifiedBy>919306874780</cp:lastModifiedBy>
  <cp:revision>1</cp:revision>
  <dcterms:created xsi:type="dcterms:W3CDTF">2020-04-01T03:11:20Z</dcterms:created>
  <dcterms:modified xsi:type="dcterms:W3CDTF">2020-04-17T17:59:11Z</dcterms:modified>
</cp:coreProperties>
</file>