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2" r:id="rId6"/>
    <p:sldId id="265" r:id="rId7"/>
    <p:sldId id="263" r:id="rId8"/>
    <p:sldId id="266" r:id="rId9"/>
    <p:sldId id="267" r:id="rId10"/>
    <p:sldId id="268" r:id="rId11"/>
    <p:sldId id="269" r:id="rId12"/>
    <p:sldId id="270" r:id="rId13"/>
    <p:sldId id="27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1" d="100"/>
          <a:sy n="101" d="100"/>
        </p:scale>
        <p:origin x="494" y="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F561D-0425-44A8-9B0E-72D42CFB96F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435ECA9-15DA-4494-B1E2-1F25F0DAA1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42FBC21-D338-44B2-84A0-6F31ED351D02}"/>
              </a:ext>
            </a:extLst>
          </p:cNvPr>
          <p:cNvSpPr>
            <a:spLocks noGrp="1"/>
          </p:cNvSpPr>
          <p:nvPr>
            <p:ph type="dt" sz="half" idx="10"/>
          </p:nvPr>
        </p:nvSpPr>
        <p:spPr/>
        <p:txBody>
          <a:bodyPr/>
          <a:lstStyle/>
          <a:p>
            <a:fld id="{5F1F6A36-CEA7-4C2E-814D-555EE6D2B328}" type="datetimeFigureOut">
              <a:rPr lang="en-US" smtClean="0"/>
              <a:t>4/17/2020</a:t>
            </a:fld>
            <a:endParaRPr lang="en-US"/>
          </a:p>
        </p:txBody>
      </p:sp>
      <p:sp>
        <p:nvSpPr>
          <p:cNvPr id="5" name="Footer Placeholder 4">
            <a:extLst>
              <a:ext uri="{FF2B5EF4-FFF2-40B4-BE49-F238E27FC236}">
                <a16:creationId xmlns:a16="http://schemas.microsoft.com/office/drawing/2014/main" id="{C3942C1D-BE2A-42E2-86A8-22AC28CB63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66079B-A1F5-4ECB-B050-818ADE3CD640}"/>
              </a:ext>
            </a:extLst>
          </p:cNvPr>
          <p:cNvSpPr>
            <a:spLocks noGrp="1"/>
          </p:cNvSpPr>
          <p:nvPr>
            <p:ph type="sldNum" sz="quarter" idx="12"/>
          </p:nvPr>
        </p:nvSpPr>
        <p:spPr/>
        <p:txBody>
          <a:bodyPr/>
          <a:lstStyle/>
          <a:p>
            <a:fld id="{D527837A-F53C-4EFD-BE68-ECBF64CA41F5}" type="slidenum">
              <a:rPr lang="en-US" smtClean="0"/>
              <a:t>‹#›</a:t>
            </a:fld>
            <a:endParaRPr lang="en-US"/>
          </a:p>
        </p:txBody>
      </p:sp>
    </p:spTree>
    <p:extLst>
      <p:ext uri="{BB962C8B-B14F-4D97-AF65-F5344CB8AC3E}">
        <p14:creationId xmlns:p14="http://schemas.microsoft.com/office/powerpoint/2010/main" val="1341729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C0BA7-374E-4EFC-BFD5-8D80D0ED469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887ED2E-D4D6-45A6-8CE2-4E1285EFCE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56DE6C-9357-401D-A26D-F2C12EB07498}"/>
              </a:ext>
            </a:extLst>
          </p:cNvPr>
          <p:cNvSpPr>
            <a:spLocks noGrp="1"/>
          </p:cNvSpPr>
          <p:nvPr>
            <p:ph type="dt" sz="half" idx="10"/>
          </p:nvPr>
        </p:nvSpPr>
        <p:spPr/>
        <p:txBody>
          <a:bodyPr/>
          <a:lstStyle/>
          <a:p>
            <a:fld id="{5F1F6A36-CEA7-4C2E-814D-555EE6D2B328}" type="datetimeFigureOut">
              <a:rPr lang="en-US" smtClean="0"/>
              <a:t>4/17/2020</a:t>
            </a:fld>
            <a:endParaRPr lang="en-US"/>
          </a:p>
        </p:txBody>
      </p:sp>
      <p:sp>
        <p:nvSpPr>
          <p:cNvPr id="5" name="Footer Placeholder 4">
            <a:extLst>
              <a:ext uri="{FF2B5EF4-FFF2-40B4-BE49-F238E27FC236}">
                <a16:creationId xmlns:a16="http://schemas.microsoft.com/office/drawing/2014/main" id="{1FCBECF2-E6E2-4998-87FD-9D9B208915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0E2A21-3800-47DD-9DD3-ADE39C277EC1}"/>
              </a:ext>
            </a:extLst>
          </p:cNvPr>
          <p:cNvSpPr>
            <a:spLocks noGrp="1"/>
          </p:cNvSpPr>
          <p:nvPr>
            <p:ph type="sldNum" sz="quarter" idx="12"/>
          </p:nvPr>
        </p:nvSpPr>
        <p:spPr/>
        <p:txBody>
          <a:bodyPr/>
          <a:lstStyle/>
          <a:p>
            <a:fld id="{D527837A-F53C-4EFD-BE68-ECBF64CA41F5}" type="slidenum">
              <a:rPr lang="en-US" smtClean="0"/>
              <a:t>‹#›</a:t>
            </a:fld>
            <a:endParaRPr lang="en-US"/>
          </a:p>
        </p:txBody>
      </p:sp>
    </p:spTree>
    <p:extLst>
      <p:ext uri="{BB962C8B-B14F-4D97-AF65-F5344CB8AC3E}">
        <p14:creationId xmlns:p14="http://schemas.microsoft.com/office/powerpoint/2010/main" val="1199443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4622049-B369-427A-9F9C-5A4DAE3338B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90809A-7182-41F6-BA6A-7EBC7E38D62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59E570-A8CC-4647-B418-E20D8653B2E7}"/>
              </a:ext>
            </a:extLst>
          </p:cNvPr>
          <p:cNvSpPr>
            <a:spLocks noGrp="1"/>
          </p:cNvSpPr>
          <p:nvPr>
            <p:ph type="dt" sz="half" idx="10"/>
          </p:nvPr>
        </p:nvSpPr>
        <p:spPr/>
        <p:txBody>
          <a:bodyPr/>
          <a:lstStyle/>
          <a:p>
            <a:fld id="{5F1F6A36-CEA7-4C2E-814D-555EE6D2B328}" type="datetimeFigureOut">
              <a:rPr lang="en-US" smtClean="0"/>
              <a:t>4/17/2020</a:t>
            </a:fld>
            <a:endParaRPr lang="en-US"/>
          </a:p>
        </p:txBody>
      </p:sp>
      <p:sp>
        <p:nvSpPr>
          <p:cNvPr id="5" name="Footer Placeholder 4">
            <a:extLst>
              <a:ext uri="{FF2B5EF4-FFF2-40B4-BE49-F238E27FC236}">
                <a16:creationId xmlns:a16="http://schemas.microsoft.com/office/drawing/2014/main" id="{761D3AD2-09AC-45D8-AF20-E2FA154781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5A2477-D9C4-4F7E-9D11-5AAFB7189A2D}"/>
              </a:ext>
            </a:extLst>
          </p:cNvPr>
          <p:cNvSpPr>
            <a:spLocks noGrp="1"/>
          </p:cNvSpPr>
          <p:nvPr>
            <p:ph type="sldNum" sz="quarter" idx="12"/>
          </p:nvPr>
        </p:nvSpPr>
        <p:spPr/>
        <p:txBody>
          <a:bodyPr/>
          <a:lstStyle/>
          <a:p>
            <a:fld id="{D527837A-F53C-4EFD-BE68-ECBF64CA41F5}" type="slidenum">
              <a:rPr lang="en-US" smtClean="0"/>
              <a:t>‹#›</a:t>
            </a:fld>
            <a:endParaRPr lang="en-US"/>
          </a:p>
        </p:txBody>
      </p:sp>
    </p:spTree>
    <p:extLst>
      <p:ext uri="{BB962C8B-B14F-4D97-AF65-F5344CB8AC3E}">
        <p14:creationId xmlns:p14="http://schemas.microsoft.com/office/powerpoint/2010/main" val="3920386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A3EF5-1156-422D-ADC6-1BABB713A2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857C3E-CCB8-40C1-B07C-41CF087C30A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6BC8FE-F119-4754-80BF-BAA180AFC002}"/>
              </a:ext>
            </a:extLst>
          </p:cNvPr>
          <p:cNvSpPr>
            <a:spLocks noGrp="1"/>
          </p:cNvSpPr>
          <p:nvPr>
            <p:ph type="dt" sz="half" idx="10"/>
          </p:nvPr>
        </p:nvSpPr>
        <p:spPr/>
        <p:txBody>
          <a:bodyPr/>
          <a:lstStyle/>
          <a:p>
            <a:fld id="{5F1F6A36-CEA7-4C2E-814D-555EE6D2B328}" type="datetimeFigureOut">
              <a:rPr lang="en-US" smtClean="0"/>
              <a:t>4/17/2020</a:t>
            </a:fld>
            <a:endParaRPr lang="en-US"/>
          </a:p>
        </p:txBody>
      </p:sp>
      <p:sp>
        <p:nvSpPr>
          <p:cNvPr id="5" name="Footer Placeholder 4">
            <a:extLst>
              <a:ext uri="{FF2B5EF4-FFF2-40B4-BE49-F238E27FC236}">
                <a16:creationId xmlns:a16="http://schemas.microsoft.com/office/drawing/2014/main" id="{29AF4F1C-F37C-4FF9-8BA4-6AE982D2F5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752863-FCA8-4830-92A0-5E6717329E77}"/>
              </a:ext>
            </a:extLst>
          </p:cNvPr>
          <p:cNvSpPr>
            <a:spLocks noGrp="1"/>
          </p:cNvSpPr>
          <p:nvPr>
            <p:ph type="sldNum" sz="quarter" idx="12"/>
          </p:nvPr>
        </p:nvSpPr>
        <p:spPr/>
        <p:txBody>
          <a:bodyPr/>
          <a:lstStyle/>
          <a:p>
            <a:fld id="{D527837A-F53C-4EFD-BE68-ECBF64CA41F5}" type="slidenum">
              <a:rPr lang="en-US" smtClean="0"/>
              <a:t>‹#›</a:t>
            </a:fld>
            <a:endParaRPr lang="en-US"/>
          </a:p>
        </p:txBody>
      </p:sp>
    </p:spTree>
    <p:extLst>
      <p:ext uri="{BB962C8B-B14F-4D97-AF65-F5344CB8AC3E}">
        <p14:creationId xmlns:p14="http://schemas.microsoft.com/office/powerpoint/2010/main" val="996219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5D623-3BDF-44AE-A565-4E314589A8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B6EC3A5-2477-4FB5-894B-CD73BA6DAF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6748772-F005-4A73-AD24-2C22BFDEC75A}"/>
              </a:ext>
            </a:extLst>
          </p:cNvPr>
          <p:cNvSpPr>
            <a:spLocks noGrp="1"/>
          </p:cNvSpPr>
          <p:nvPr>
            <p:ph type="dt" sz="half" idx="10"/>
          </p:nvPr>
        </p:nvSpPr>
        <p:spPr/>
        <p:txBody>
          <a:bodyPr/>
          <a:lstStyle/>
          <a:p>
            <a:fld id="{5F1F6A36-CEA7-4C2E-814D-555EE6D2B328}" type="datetimeFigureOut">
              <a:rPr lang="en-US" smtClean="0"/>
              <a:t>4/17/2020</a:t>
            </a:fld>
            <a:endParaRPr lang="en-US"/>
          </a:p>
        </p:txBody>
      </p:sp>
      <p:sp>
        <p:nvSpPr>
          <p:cNvPr id="5" name="Footer Placeholder 4">
            <a:extLst>
              <a:ext uri="{FF2B5EF4-FFF2-40B4-BE49-F238E27FC236}">
                <a16:creationId xmlns:a16="http://schemas.microsoft.com/office/drawing/2014/main" id="{35B698D3-2CB7-4DE7-8918-A2C8960FBF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BB7034-9447-4CEB-84DE-7316E28D0B86}"/>
              </a:ext>
            </a:extLst>
          </p:cNvPr>
          <p:cNvSpPr>
            <a:spLocks noGrp="1"/>
          </p:cNvSpPr>
          <p:nvPr>
            <p:ph type="sldNum" sz="quarter" idx="12"/>
          </p:nvPr>
        </p:nvSpPr>
        <p:spPr/>
        <p:txBody>
          <a:bodyPr/>
          <a:lstStyle/>
          <a:p>
            <a:fld id="{D527837A-F53C-4EFD-BE68-ECBF64CA41F5}" type="slidenum">
              <a:rPr lang="en-US" smtClean="0"/>
              <a:t>‹#›</a:t>
            </a:fld>
            <a:endParaRPr lang="en-US"/>
          </a:p>
        </p:txBody>
      </p:sp>
    </p:spTree>
    <p:extLst>
      <p:ext uri="{BB962C8B-B14F-4D97-AF65-F5344CB8AC3E}">
        <p14:creationId xmlns:p14="http://schemas.microsoft.com/office/powerpoint/2010/main" val="2015564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7AFF6-E704-4917-ADB3-FB56D0A51B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CBA084-3550-4E94-9119-E9372622B53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75A2C1E-ED19-4C4E-87DC-EA1B80F0153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FB1E98C-2270-4A39-80DC-5534248808AC}"/>
              </a:ext>
            </a:extLst>
          </p:cNvPr>
          <p:cNvSpPr>
            <a:spLocks noGrp="1"/>
          </p:cNvSpPr>
          <p:nvPr>
            <p:ph type="dt" sz="half" idx="10"/>
          </p:nvPr>
        </p:nvSpPr>
        <p:spPr/>
        <p:txBody>
          <a:bodyPr/>
          <a:lstStyle/>
          <a:p>
            <a:fld id="{5F1F6A36-CEA7-4C2E-814D-555EE6D2B328}" type="datetimeFigureOut">
              <a:rPr lang="en-US" smtClean="0"/>
              <a:t>4/17/2020</a:t>
            </a:fld>
            <a:endParaRPr lang="en-US"/>
          </a:p>
        </p:txBody>
      </p:sp>
      <p:sp>
        <p:nvSpPr>
          <p:cNvPr id="6" name="Footer Placeholder 5">
            <a:extLst>
              <a:ext uri="{FF2B5EF4-FFF2-40B4-BE49-F238E27FC236}">
                <a16:creationId xmlns:a16="http://schemas.microsoft.com/office/drawing/2014/main" id="{415A4911-61D5-4CB0-93E4-52AA4E5653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A79E6D-72AC-441D-BED0-0FDC0624A5A5}"/>
              </a:ext>
            </a:extLst>
          </p:cNvPr>
          <p:cNvSpPr>
            <a:spLocks noGrp="1"/>
          </p:cNvSpPr>
          <p:nvPr>
            <p:ph type="sldNum" sz="quarter" idx="12"/>
          </p:nvPr>
        </p:nvSpPr>
        <p:spPr/>
        <p:txBody>
          <a:bodyPr/>
          <a:lstStyle/>
          <a:p>
            <a:fld id="{D527837A-F53C-4EFD-BE68-ECBF64CA41F5}" type="slidenum">
              <a:rPr lang="en-US" smtClean="0"/>
              <a:t>‹#›</a:t>
            </a:fld>
            <a:endParaRPr lang="en-US"/>
          </a:p>
        </p:txBody>
      </p:sp>
    </p:spTree>
    <p:extLst>
      <p:ext uri="{BB962C8B-B14F-4D97-AF65-F5344CB8AC3E}">
        <p14:creationId xmlns:p14="http://schemas.microsoft.com/office/powerpoint/2010/main" val="1179425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F8474-938C-4F31-ACE5-BA0C228FC7F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133B415-6999-4777-A9A2-3F38F2D764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79D375D-155A-4231-AE95-5BA98ECF893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B68F6E-B1B2-4B4B-86A4-1D326C6B67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1F7B4A7-C76C-4993-A4B5-FC7DD569116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F54B079-372A-43E3-9F44-ACC4F7583C6C}"/>
              </a:ext>
            </a:extLst>
          </p:cNvPr>
          <p:cNvSpPr>
            <a:spLocks noGrp="1"/>
          </p:cNvSpPr>
          <p:nvPr>
            <p:ph type="dt" sz="half" idx="10"/>
          </p:nvPr>
        </p:nvSpPr>
        <p:spPr/>
        <p:txBody>
          <a:bodyPr/>
          <a:lstStyle/>
          <a:p>
            <a:fld id="{5F1F6A36-CEA7-4C2E-814D-555EE6D2B328}" type="datetimeFigureOut">
              <a:rPr lang="en-US" smtClean="0"/>
              <a:t>4/17/2020</a:t>
            </a:fld>
            <a:endParaRPr lang="en-US"/>
          </a:p>
        </p:txBody>
      </p:sp>
      <p:sp>
        <p:nvSpPr>
          <p:cNvPr id="8" name="Footer Placeholder 7">
            <a:extLst>
              <a:ext uri="{FF2B5EF4-FFF2-40B4-BE49-F238E27FC236}">
                <a16:creationId xmlns:a16="http://schemas.microsoft.com/office/drawing/2014/main" id="{84E9AB46-F01B-41B9-B0FA-EEECDF95763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57BE2B-4ABD-4914-8632-E0136666A16D}"/>
              </a:ext>
            </a:extLst>
          </p:cNvPr>
          <p:cNvSpPr>
            <a:spLocks noGrp="1"/>
          </p:cNvSpPr>
          <p:nvPr>
            <p:ph type="sldNum" sz="quarter" idx="12"/>
          </p:nvPr>
        </p:nvSpPr>
        <p:spPr/>
        <p:txBody>
          <a:bodyPr/>
          <a:lstStyle/>
          <a:p>
            <a:fld id="{D527837A-F53C-4EFD-BE68-ECBF64CA41F5}" type="slidenum">
              <a:rPr lang="en-US" smtClean="0"/>
              <a:t>‹#›</a:t>
            </a:fld>
            <a:endParaRPr lang="en-US"/>
          </a:p>
        </p:txBody>
      </p:sp>
    </p:spTree>
    <p:extLst>
      <p:ext uri="{BB962C8B-B14F-4D97-AF65-F5344CB8AC3E}">
        <p14:creationId xmlns:p14="http://schemas.microsoft.com/office/powerpoint/2010/main" val="367593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5BB58-CFA6-442A-9F49-74DF8863211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B53C005-1F3C-4EB3-BBB8-A888F9D4DBB6}"/>
              </a:ext>
            </a:extLst>
          </p:cNvPr>
          <p:cNvSpPr>
            <a:spLocks noGrp="1"/>
          </p:cNvSpPr>
          <p:nvPr>
            <p:ph type="dt" sz="half" idx="10"/>
          </p:nvPr>
        </p:nvSpPr>
        <p:spPr/>
        <p:txBody>
          <a:bodyPr/>
          <a:lstStyle/>
          <a:p>
            <a:fld id="{5F1F6A36-CEA7-4C2E-814D-555EE6D2B328}" type="datetimeFigureOut">
              <a:rPr lang="en-US" smtClean="0"/>
              <a:t>4/17/2020</a:t>
            </a:fld>
            <a:endParaRPr lang="en-US"/>
          </a:p>
        </p:txBody>
      </p:sp>
      <p:sp>
        <p:nvSpPr>
          <p:cNvPr id="4" name="Footer Placeholder 3">
            <a:extLst>
              <a:ext uri="{FF2B5EF4-FFF2-40B4-BE49-F238E27FC236}">
                <a16:creationId xmlns:a16="http://schemas.microsoft.com/office/drawing/2014/main" id="{DB23B1B6-75B7-4BAD-AA07-377806D447C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5ACDFAB-22C1-4E12-89DE-F5744D8AF6CA}"/>
              </a:ext>
            </a:extLst>
          </p:cNvPr>
          <p:cNvSpPr>
            <a:spLocks noGrp="1"/>
          </p:cNvSpPr>
          <p:nvPr>
            <p:ph type="sldNum" sz="quarter" idx="12"/>
          </p:nvPr>
        </p:nvSpPr>
        <p:spPr/>
        <p:txBody>
          <a:bodyPr/>
          <a:lstStyle/>
          <a:p>
            <a:fld id="{D527837A-F53C-4EFD-BE68-ECBF64CA41F5}" type="slidenum">
              <a:rPr lang="en-US" smtClean="0"/>
              <a:t>‹#›</a:t>
            </a:fld>
            <a:endParaRPr lang="en-US"/>
          </a:p>
        </p:txBody>
      </p:sp>
    </p:spTree>
    <p:extLst>
      <p:ext uri="{BB962C8B-B14F-4D97-AF65-F5344CB8AC3E}">
        <p14:creationId xmlns:p14="http://schemas.microsoft.com/office/powerpoint/2010/main" val="2264498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A0A273-DB16-4151-9BC9-45FB12AA5E88}"/>
              </a:ext>
            </a:extLst>
          </p:cNvPr>
          <p:cNvSpPr>
            <a:spLocks noGrp="1"/>
          </p:cNvSpPr>
          <p:nvPr>
            <p:ph type="dt" sz="half" idx="10"/>
          </p:nvPr>
        </p:nvSpPr>
        <p:spPr/>
        <p:txBody>
          <a:bodyPr/>
          <a:lstStyle/>
          <a:p>
            <a:fld id="{5F1F6A36-CEA7-4C2E-814D-555EE6D2B328}" type="datetimeFigureOut">
              <a:rPr lang="en-US" smtClean="0"/>
              <a:t>4/17/2020</a:t>
            </a:fld>
            <a:endParaRPr lang="en-US"/>
          </a:p>
        </p:txBody>
      </p:sp>
      <p:sp>
        <p:nvSpPr>
          <p:cNvPr id="3" name="Footer Placeholder 2">
            <a:extLst>
              <a:ext uri="{FF2B5EF4-FFF2-40B4-BE49-F238E27FC236}">
                <a16:creationId xmlns:a16="http://schemas.microsoft.com/office/drawing/2014/main" id="{A8ED8441-802F-41CD-8472-524EA28E343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4C2103A-D4D7-40AC-BF20-60FB065117B2}"/>
              </a:ext>
            </a:extLst>
          </p:cNvPr>
          <p:cNvSpPr>
            <a:spLocks noGrp="1"/>
          </p:cNvSpPr>
          <p:nvPr>
            <p:ph type="sldNum" sz="quarter" idx="12"/>
          </p:nvPr>
        </p:nvSpPr>
        <p:spPr/>
        <p:txBody>
          <a:bodyPr/>
          <a:lstStyle/>
          <a:p>
            <a:fld id="{D527837A-F53C-4EFD-BE68-ECBF64CA41F5}" type="slidenum">
              <a:rPr lang="en-US" smtClean="0"/>
              <a:t>‹#›</a:t>
            </a:fld>
            <a:endParaRPr lang="en-US"/>
          </a:p>
        </p:txBody>
      </p:sp>
    </p:spTree>
    <p:extLst>
      <p:ext uri="{BB962C8B-B14F-4D97-AF65-F5344CB8AC3E}">
        <p14:creationId xmlns:p14="http://schemas.microsoft.com/office/powerpoint/2010/main" val="53861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FD8D9-CDF2-4B1A-8C98-1A61CA0217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A4D92A6-3D1A-475B-B60B-949BE2EC8B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DD09F44-FE62-458B-9572-745521F903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160AB9-2E97-4DF5-A356-7636FD17D1E6}"/>
              </a:ext>
            </a:extLst>
          </p:cNvPr>
          <p:cNvSpPr>
            <a:spLocks noGrp="1"/>
          </p:cNvSpPr>
          <p:nvPr>
            <p:ph type="dt" sz="half" idx="10"/>
          </p:nvPr>
        </p:nvSpPr>
        <p:spPr/>
        <p:txBody>
          <a:bodyPr/>
          <a:lstStyle/>
          <a:p>
            <a:fld id="{5F1F6A36-CEA7-4C2E-814D-555EE6D2B328}" type="datetimeFigureOut">
              <a:rPr lang="en-US" smtClean="0"/>
              <a:t>4/17/2020</a:t>
            </a:fld>
            <a:endParaRPr lang="en-US"/>
          </a:p>
        </p:txBody>
      </p:sp>
      <p:sp>
        <p:nvSpPr>
          <p:cNvPr id="6" name="Footer Placeholder 5">
            <a:extLst>
              <a:ext uri="{FF2B5EF4-FFF2-40B4-BE49-F238E27FC236}">
                <a16:creationId xmlns:a16="http://schemas.microsoft.com/office/drawing/2014/main" id="{5BB03E78-D205-422E-AD4D-4D13D5440A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DEAE65-6F0C-4B9F-B98C-C2B85F71652C}"/>
              </a:ext>
            </a:extLst>
          </p:cNvPr>
          <p:cNvSpPr>
            <a:spLocks noGrp="1"/>
          </p:cNvSpPr>
          <p:nvPr>
            <p:ph type="sldNum" sz="quarter" idx="12"/>
          </p:nvPr>
        </p:nvSpPr>
        <p:spPr/>
        <p:txBody>
          <a:bodyPr/>
          <a:lstStyle/>
          <a:p>
            <a:fld id="{D527837A-F53C-4EFD-BE68-ECBF64CA41F5}" type="slidenum">
              <a:rPr lang="en-US" smtClean="0"/>
              <a:t>‹#›</a:t>
            </a:fld>
            <a:endParaRPr lang="en-US"/>
          </a:p>
        </p:txBody>
      </p:sp>
    </p:spTree>
    <p:extLst>
      <p:ext uri="{BB962C8B-B14F-4D97-AF65-F5344CB8AC3E}">
        <p14:creationId xmlns:p14="http://schemas.microsoft.com/office/powerpoint/2010/main" val="3565338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E8B2-6A7B-44D8-BAED-D2B85A62C4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98177D-6996-4FA9-8E42-F019EA7926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4FEA627-BB9B-4EFE-8D5A-78002C27C0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A6F36D-0C09-478F-8CA6-40C0466E26BB}"/>
              </a:ext>
            </a:extLst>
          </p:cNvPr>
          <p:cNvSpPr>
            <a:spLocks noGrp="1"/>
          </p:cNvSpPr>
          <p:nvPr>
            <p:ph type="dt" sz="half" idx="10"/>
          </p:nvPr>
        </p:nvSpPr>
        <p:spPr/>
        <p:txBody>
          <a:bodyPr/>
          <a:lstStyle/>
          <a:p>
            <a:fld id="{5F1F6A36-CEA7-4C2E-814D-555EE6D2B328}" type="datetimeFigureOut">
              <a:rPr lang="en-US" smtClean="0"/>
              <a:t>4/17/2020</a:t>
            </a:fld>
            <a:endParaRPr lang="en-US"/>
          </a:p>
        </p:txBody>
      </p:sp>
      <p:sp>
        <p:nvSpPr>
          <p:cNvPr id="6" name="Footer Placeholder 5">
            <a:extLst>
              <a:ext uri="{FF2B5EF4-FFF2-40B4-BE49-F238E27FC236}">
                <a16:creationId xmlns:a16="http://schemas.microsoft.com/office/drawing/2014/main" id="{A05E69CD-08D0-4B1B-BC8E-6DBC9FC9A7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C7A7D8-17EA-41A2-BDD2-FF4EA8B66986}"/>
              </a:ext>
            </a:extLst>
          </p:cNvPr>
          <p:cNvSpPr>
            <a:spLocks noGrp="1"/>
          </p:cNvSpPr>
          <p:nvPr>
            <p:ph type="sldNum" sz="quarter" idx="12"/>
          </p:nvPr>
        </p:nvSpPr>
        <p:spPr/>
        <p:txBody>
          <a:bodyPr/>
          <a:lstStyle/>
          <a:p>
            <a:fld id="{D527837A-F53C-4EFD-BE68-ECBF64CA41F5}" type="slidenum">
              <a:rPr lang="en-US" smtClean="0"/>
              <a:t>‹#›</a:t>
            </a:fld>
            <a:endParaRPr lang="en-US"/>
          </a:p>
        </p:txBody>
      </p:sp>
    </p:spTree>
    <p:extLst>
      <p:ext uri="{BB962C8B-B14F-4D97-AF65-F5344CB8AC3E}">
        <p14:creationId xmlns:p14="http://schemas.microsoft.com/office/powerpoint/2010/main" val="1001333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EB2937-B87F-47B5-B699-876E1EA7C5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02AECED-BC81-4E3C-AC8F-9AC8D8DDD5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D4C554-BC19-4913-89EE-EA79778D47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1F6A36-CEA7-4C2E-814D-555EE6D2B328}" type="datetimeFigureOut">
              <a:rPr lang="en-US" smtClean="0"/>
              <a:t>4/17/2020</a:t>
            </a:fld>
            <a:endParaRPr lang="en-US"/>
          </a:p>
        </p:txBody>
      </p:sp>
      <p:sp>
        <p:nvSpPr>
          <p:cNvPr id="5" name="Footer Placeholder 4">
            <a:extLst>
              <a:ext uri="{FF2B5EF4-FFF2-40B4-BE49-F238E27FC236}">
                <a16:creationId xmlns:a16="http://schemas.microsoft.com/office/drawing/2014/main" id="{2D58A9EB-07B2-448D-91E1-099BDEFB72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C43FBD6-00B7-43D0-88A4-9C8D469520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27837A-F53C-4EFD-BE68-ECBF64CA41F5}" type="slidenum">
              <a:rPr lang="en-US" smtClean="0"/>
              <a:t>‹#›</a:t>
            </a:fld>
            <a:endParaRPr lang="en-US"/>
          </a:p>
        </p:txBody>
      </p:sp>
    </p:spTree>
    <p:extLst>
      <p:ext uri="{BB962C8B-B14F-4D97-AF65-F5344CB8AC3E}">
        <p14:creationId xmlns:p14="http://schemas.microsoft.com/office/powerpoint/2010/main" val="31707954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C2D50-EC8C-4B77-804F-2605FE335B48}"/>
              </a:ext>
            </a:extLst>
          </p:cNvPr>
          <p:cNvSpPr>
            <a:spLocks noGrp="1"/>
          </p:cNvSpPr>
          <p:nvPr>
            <p:ph type="ctrTitle"/>
          </p:nvPr>
        </p:nvSpPr>
        <p:spPr>
          <a:xfrm>
            <a:off x="1222050" y="452055"/>
            <a:ext cx="10475164" cy="6405945"/>
          </a:xfrm>
        </p:spPr>
        <p:txBody>
          <a:bodyPr>
            <a:noAutofit/>
          </a:bodyPr>
          <a:lstStyle/>
          <a:p>
            <a:pPr algn="l"/>
            <a:r>
              <a:rPr lang="en-IN" sz="3200" b="1" dirty="0">
                <a:solidFill>
                  <a:sysClr val="windowText" lastClr="000000"/>
                </a:solidFill>
                <a:effectLst>
                  <a:outerShdw blurRad="38100" dist="25400" dir="5400000" algn="tl" rotWithShape="0">
                    <a:srgbClr val="000000">
                      <a:alpha val="43000"/>
                    </a:srgbClr>
                  </a:outerShdw>
                </a:effectLst>
                <a:latin typeface="Algerian" panose="04020705040A02060702" pitchFamily="82" charset="0"/>
                <a:cs typeface="Aharoni" panose="020B0604020202020204" pitchFamily="2" charset="-79"/>
              </a:rPr>
              <a:t>CLASS –BBA first year (SECOND SEMESTER)</a:t>
            </a:r>
            <a:br>
              <a:rPr lang="en-IN" sz="3200" b="1" dirty="0">
                <a:solidFill>
                  <a:sysClr val="windowText" lastClr="000000"/>
                </a:solidFill>
                <a:effectLst>
                  <a:outerShdw blurRad="38100" dist="25400" dir="5400000" algn="tl" rotWithShape="0">
                    <a:srgbClr val="000000">
                      <a:alpha val="43000"/>
                    </a:srgbClr>
                  </a:outerShdw>
                </a:effectLst>
                <a:latin typeface="Algerian" panose="04020705040A02060702" pitchFamily="82" charset="0"/>
                <a:cs typeface="Aharoni" panose="020B0604020202020204" pitchFamily="2" charset="-79"/>
              </a:rPr>
            </a:br>
            <a:br>
              <a:rPr lang="en-IN" sz="3200" b="1" dirty="0">
                <a:solidFill>
                  <a:sysClr val="windowText" lastClr="000000"/>
                </a:solidFill>
                <a:effectLst>
                  <a:outerShdw blurRad="38100" dist="25400" dir="5400000" algn="tl" rotWithShape="0">
                    <a:srgbClr val="000000">
                      <a:alpha val="43000"/>
                    </a:srgbClr>
                  </a:outerShdw>
                </a:effectLst>
                <a:latin typeface="Algerian" panose="04020705040A02060702" pitchFamily="82" charset="0"/>
                <a:cs typeface="Aharoni" panose="020B0604020202020204" pitchFamily="2" charset="-79"/>
              </a:rPr>
            </a:br>
            <a:r>
              <a:rPr lang="en-IN" sz="3200" b="1" dirty="0">
                <a:solidFill>
                  <a:sysClr val="windowText" lastClr="000000"/>
                </a:solidFill>
                <a:effectLst>
                  <a:outerShdw blurRad="38100" dist="25400" dir="5400000" algn="tl" rotWithShape="0">
                    <a:srgbClr val="000000">
                      <a:alpha val="43000"/>
                    </a:srgbClr>
                  </a:outerShdw>
                </a:effectLst>
                <a:latin typeface="Algerian" panose="04020705040A02060702" pitchFamily="82" charset="0"/>
                <a:cs typeface="Aharoni" panose="020B0604020202020204" pitchFamily="2" charset="-79"/>
              </a:rPr>
              <a:t>SUBJECT –Analysis of financial statements</a:t>
            </a:r>
            <a:br>
              <a:rPr lang="en-IN" sz="3200" b="1" dirty="0">
                <a:solidFill>
                  <a:sysClr val="windowText" lastClr="000000"/>
                </a:solidFill>
                <a:effectLst>
                  <a:outerShdw blurRad="38100" dist="25400" dir="5400000" algn="tl" rotWithShape="0">
                    <a:srgbClr val="000000">
                      <a:alpha val="43000"/>
                    </a:srgbClr>
                  </a:outerShdw>
                </a:effectLst>
                <a:latin typeface="Algerian" panose="04020705040A02060702" pitchFamily="82" charset="0"/>
                <a:cs typeface="Aharoni" panose="020B0604020202020204" pitchFamily="2" charset="-79"/>
              </a:rPr>
            </a:br>
            <a:r>
              <a:rPr lang="en-IN" sz="3200" b="1" dirty="0">
                <a:solidFill>
                  <a:sysClr val="windowText" lastClr="000000"/>
                </a:solidFill>
                <a:effectLst>
                  <a:outerShdw blurRad="38100" dist="25400" dir="5400000" algn="tl" rotWithShape="0">
                    <a:srgbClr val="000000">
                      <a:alpha val="43000"/>
                    </a:srgbClr>
                  </a:outerShdw>
                </a:effectLst>
                <a:latin typeface="Algerian" panose="04020705040A02060702" pitchFamily="82" charset="0"/>
                <a:cs typeface="Aharoni" panose="020B0604020202020204" pitchFamily="2" charset="-79"/>
              </a:rPr>
              <a:t> </a:t>
            </a:r>
            <a:br>
              <a:rPr lang="en-IN" sz="3200" b="1" dirty="0">
                <a:solidFill>
                  <a:sysClr val="windowText" lastClr="000000"/>
                </a:solidFill>
                <a:effectLst>
                  <a:outerShdw blurRad="38100" dist="25400" dir="5400000" algn="tl" rotWithShape="0">
                    <a:srgbClr val="000000">
                      <a:alpha val="43000"/>
                    </a:srgbClr>
                  </a:outerShdw>
                </a:effectLst>
                <a:latin typeface="Algerian" panose="04020705040A02060702" pitchFamily="82" charset="0"/>
                <a:cs typeface="Aharoni" panose="020B0604020202020204" pitchFamily="2" charset="-79"/>
              </a:rPr>
            </a:br>
            <a:r>
              <a:rPr lang="en-IN" sz="3200" b="1" dirty="0">
                <a:solidFill>
                  <a:sysClr val="windowText" lastClr="000000"/>
                </a:solidFill>
                <a:latin typeface="Algerian" panose="04020705040A02060702" pitchFamily="82" charset="0"/>
                <a:cs typeface="Aharoni" panose="020B0604020202020204" pitchFamily="2" charset="-79"/>
              </a:rPr>
              <a:t>TOPIC - FUND FLOW STATEMENT</a:t>
            </a:r>
            <a:br>
              <a:rPr lang="en-IN" sz="3200" b="1" dirty="0">
                <a:solidFill>
                  <a:sysClr val="windowText" lastClr="000000"/>
                </a:solidFill>
                <a:latin typeface="Algerian" panose="04020705040A02060702" pitchFamily="82" charset="0"/>
                <a:cs typeface="Aharoni" panose="020B0604020202020204" pitchFamily="2" charset="-79"/>
              </a:rPr>
            </a:br>
            <a:r>
              <a:rPr lang="en-IN" sz="3200" b="1" dirty="0">
                <a:solidFill>
                  <a:sysClr val="windowText" lastClr="000000"/>
                </a:solidFill>
                <a:latin typeface="Algerian" panose="04020705040A02060702" pitchFamily="82" charset="0"/>
                <a:cs typeface="Aharoni" panose="020B0604020202020204" pitchFamily="2" charset="-79"/>
              </a:rPr>
              <a:t>   </a:t>
            </a:r>
            <a:br>
              <a:rPr lang="en-IN" sz="3200" b="1" dirty="0">
                <a:solidFill>
                  <a:sysClr val="windowText" lastClr="000000"/>
                </a:solidFill>
                <a:latin typeface="Algerian" panose="04020705040A02060702" pitchFamily="82" charset="0"/>
                <a:cs typeface="Aharoni" panose="020B0604020202020204" pitchFamily="2" charset="-79"/>
              </a:rPr>
            </a:br>
            <a:r>
              <a:rPr lang="en-IN" sz="3200" b="1" dirty="0">
                <a:solidFill>
                  <a:sysClr val="windowText" lastClr="000000"/>
                </a:solidFill>
                <a:latin typeface="Algerian" panose="04020705040A02060702" pitchFamily="82" charset="0"/>
                <a:cs typeface="Aharoni" panose="020B0604020202020204" pitchFamily="2" charset="-79"/>
              </a:rPr>
              <a:t>PREPARED BY- Ms. KARUNA SACHDEVA</a:t>
            </a:r>
            <a:br>
              <a:rPr lang="en-IN" sz="3200" b="1" dirty="0">
                <a:solidFill>
                  <a:sysClr val="windowText" lastClr="000000"/>
                </a:solidFill>
                <a:latin typeface="Algerian" panose="04020705040A02060702" pitchFamily="82" charset="0"/>
                <a:cs typeface="Aharoni" panose="020B0604020202020204" pitchFamily="2" charset="-79"/>
              </a:rPr>
            </a:br>
            <a:r>
              <a:rPr lang="en-IN" sz="3200" b="1" dirty="0">
                <a:solidFill>
                  <a:sysClr val="windowText" lastClr="000000"/>
                </a:solidFill>
                <a:latin typeface="Algerian" panose="04020705040A02060702" pitchFamily="82" charset="0"/>
                <a:cs typeface="Aharoni" panose="020B0604020202020204" pitchFamily="2" charset="-79"/>
              </a:rPr>
              <a:t>                           (ASSISTANT PROFESSOR)</a:t>
            </a:r>
            <a:br>
              <a:rPr lang="en-IN" sz="3200" b="1" dirty="0">
                <a:solidFill>
                  <a:sysClr val="windowText" lastClr="000000"/>
                </a:solidFill>
                <a:latin typeface="Algerian" panose="04020705040A02060702" pitchFamily="82" charset="0"/>
                <a:cs typeface="Aharoni" panose="020B0604020202020204" pitchFamily="2" charset="-79"/>
              </a:rPr>
            </a:br>
            <a:br>
              <a:rPr lang="en-IN" sz="3200" b="1" dirty="0">
                <a:solidFill>
                  <a:sysClr val="windowText" lastClr="000000"/>
                </a:solidFill>
                <a:effectLst>
                  <a:outerShdw blurRad="38100" dist="25400" dir="5400000" algn="tl" rotWithShape="0">
                    <a:srgbClr val="000000">
                      <a:alpha val="43000"/>
                    </a:srgbClr>
                  </a:outerShdw>
                </a:effectLst>
                <a:latin typeface="Algerian" panose="04020705040A02060702" pitchFamily="82" charset="0"/>
                <a:cs typeface="Aharoni" panose="020B0604020202020204" pitchFamily="2" charset="-79"/>
              </a:rPr>
            </a:br>
            <a:r>
              <a:rPr lang="en-IN" sz="3200" b="1" dirty="0">
                <a:solidFill>
                  <a:sysClr val="windowText" lastClr="000000"/>
                </a:solidFill>
                <a:latin typeface="Algerian" panose="04020705040A02060702" pitchFamily="82" charset="0"/>
                <a:cs typeface="Aharoni" panose="020B0604020202020204" pitchFamily="2" charset="-79"/>
              </a:rPr>
              <a:t>DEPARTMENT OF COMMERCE AND MANAGEMENT </a:t>
            </a:r>
            <a:br>
              <a:rPr lang="en-IN" sz="3200" b="1" dirty="0">
                <a:solidFill>
                  <a:sysClr val="windowText" lastClr="000000"/>
                </a:solidFill>
                <a:latin typeface="Algerian" panose="04020705040A02060702" pitchFamily="82" charset="0"/>
                <a:cs typeface="Aharoni" panose="020B0604020202020204" pitchFamily="2" charset="-79"/>
              </a:rPr>
            </a:br>
            <a:br>
              <a:rPr lang="en-IN" sz="3200" b="1" dirty="0">
                <a:solidFill>
                  <a:sysClr val="windowText" lastClr="000000"/>
                </a:solidFill>
                <a:effectLst>
                  <a:outerShdw blurRad="38100" dist="25400" dir="5400000" algn="tl" rotWithShape="0">
                    <a:srgbClr val="000000">
                      <a:alpha val="43000"/>
                    </a:srgbClr>
                  </a:outerShdw>
                </a:effectLst>
                <a:latin typeface="Algerian" panose="04020705040A02060702" pitchFamily="82" charset="0"/>
                <a:cs typeface="Aharoni" panose="020B0604020202020204" pitchFamily="2" charset="-79"/>
              </a:rPr>
            </a:br>
            <a:r>
              <a:rPr lang="en-IN" sz="3200" b="1" dirty="0">
                <a:solidFill>
                  <a:sysClr val="windowText" lastClr="000000"/>
                </a:solidFill>
                <a:effectLst>
                  <a:outerShdw blurRad="38100" dist="25400" dir="5400000" algn="tl" rotWithShape="0">
                    <a:srgbClr val="000000">
                      <a:alpha val="43000"/>
                    </a:srgbClr>
                  </a:outerShdw>
                </a:effectLst>
                <a:latin typeface="Algerian" panose="04020705040A02060702" pitchFamily="82" charset="0"/>
                <a:cs typeface="Aharoni" panose="020B0604020202020204" pitchFamily="2" charset="-79"/>
              </a:rPr>
              <a:t> I.B. (PG) COLLEGE , PANIPAT </a:t>
            </a:r>
            <a:br>
              <a:rPr lang="en-IN" sz="3200" b="1" dirty="0">
                <a:solidFill>
                  <a:sysClr val="windowText" lastClr="000000"/>
                </a:solidFill>
                <a:effectLst>
                  <a:outerShdw blurRad="38100" dist="25400" dir="5400000" algn="tl" rotWithShape="0">
                    <a:srgbClr val="000000">
                      <a:alpha val="43000"/>
                    </a:srgbClr>
                  </a:outerShdw>
                </a:effectLst>
                <a:latin typeface="Algerian" panose="04020705040A02060702" pitchFamily="82" charset="0"/>
                <a:cs typeface="Aharoni" panose="020B0604020202020204" pitchFamily="2" charset="-79"/>
              </a:rPr>
            </a:br>
            <a:r>
              <a:rPr lang="en-IN" sz="2400" b="1" dirty="0">
                <a:solidFill>
                  <a:sysClr val="windowText" lastClr="000000"/>
                </a:solidFill>
                <a:effectLst>
                  <a:outerShdw blurRad="38100" dist="25400" dir="5400000" algn="tl" rotWithShape="0">
                    <a:srgbClr val="000000">
                      <a:alpha val="43000"/>
                    </a:srgbClr>
                  </a:outerShdw>
                </a:effectLst>
                <a:latin typeface="Algerian" panose="04020705040A02060702" pitchFamily="82" charset="0"/>
                <a:cs typeface="Aharoni" panose="020B0604020202020204" pitchFamily="2" charset="-79"/>
              </a:rPr>
              <a:t>(AFFILIATED TO KURUKSHETRA UNIVERSITY,</a:t>
            </a:r>
            <a:br>
              <a:rPr lang="en-IN" sz="2400" b="1" dirty="0">
                <a:solidFill>
                  <a:sysClr val="windowText" lastClr="000000"/>
                </a:solidFill>
                <a:effectLst>
                  <a:outerShdw blurRad="38100" dist="25400" dir="5400000" algn="tl" rotWithShape="0">
                    <a:srgbClr val="000000">
                      <a:alpha val="43000"/>
                    </a:srgbClr>
                  </a:outerShdw>
                </a:effectLst>
                <a:latin typeface="Algerian" panose="04020705040A02060702" pitchFamily="82" charset="0"/>
                <a:cs typeface="Aharoni" panose="020B0604020202020204" pitchFamily="2" charset="-79"/>
              </a:rPr>
            </a:br>
            <a:r>
              <a:rPr lang="en-IN" sz="2400" b="1" dirty="0">
                <a:solidFill>
                  <a:sysClr val="windowText" lastClr="000000"/>
                </a:solidFill>
                <a:effectLst>
                  <a:outerShdw blurRad="38100" dist="25400" dir="5400000" algn="tl" rotWithShape="0">
                    <a:srgbClr val="000000">
                      <a:alpha val="43000"/>
                    </a:srgbClr>
                  </a:outerShdw>
                </a:effectLst>
                <a:latin typeface="Algerian" panose="04020705040A02060702" pitchFamily="82" charset="0"/>
                <a:cs typeface="Aharoni" panose="020B0604020202020204" pitchFamily="2" charset="-79"/>
              </a:rPr>
              <a:t> KURUKSHETRA)</a:t>
            </a:r>
            <a:br>
              <a:rPr lang="en-IN" sz="3200" b="1" dirty="0">
                <a:solidFill>
                  <a:sysClr val="windowText" lastClr="000000"/>
                </a:solidFill>
                <a:effectLst>
                  <a:outerShdw blurRad="38100" dist="25400" dir="5400000" algn="tl" rotWithShape="0">
                    <a:srgbClr val="000000">
                      <a:alpha val="43000"/>
                    </a:srgbClr>
                  </a:outerShdw>
                </a:effectLst>
                <a:latin typeface="Algerian" panose="04020705040A02060702" pitchFamily="82" charset="0"/>
                <a:cs typeface="Aharoni" panose="020B0604020202020204" pitchFamily="2" charset="-79"/>
              </a:rPr>
            </a:br>
            <a:endParaRPr lang="en-US" sz="3200" b="1" dirty="0">
              <a:latin typeface="Algerian" panose="04020705040A02060702" pitchFamily="82" charset="0"/>
              <a:cs typeface="Aharoni" panose="020B0604020202020204" pitchFamily="2" charset="-79"/>
            </a:endParaRPr>
          </a:p>
        </p:txBody>
      </p:sp>
    </p:spTree>
    <p:extLst>
      <p:ext uri="{BB962C8B-B14F-4D97-AF65-F5344CB8AC3E}">
        <p14:creationId xmlns:p14="http://schemas.microsoft.com/office/powerpoint/2010/main" val="19617865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2" name="Picture 6">
            <a:extLst>
              <a:ext uri="{FF2B5EF4-FFF2-40B4-BE49-F238E27FC236}">
                <a16:creationId xmlns:a16="http://schemas.microsoft.com/office/drawing/2014/main" id="{445860C5-8AA5-4B37-9A93-49F8F34CDF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137" y="308008"/>
            <a:ext cx="10703292" cy="61409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7944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a:extLst>
              <a:ext uri="{FF2B5EF4-FFF2-40B4-BE49-F238E27FC236}">
                <a16:creationId xmlns:a16="http://schemas.microsoft.com/office/drawing/2014/main" id="{2D5F65D1-2469-43AE-986A-C31E81AF11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514" y="308105"/>
            <a:ext cx="10780294" cy="6275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669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a:extLst>
              <a:ext uri="{FF2B5EF4-FFF2-40B4-BE49-F238E27FC236}">
                <a16:creationId xmlns:a16="http://schemas.microsoft.com/office/drawing/2014/main" id="{279C13FE-8FFA-4A09-A58E-72B3BF14C9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196" y="245967"/>
            <a:ext cx="11400817" cy="62521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5585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1000+ Thank You Stock Images, Photos &amp; Vectors | Shutterstock">
            <a:extLst>
              <a:ext uri="{FF2B5EF4-FFF2-40B4-BE49-F238E27FC236}">
                <a16:creationId xmlns:a16="http://schemas.microsoft.com/office/drawing/2014/main" id="{D5B29782-2D24-4412-9288-386B20B4AD8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069" b="13916"/>
          <a:stretch/>
        </p:blipFill>
        <p:spPr bwMode="auto">
          <a:xfrm>
            <a:off x="2451370" y="1618146"/>
            <a:ext cx="7237379" cy="31289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0310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hat are the components of a Fund Flow Statement | ApnaCourse">
            <a:extLst>
              <a:ext uri="{FF2B5EF4-FFF2-40B4-BE49-F238E27FC236}">
                <a16:creationId xmlns:a16="http://schemas.microsoft.com/office/drawing/2014/main" id="{EA9C26CB-FE5F-4D2B-B176-F905E5ABC8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36117" y="1078029"/>
            <a:ext cx="7059757" cy="43468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9470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48C30-2EBD-4AA0-B56A-829ECC384095}"/>
              </a:ext>
            </a:extLst>
          </p:cNvPr>
          <p:cNvSpPr>
            <a:spLocks noGrp="1"/>
          </p:cNvSpPr>
          <p:nvPr>
            <p:ph type="title"/>
          </p:nvPr>
        </p:nvSpPr>
        <p:spPr>
          <a:xfrm>
            <a:off x="1092109" y="307446"/>
            <a:ext cx="10358967" cy="6243108"/>
          </a:xfrm>
        </p:spPr>
        <p:txBody>
          <a:bodyPr>
            <a:normAutofit/>
          </a:bodyPr>
          <a:lstStyle/>
          <a:p>
            <a:pPr>
              <a:lnSpc>
                <a:spcPct val="150000"/>
              </a:lnSpc>
            </a:pPr>
            <a:r>
              <a:rPr lang="en-US" sz="2800" b="1" u="sng" dirty="0">
                <a:latin typeface="Algerian" panose="04020705040A02060702" pitchFamily="82" charset="0"/>
                <a:cs typeface="Times New Roman" panose="02020603050405020304" pitchFamily="18" charset="0"/>
              </a:rPr>
              <a:t>INTRODUCTION:</a:t>
            </a:r>
            <a:br>
              <a:rPr lang="en-US" sz="2000" b="1" u="sng" dirty="0">
                <a:latin typeface="Times New Roman" panose="02020603050405020304" pitchFamily="18" charset="0"/>
                <a:cs typeface="Times New Roman" panose="02020603050405020304" pitchFamily="18" charset="0"/>
              </a:rPr>
            </a:br>
            <a:br>
              <a:rPr lang="en-US" sz="2000" b="1" u="sng" dirty="0">
                <a:latin typeface="Times New Roman" panose="02020603050405020304" pitchFamily="18" charset="0"/>
                <a:cs typeface="Times New Roman" panose="02020603050405020304" pitchFamily="18" charset="0"/>
              </a:rPr>
            </a:br>
            <a:r>
              <a:rPr lang="en-US" sz="2000" dirty="0">
                <a:solidFill>
                  <a:srgbClr val="000000"/>
                </a:solidFill>
                <a:latin typeface="Times New Roman" panose="02020603050405020304" pitchFamily="18" charset="0"/>
                <a:cs typeface="Times New Roman" panose="02020603050405020304" pitchFamily="18" charset="0"/>
              </a:rPr>
              <a:t>The basic financial statements , i.e. the balance sheet and profit and loss account reveal the net effect of the various transactions on the operational and financial position of the company. But their usefulness is limited  for analysis and planning purpose .</a:t>
            </a:r>
            <a:br>
              <a:rPr lang="en-US" sz="2000" dirty="0">
                <a:solidFill>
                  <a:srgbClr val="000000"/>
                </a:solidFill>
                <a:latin typeface="Times New Roman" panose="02020603050405020304" pitchFamily="18" charset="0"/>
                <a:cs typeface="Times New Roman" panose="02020603050405020304" pitchFamily="18" charset="0"/>
              </a:rPr>
            </a:br>
            <a:r>
              <a:rPr lang="en-US" sz="2000" dirty="0">
                <a:solidFill>
                  <a:srgbClr val="000000"/>
                </a:solidFill>
                <a:latin typeface="Times New Roman" panose="02020603050405020304" pitchFamily="18" charset="0"/>
                <a:cs typeface="Times New Roman" panose="02020603050405020304" pitchFamily="18" charset="0"/>
              </a:rPr>
              <a:t>There are many transactions that take place in an undertaking and which do not operate through profit and loss account.</a:t>
            </a:r>
            <a:br>
              <a:rPr lang="en-US" sz="2000" dirty="0">
                <a:solidFill>
                  <a:srgbClr val="000000"/>
                </a:solidFill>
                <a:latin typeface="Times New Roman" panose="02020603050405020304" pitchFamily="18" charset="0"/>
                <a:cs typeface="Times New Roman" panose="02020603050405020304" pitchFamily="18" charset="0"/>
              </a:rPr>
            </a:br>
            <a:r>
              <a:rPr lang="en-US" sz="2000" dirty="0">
                <a:solidFill>
                  <a:srgbClr val="000000"/>
                </a:solidFill>
                <a:latin typeface="Times New Roman" panose="02020603050405020304" pitchFamily="18" charset="0"/>
                <a:cs typeface="Times New Roman" panose="02020603050405020304" pitchFamily="18" charset="0"/>
              </a:rPr>
              <a:t>Thus, another statement has to be prepared to show the change in asset and liabilities from the end of one period to the end of another period of time. The statement is called “</a:t>
            </a:r>
            <a:r>
              <a:rPr lang="en-US" sz="2000" dirty="0">
                <a:latin typeface="Times New Roman" panose="02020603050405020304" pitchFamily="18" charset="0"/>
                <a:cs typeface="Times New Roman" panose="02020603050405020304" pitchFamily="18" charset="0"/>
              </a:rPr>
              <a:t>FUND FLOW STATEMENT”.</a:t>
            </a:r>
            <a:br>
              <a:rPr lang="en-US" sz="2000" u="sng" dirty="0">
                <a:latin typeface="Times New Roman" panose="02020603050405020304" pitchFamily="18" charset="0"/>
                <a:cs typeface="Times New Roman" panose="02020603050405020304" pitchFamily="18" charset="0"/>
              </a:rPr>
            </a:br>
            <a:endParaRPr lang="en-US" sz="2000"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4182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1FB5B-4B2A-40DD-A2A9-834073A0934A}"/>
              </a:ext>
            </a:extLst>
          </p:cNvPr>
          <p:cNvSpPr>
            <a:spLocks noGrp="1"/>
          </p:cNvSpPr>
          <p:nvPr>
            <p:ph type="title"/>
          </p:nvPr>
        </p:nvSpPr>
        <p:spPr>
          <a:xfrm>
            <a:off x="673768" y="833165"/>
            <a:ext cx="10895797" cy="5037666"/>
          </a:xfrm>
        </p:spPr>
        <p:txBody>
          <a:bodyPr>
            <a:normAutofit/>
          </a:bodyPr>
          <a:lstStyle/>
          <a:p>
            <a:pPr>
              <a:lnSpc>
                <a:spcPct val="150000"/>
              </a:lnSpc>
            </a:pPr>
            <a:r>
              <a:rPr lang="en-US" sz="2700" b="1" i="0" u="sng" dirty="0">
                <a:solidFill>
                  <a:srgbClr val="000000"/>
                </a:solidFill>
                <a:effectLst/>
                <a:latin typeface="Algerian" panose="04020705040A02060702" pitchFamily="82" charset="0"/>
                <a:cs typeface="Times New Roman" panose="02020603050405020304" pitchFamily="18" charset="0"/>
              </a:rPr>
              <a:t>MEANING OF FUNDS: </a:t>
            </a:r>
            <a:br>
              <a:rPr lang="en-US" sz="2000" b="1" i="0" dirty="0">
                <a:solidFill>
                  <a:srgbClr val="000000"/>
                </a:solidFill>
                <a:effectLst/>
                <a:latin typeface="Times New Roman" panose="02020603050405020304" pitchFamily="18" charset="0"/>
                <a:cs typeface="Times New Roman" panose="02020603050405020304" pitchFamily="18" charset="0"/>
              </a:rPr>
            </a:br>
            <a:r>
              <a:rPr lang="en-US" sz="2000" i="0" dirty="0">
                <a:solidFill>
                  <a:srgbClr val="000000"/>
                </a:solidFill>
                <a:effectLst/>
                <a:latin typeface="Times New Roman" panose="02020603050405020304" pitchFamily="18" charset="0"/>
                <a:cs typeface="Times New Roman" panose="02020603050405020304" pitchFamily="18" charset="0"/>
              </a:rPr>
              <a:t>T</a:t>
            </a:r>
            <a:r>
              <a:rPr lang="en-US" sz="2200" dirty="0">
                <a:latin typeface="Times New Roman" panose="02020603050405020304" pitchFamily="18" charset="0"/>
                <a:cs typeface="Times New Roman" panose="02020603050405020304" pitchFamily="18" charset="0"/>
              </a:rPr>
              <a:t>he word ‘fund‘ refers to a sum of money, which is used to finance the firm’s day to day operations and acquire assets for the business.</a:t>
            </a:r>
            <a:r>
              <a:rPr lang="en-US" sz="2000" i="0" dirty="0">
                <a:solidFill>
                  <a:srgbClr val="000000"/>
                </a:solidFill>
                <a:effectLst/>
                <a:latin typeface="Times New Roman" panose="02020603050405020304" pitchFamily="18" charset="0"/>
                <a:cs typeface="Times New Roman" panose="02020603050405020304" pitchFamily="18" charset="0"/>
              </a:rPr>
              <a:t>   </a:t>
            </a:r>
            <a:br>
              <a:rPr lang="en-US" sz="2000" i="0" dirty="0">
                <a:solidFill>
                  <a:srgbClr val="000000"/>
                </a:solidFill>
                <a:effectLst/>
                <a:latin typeface="Times New Roman" panose="02020603050405020304" pitchFamily="18" charset="0"/>
                <a:cs typeface="Times New Roman" panose="02020603050405020304" pitchFamily="18" charset="0"/>
              </a:rPr>
            </a:br>
            <a:r>
              <a:rPr lang="en-US" sz="2000" i="0" dirty="0">
                <a:solidFill>
                  <a:srgbClr val="000000"/>
                </a:solidFill>
                <a:effectLst/>
                <a:latin typeface="Times New Roman" panose="02020603050405020304" pitchFamily="18" charset="0"/>
                <a:cs typeface="Times New Roman" panose="02020603050405020304" pitchFamily="18" charset="0"/>
              </a:rPr>
              <a:t>             </a:t>
            </a:r>
            <a:br>
              <a:rPr lang="en-US" sz="2000" i="0" dirty="0">
                <a:solidFill>
                  <a:srgbClr val="000000"/>
                </a:solidFill>
                <a:effectLst/>
                <a:latin typeface="Times New Roman" panose="02020603050405020304" pitchFamily="18" charset="0"/>
                <a:cs typeface="Times New Roman" panose="02020603050405020304" pitchFamily="18" charset="0"/>
              </a:rPr>
            </a:br>
            <a:r>
              <a:rPr lang="en-US" sz="2700" b="1" i="0" u="sng" dirty="0">
                <a:solidFill>
                  <a:srgbClr val="000000"/>
                </a:solidFill>
                <a:effectLst/>
                <a:latin typeface="Algerian" panose="04020705040A02060702" pitchFamily="82" charset="0"/>
                <a:cs typeface="Times New Roman" panose="02020603050405020304" pitchFamily="18" charset="0"/>
              </a:rPr>
              <a:t>MEANING OF FLOW:             </a:t>
            </a:r>
            <a:br>
              <a:rPr lang="en-US" sz="2700" dirty="0">
                <a:solidFill>
                  <a:srgbClr val="000000"/>
                </a:solidFill>
                <a:latin typeface="Times New Roman" panose="02020603050405020304" pitchFamily="18" charset="0"/>
                <a:cs typeface="Times New Roman" panose="02020603050405020304" pitchFamily="18" charset="0"/>
              </a:rPr>
            </a:br>
            <a:r>
              <a:rPr lang="en-US" sz="2200" dirty="0">
                <a:latin typeface="Times New Roman" panose="02020603050405020304" pitchFamily="18" charset="0"/>
                <a:cs typeface="Times New Roman" panose="02020603050405020304" pitchFamily="18" charset="0"/>
              </a:rPr>
              <a:t>The </a:t>
            </a:r>
            <a:r>
              <a:rPr lang="en-US" sz="2200" b="1" dirty="0">
                <a:latin typeface="Times New Roman" panose="02020603050405020304" pitchFamily="18" charset="0"/>
                <a:cs typeface="Times New Roman" panose="02020603050405020304" pitchFamily="18" charset="0"/>
              </a:rPr>
              <a:t>flow of funds</a:t>
            </a:r>
            <a:r>
              <a:rPr lang="en-US" sz="2200" dirty="0">
                <a:latin typeface="Times New Roman" panose="02020603050405020304" pitchFamily="18" charset="0"/>
                <a:cs typeface="Times New Roman" panose="02020603050405020304" pitchFamily="18" charset="0"/>
              </a:rPr>
              <a:t> represents the movement of funds, i.e. the change in economic resources, from one asset or liability to another.</a:t>
            </a:r>
            <a:br>
              <a:rPr lang="en-US" sz="22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3791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EA839-1A6D-4F3F-9363-771F67588F14}"/>
              </a:ext>
            </a:extLst>
          </p:cNvPr>
          <p:cNvSpPr>
            <a:spLocks noGrp="1"/>
          </p:cNvSpPr>
          <p:nvPr>
            <p:ph type="title"/>
          </p:nvPr>
        </p:nvSpPr>
        <p:spPr>
          <a:xfrm>
            <a:off x="1040331" y="2232427"/>
            <a:ext cx="10515600" cy="1325563"/>
          </a:xfrm>
        </p:spPr>
        <p:txBody>
          <a:bodyPr>
            <a:noAutofit/>
          </a:bodyPr>
          <a:lstStyle/>
          <a:p>
            <a:pPr>
              <a:lnSpc>
                <a:spcPct val="150000"/>
              </a:lnSpc>
            </a:pPr>
            <a:r>
              <a:rPr lang="en-US" sz="2700" b="1" u="sng" dirty="0">
                <a:solidFill>
                  <a:srgbClr val="000000"/>
                </a:solidFill>
                <a:latin typeface="Algerian" panose="04020705040A02060702" pitchFamily="82" charset="0"/>
                <a:cs typeface="Times New Roman" panose="02020603050405020304" pitchFamily="18" charset="0"/>
              </a:rPr>
              <a:t>MEANING OF FUND FLOW STATEMENT:</a:t>
            </a:r>
            <a:br>
              <a:rPr lang="en-US" sz="2400" b="1" i="0" u="sng" dirty="0">
                <a:solidFill>
                  <a:srgbClr val="000000"/>
                </a:solidFill>
                <a:effectLst/>
                <a:latin typeface="Algerian" panose="04020705040A02060702" pitchFamily="82"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200" dirty="0">
                <a:latin typeface="Times New Roman" panose="02020603050405020304" pitchFamily="18" charset="0"/>
                <a:cs typeface="Times New Roman" panose="02020603050405020304" pitchFamily="18" charset="0"/>
              </a:rPr>
              <a:t>Funds flow statement is a statement which discloses the analytical information about the different sources of a fund and the application of the same in an accounting cycle. </a:t>
            </a:r>
            <a:br>
              <a:rPr lang="en-US" sz="2200" dirty="0">
                <a:latin typeface="Times New Roman" panose="02020603050405020304" pitchFamily="18" charset="0"/>
                <a:cs typeface="Times New Roman" panose="02020603050405020304" pitchFamily="18" charset="0"/>
              </a:rPr>
            </a:br>
            <a:br>
              <a:rPr lang="en-US" sz="2200" dirty="0">
                <a:latin typeface="Times New Roman" panose="02020603050405020304" pitchFamily="18" charset="0"/>
                <a:cs typeface="Times New Roman" panose="02020603050405020304" pitchFamily="18" charset="0"/>
              </a:rPr>
            </a:br>
            <a:r>
              <a:rPr lang="en-US" sz="2200" dirty="0">
                <a:latin typeface="Times New Roman" panose="02020603050405020304" pitchFamily="18" charset="0"/>
                <a:cs typeface="Times New Roman" panose="02020603050405020304" pitchFamily="18" charset="0"/>
              </a:rPr>
              <a:t>It gives a clear picture about the movement of funds between the opening and closing dates of the Balance Sheet. It is also called the Statement of Sources and Applications of Funds, Movement of Funds Statement; Where Got—Where Gone Statement: Inflow and Outflow of Fund Statement, etc.</a:t>
            </a:r>
            <a:br>
              <a:rPr lang="en-US" sz="2200" dirty="0">
                <a:latin typeface="Times New Roman" panose="02020603050405020304" pitchFamily="18" charset="0"/>
                <a:cs typeface="Times New Roman" panose="02020603050405020304" pitchFamily="18" charset="0"/>
              </a:rPr>
            </a:b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9679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45766-7F44-48B6-8C04-5E6688CA0A36}"/>
              </a:ext>
            </a:extLst>
          </p:cNvPr>
          <p:cNvSpPr>
            <a:spLocks noGrp="1"/>
          </p:cNvSpPr>
          <p:nvPr>
            <p:ph type="title"/>
          </p:nvPr>
        </p:nvSpPr>
        <p:spPr>
          <a:xfrm>
            <a:off x="831850" y="314075"/>
            <a:ext cx="10515600" cy="1091214"/>
          </a:xfrm>
        </p:spPr>
        <p:txBody>
          <a:bodyPr>
            <a:normAutofit fontScale="90000"/>
          </a:bodyPr>
          <a:lstStyle/>
          <a:p>
            <a:br>
              <a:rPr lang="en-US" sz="2400" b="1" u="sng" dirty="0">
                <a:latin typeface="Algerian" panose="04020705040A02060702" pitchFamily="82" charset="0"/>
              </a:rPr>
            </a:br>
            <a:br>
              <a:rPr lang="en-US" sz="2400" b="1" u="sng" dirty="0">
                <a:latin typeface="Algerian" panose="04020705040A02060702" pitchFamily="82" charset="0"/>
              </a:rPr>
            </a:br>
            <a:br>
              <a:rPr lang="en-US" sz="2400" b="1" u="sng" dirty="0">
                <a:latin typeface="Algerian" panose="04020705040A02060702" pitchFamily="82" charset="0"/>
              </a:rPr>
            </a:br>
            <a:br>
              <a:rPr lang="en-US" sz="2400" b="1" u="sng" dirty="0">
                <a:latin typeface="Algerian" panose="04020705040A02060702" pitchFamily="82" charset="0"/>
              </a:rPr>
            </a:br>
            <a:br>
              <a:rPr lang="en-US" sz="2400" b="1" u="sng" dirty="0">
                <a:latin typeface="Algerian" panose="04020705040A02060702" pitchFamily="82" charset="0"/>
              </a:rPr>
            </a:br>
            <a:br>
              <a:rPr lang="en-US" sz="2400" b="1" u="sng" dirty="0">
                <a:latin typeface="Algerian" panose="04020705040A02060702" pitchFamily="82" charset="0"/>
              </a:rPr>
            </a:br>
            <a:br>
              <a:rPr lang="en-US" sz="2400" b="1" u="sng" dirty="0">
                <a:latin typeface="Algerian" panose="04020705040A02060702" pitchFamily="82" charset="0"/>
              </a:rPr>
            </a:br>
            <a:br>
              <a:rPr lang="en-US" sz="2400" b="1" u="sng" dirty="0">
                <a:latin typeface="Algerian" panose="04020705040A02060702" pitchFamily="82" charset="0"/>
              </a:rPr>
            </a:br>
            <a:br>
              <a:rPr lang="en-US" sz="2400" b="1" u="sng" dirty="0">
                <a:latin typeface="Algerian" panose="04020705040A02060702" pitchFamily="82" charset="0"/>
              </a:rPr>
            </a:br>
            <a:r>
              <a:rPr lang="en-US" sz="3000" b="1" u="sng" dirty="0">
                <a:solidFill>
                  <a:srgbClr val="000000"/>
                </a:solidFill>
                <a:latin typeface="Algerian" panose="04020705040A02060702" pitchFamily="82" charset="0"/>
                <a:cs typeface="Times New Roman" panose="02020603050405020304" pitchFamily="18" charset="0"/>
              </a:rPr>
              <a:t>OBJECTS OR USES OR Importance OF FUND FLOW STATEMENT:</a:t>
            </a:r>
            <a:br>
              <a:rPr lang="en-US" sz="3000" b="1" u="sng" dirty="0">
                <a:solidFill>
                  <a:srgbClr val="000000"/>
                </a:solidFill>
                <a:latin typeface="Algerian" panose="04020705040A02060702" pitchFamily="82" charset="0"/>
                <a:cs typeface="Times New Roman" panose="02020603050405020304" pitchFamily="18" charset="0"/>
              </a:rPr>
            </a:br>
            <a:endParaRPr lang="en-US" sz="3000" b="1" u="sng" dirty="0">
              <a:solidFill>
                <a:srgbClr val="000000"/>
              </a:solidFill>
              <a:latin typeface="Algerian" panose="04020705040A02060702" pitchFamily="82" charset="0"/>
              <a:cs typeface="Times New Roman" panose="02020603050405020304" pitchFamily="18" charset="0"/>
            </a:endParaRPr>
          </a:p>
        </p:txBody>
      </p:sp>
      <p:sp>
        <p:nvSpPr>
          <p:cNvPr id="3" name="Text Placeholder 2">
            <a:extLst>
              <a:ext uri="{FF2B5EF4-FFF2-40B4-BE49-F238E27FC236}">
                <a16:creationId xmlns:a16="http://schemas.microsoft.com/office/drawing/2014/main" id="{282EEFE8-14E7-46C2-9994-864FA0C39029}"/>
              </a:ext>
            </a:extLst>
          </p:cNvPr>
          <p:cNvSpPr>
            <a:spLocks noGrp="1"/>
          </p:cNvSpPr>
          <p:nvPr>
            <p:ph type="body" idx="1"/>
          </p:nvPr>
        </p:nvSpPr>
        <p:spPr>
          <a:xfrm>
            <a:off x="831850" y="1742173"/>
            <a:ext cx="10515600" cy="4347477"/>
          </a:xfrm>
        </p:spPr>
        <p:txBody>
          <a:bodyPr>
            <a:normAutofit/>
          </a:bodyPr>
          <a:lstStyle/>
          <a:p>
            <a:pPr marL="342900" indent="-342900" fontAlgn="base">
              <a:buFont typeface="Wingdings" panose="05000000000000000000" pitchFamily="2" charset="2"/>
              <a:buChar char="ü"/>
            </a:pPr>
            <a:endParaRPr lang="en-US" sz="2000" dirty="0">
              <a:solidFill>
                <a:schemeClr val="tx1"/>
              </a:solidFill>
              <a:latin typeface="Times New Roman" panose="02020603050405020304" pitchFamily="18" charset="0"/>
              <a:cs typeface="Times New Roman" panose="02020603050405020304" pitchFamily="18" charset="0"/>
            </a:endParaRPr>
          </a:p>
          <a:p>
            <a:pPr marL="342900" indent="-342900" fontAlgn="base">
              <a:buFont typeface="Wingdings" panose="05000000000000000000" pitchFamily="2" charset="2"/>
              <a:buChar char="ü"/>
            </a:pPr>
            <a:r>
              <a:rPr lang="en-US" sz="2200" dirty="0">
                <a:solidFill>
                  <a:schemeClr val="tx1"/>
                </a:solidFill>
                <a:latin typeface="Times New Roman" panose="02020603050405020304" pitchFamily="18" charset="0"/>
                <a:ea typeface="+mj-ea"/>
                <a:cs typeface="Times New Roman" panose="02020603050405020304" pitchFamily="18" charset="0"/>
              </a:rPr>
              <a:t>To provide more reliable figures of profit and loss of the business.</a:t>
            </a:r>
          </a:p>
          <a:p>
            <a:pPr marL="342900" indent="-342900" fontAlgn="base">
              <a:buFont typeface="Wingdings" panose="05000000000000000000" pitchFamily="2" charset="2"/>
              <a:buChar char="ü"/>
            </a:pPr>
            <a:r>
              <a:rPr lang="en-US" sz="2200" dirty="0">
                <a:solidFill>
                  <a:schemeClr val="tx1"/>
                </a:solidFill>
                <a:latin typeface="Times New Roman" panose="02020603050405020304" pitchFamily="18" charset="0"/>
                <a:ea typeface="+mj-ea"/>
                <a:cs typeface="Times New Roman" panose="02020603050405020304" pitchFamily="18" charset="0"/>
              </a:rPr>
              <a:t>To provide help in proper management of working capital.</a:t>
            </a:r>
          </a:p>
          <a:p>
            <a:pPr marL="342900" indent="-342900" fontAlgn="base">
              <a:buFont typeface="Wingdings" panose="05000000000000000000" pitchFamily="2" charset="2"/>
              <a:buChar char="ü"/>
            </a:pPr>
            <a:r>
              <a:rPr lang="en-US" sz="2200" dirty="0">
                <a:solidFill>
                  <a:schemeClr val="tx1"/>
                </a:solidFill>
                <a:latin typeface="Times New Roman" panose="02020603050405020304" pitchFamily="18" charset="0"/>
                <a:ea typeface="+mj-ea"/>
                <a:cs typeface="Times New Roman" panose="02020603050405020304" pitchFamily="18" charset="0"/>
              </a:rPr>
              <a:t>To enable the firm to know whether the funds have been properly used or not.</a:t>
            </a:r>
          </a:p>
          <a:p>
            <a:pPr marL="342900" indent="-342900" fontAlgn="base">
              <a:buFont typeface="Wingdings" panose="05000000000000000000" pitchFamily="2" charset="2"/>
              <a:buChar char="ü"/>
            </a:pPr>
            <a:r>
              <a:rPr lang="en-US" sz="2200" dirty="0">
                <a:solidFill>
                  <a:schemeClr val="tx1"/>
                </a:solidFill>
                <a:latin typeface="Times New Roman" panose="02020603050405020304" pitchFamily="18" charset="0"/>
                <a:ea typeface="+mj-ea"/>
                <a:cs typeface="Times New Roman" panose="02020603050405020304" pitchFamily="18" charset="0"/>
              </a:rPr>
              <a:t>To provide help in financial analysis.</a:t>
            </a:r>
          </a:p>
          <a:p>
            <a:pPr marL="342900" indent="-342900" fontAlgn="base">
              <a:buFont typeface="Wingdings" panose="05000000000000000000" pitchFamily="2" charset="2"/>
              <a:buChar char="ü"/>
            </a:pPr>
            <a:r>
              <a:rPr lang="en-US" sz="2200" dirty="0">
                <a:solidFill>
                  <a:schemeClr val="tx1"/>
                </a:solidFill>
                <a:latin typeface="Times New Roman" panose="02020603050405020304" pitchFamily="18" charset="0"/>
                <a:ea typeface="+mj-ea"/>
                <a:cs typeface="Times New Roman" panose="02020603050405020304" pitchFamily="18" charset="0"/>
              </a:rPr>
              <a:t>To provide help the firm in borrowing operations.</a:t>
            </a:r>
          </a:p>
          <a:p>
            <a:pPr marL="342900" indent="-342900" fontAlgn="base">
              <a:buFont typeface="Wingdings" panose="05000000000000000000" pitchFamily="2" charset="2"/>
              <a:buChar char="ü"/>
            </a:pPr>
            <a:r>
              <a:rPr lang="en-US" sz="2200" dirty="0">
                <a:solidFill>
                  <a:schemeClr val="tx1"/>
                </a:solidFill>
                <a:latin typeface="Times New Roman" panose="02020603050405020304" pitchFamily="18" charset="0"/>
                <a:ea typeface="+mj-ea"/>
                <a:cs typeface="Times New Roman" panose="02020603050405020304" pitchFamily="18" charset="0"/>
              </a:rPr>
              <a:t>To  provide help in preparation of budget for the next period.</a:t>
            </a:r>
            <a:br>
              <a:rPr lang="en-US" sz="2200" dirty="0">
                <a:solidFill>
                  <a:schemeClr val="tx1"/>
                </a:solidFill>
                <a:latin typeface="Times New Roman" panose="02020603050405020304" pitchFamily="18" charset="0"/>
                <a:ea typeface="+mj-ea"/>
                <a:cs typeface="Times New Roman" panose="02020603050405020304" pitchFamily="18" charset="0"/>
              </a:rPr>
            </a:br>
            <a:endParaRPr lang="en-US" sz="2200" dirty="0">
              <a:solidFill>
                <a:schemeClr val="tx1"/>
              </a:solidFill>
              <a:latin typeface="Times New Roman" panose="02020603050405020304" pitchFamily="18" charset="0"/>
              <a:ea typeface="+mj-ea"/>
              <a:cs typeface="Times New Roman" panose="02020603050405020304" pitchFamily="18" charset="0"/>
            </a:endParaRPr>
          </a:p>
          <a:p>
            <a:endParaRPr lang="en-US" sz="2000" u="sng"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0855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45766-7F44-48B6-8C04-5E6688CA0A36}"/>
              </a:ext>
            </a:extLst>
          </p:cNvPr>
          <p:cNvSpPr>
            <a:spLocks noGrp="1"/>
          </p:cNvSpPr>
          <p:nvPr>
            <p:ph type="title"/>
          </p:nvPr>
        </p:nvSpPr>
        <p:spPr>
          <a:xfrm>
            <a:off x="1028434" y="222743"/>
            <a:ext cx="10515600" cy="1091214"/>
          </a:xfrm>
        </p:spPr>
        <p:txBody>
          <a:bodyPr>
            <a:normAutofit/>
          </a:bodyPr>
          <a:lstStyle/>
          <a:p>
            <a:r>
              <a:rPr lang="en-US" sz="2700" b="1" u="sng" dirty="0">
                <a:solidFill>
                  <a:srgbClr val="000000"/>
                </a:solidFill>
                <a:latin typeface="Algerian" panose="04020705040A02060702" pitchFamily="82" charset="0"/>
                <a:cs typeface="Times New Roman" panose="02020603050405020304" pitchFamily="18" charset="0"/>
              </a:rPr>
              <a:t>LIMITATIONS OF FUND FLOW STATEMENT:</a:t>
            </a:r>
          </a:p>
        </p:txBody>
      </p:sp>
      <p:sp>
        <p:nvSpPr>
          <p:cNvPr id="3" name="Text Placeholder 2">
            <a:extLst>
              <a:ext uri="{FF2B5EF4-FFF2-40B4-BE49-F238E27FC236}">
                <a16:creationId xmlns:a16="http://schemas.microsoft.com/office/drawing/2014/main" id="{282EEFE8-14E7-46C2-9994-864FA0C39029}"/>
              </a:ext>
            </a:extLst>
          </p:cNvPr>
          <p:cNvSpPr>
            <a:spLocks noGrp="1"/>
          </p:cNvSpPr>
          <p:nvPr>
            <p:ph type="body" idx="1"/>
          </p:nvPr>
        </p:nvSpPr>
        <p:spPr>
          <a:xfrm>
            <a:off x="831850" y="1742173"/>
            <a:ext cx="10515600" cy="4347477"/>
          </a:xfrm>
        </p:spPr>
        <p:txBody>
          <a:bodyPr>
            <a:normAutofit/>
          </a:bodyPr>
          <a:lstStyle/>
          <a:p>
            <a:pPr marL="342900" indent="-342900" fontAlgn="base">
              <a:buFont typeface="Wingdings" panose="05000000000000000000" pitchFamily="2" charset="2"/>
              <a:buChar char="ü"/>
            </a:pPr>
            <a:r>
              <a:rPr lang="en-US" sz="2200" dirty="0">
                <a:solidFill>
                  <a:schemeClr val="tx1"/>
                </a:solidFill>
                <a:latin typeface="Times New Roman" panose="02020603050405020304" pitchFamily="18" charset="0"/>
                <a:ea typeface="+mj-ea"/>
                <a:cs typeface="Times New Roman" panose="02020603050405020304" pitchFamily="18" charset="0"/>
              </a:rPr>
              <a:t>The accuracy and reliability of funds flow statement is fully depending upon the financial statements.</a:t>
            </a:r>
          </a:p>
          <a:p>
            <a:pPr marL="342900" indent="-342900" fontAlgn="base">
              <a:buFont typeface="Wingdings" panose="05000000000000000000" pitchFamily="2" charset="2"/>
              <a:buChar char="ü"/>
            </a:pPr>
            <a:r>
              <a:rPr lang="en-US" sz="2200" dirty="0">
                <a:solidFill>
                  <a:schemeClr val="tx1"/>
                </a:solidFill>
                <a:latin typeface="Times New Roman" panose="02020603050405020304" pitchFamily="18" charset="0"/>
                <a:ea typeface="+mj-ea"/>
                <a:cs typeface="Times New Roman" panose="02020603050405020304" pitchFamily="18" charset="0"/>
              </a:rPr>
              <a:t> It is not a substitute of profit and loss account and balance sheet. It provides only additional information.</a:t>
            </a:r>
          </a:p>
          <a:p>
            <a:pPr marL="342900" indent="-342900" fontAlgn="base">
              <a:buFont typeface="Wingdings" panose="05000000000000000000" pitchFamily="2" charset="2"/>
              <a:buChar char="ü"/>
            </a:pPr>
            <a:r>
              <a:rPr lang="en-US" sz="2200" dirty="0">
                <a:solidFill>
                  <a:schemeClr val="tx1"/>
                </a:solidFill>
                <a:latin typeface="Times New Roman" panose="02020603050405020304" pitchFamily="18" charset="0"/>
                <a:ea typeface="+mj-ea"/>
                <a:cs typeface="Times New Roman" panose="02020603050405020304" pitchFamily="18" charset="0"/>
              </a:rPr>
              <a:t>The current year funds flow statement is used for current year only and not useful for future operation and decision making purpose also.</a:t>
            </a:r>
          </a:p>
          <a:p>
            <a:pPr marL="342900" indent="-342900" fontAlgn="base">
              <a:buFont typeface="Wingdings" panose="05000000000000000000" pitchFamily="2" charset="2"/>
              <a:buChar char="ü"/>
            </a:pPr>
            <a:r>
              <a:rPr lang="en-US" sz="2200" dirty="0">
                <a:solidFill>
                  <a:schemeClr val="tx1"/>
                </a:solidFill>
                <a:latin typeface="Times New Roman" panose="02020603050405020304" pitchFamily="18" charset="0"/>
                <a:ea typeface="+mj-ea"/>
                <a:cs typeface="Times New Roman" panose="02020603050405020304" pitchFamily="18" charset="0"/>
              </a:rPr>
              <a:t>When both the aspects of a transaction are current, they are not considered.</a:t>
            </a:r>
          </a:p>
          <a:p>
            <a:pPr marL="342900" indent="-342900" fontAlgn="base">
              <a:buFont typeface="Wingdings" panose="05000000000000000000" pitchFamily="2" charset="2"/>
              <a:buChar char="ü"/>
            </a:pPr>
            <a:r>
              <a:rPr lang="en-US" sz="2200" dirty="0">
                <a:solidFill>
                  <a:schemeClr val="tx1"/>
                </a:solidFill>
                <a:latin typeface="Times New Roman" panose="02020603050405020304" pitchFamily="18" charset="0"/>
                <a:ea typeface="+mj-ea"/>
                <a:cs typeface="Times New Roman" panose="02020603050405020304" pitchFamily="18" charset="0"/>
              </a:rPr>
              <a:t>When both the aspects of a transaction are non-current, even then they are not included in this statement.</a:t>
            </a:r>
          </a:p>
          <a:p>
            <a:pPr marL="342900" indent="-342900" fontAlgn="base">
              <a:buFont typeface="Wingdings" panose="05000000000000000000" pitchFamily="2" charset="2"/>
              <a:buChar char="ü"/>
            </a:pPr>
            <a:r>
              <a:rPr lang="en-US" sz="2200" dirty="0">
                <a:solidFill>
                  <a:schemeClr val="tx1"/>
                </a:solidFill>
                <a:latin typeface="Times New Roman" panose="02020603050405020304" pitchFamily="18" charset="0"/>
                <a:ea typeface="+mj-ea"/>
                <a:cs typeface="Times New Roman" panose="02020603050405020304" pitchFamily="18" charset="0"/>
              </a:rPr>
              <a:t>It is not an ideal tool for financial analysis.</a:t>
            </a:r>
          </a:p>
          <a:p>
            <a:endParaRPr lang="en-US" sz="2000" u="sng"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4955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B6F75-F821-42BF-9B3D-4DCD30A83EB5}"/>
              </a:ext>
            </a:extLst>
          </p:cNvPr>
          <p:cNvSpPr>
            <a:spLocks noGrp="1"/>
          </p:cNvSpPr>
          <p:nvPr>
            <p:ph type="ctrTitle"/>
          </p:nvPr>
        </p:nvSpPr>
        <p:spPr>
          <a:xfrm>
            <a:off x="519764" y="-144379"/>
            <a:ext cx="11232682" cy="683394"/>
          </a:xfrm>
        </p:spPr>
        <p:txBody>
          <a:bodyPr>
            <a:normAutofit/>
          </a:bodyPr>
          <a:lstStyle/>
          <a:p>
            <a:r>
              <a:rPr lang="en-US" sz="2400" b="1" dirty="0">
                <a:latin typeface="Algerian" panose="04020705040A02060702" pitchFamily="82" charset="0"/>
              </a:rPr>
              <a:t>Difference between fund flow statement and cash flow statement </a:t>
            </a:r>
          </a:p>
        </p:txBody>
      </p:sp>
      <p:graphicFrame>
        <p:nvGraphicFramePr>
          <p:cNvPr id="4" name="Table 3">
            <a:extLst>
              <a:ext uri="{FF2B5EF4-FFF2-40B4-BE49-F238E27FC236}">
                <a16:creationId xmlns:a16="http://schemas.microsoft.com/office/drawing/2014/main" id="{9CFC2FE9-A8F9-4597-9D8C-4A55C48FC78F}"/>
              </a:ext>
            </a:extLst>
          </p:cNvPr>
          <p:cNvGraphicFramePr>
            <a:graphicFrameLocks noGrp="1"/>
          </p:cNvGraphicFramePr>
          <p:nvPr>
            <p:extLst>
              <p:ext uri="{D42A27DB-BD31-4B8C-83A1-F6EECF244321}">
                <p14:modId xmlns:p14="http://schemas.microsoft.com/office/powerpoint/2010/main" val="2940771968"/>
              </p:ext>
            </p:extLst>
          </p:nvPr>
        </p:nvGraphicFramePr>
        <p:xfrm>
          <a:off x="99462" y="539015"/>
          <a:ext cx="11993076" cy="6169930"/>
        </p:xfrm>
        <a:graphic>
          <a:graphicData uri="http://schemas.openxmlformats.org/drawingml/2006/table">
            <a:tbl>
              <a:tblPr/>
              <a:tblGrid>
                <a:gridCol w="1052785">
                  <a:extLst>
                    <a:ext uri="{9D8B030D-6E8A-4147-A177-3AD203B41FA5}">
                      <a16:colId xmlns:a16="http://schemas.microsoft.com/office/drawing/2014/main" val="948718961"/>
                    </a:ext>
                  </a:extLst>
                </a:gridCol>
                <a:gridCol w="3212627">
                  <a:extLst>
                    <a:ext uri="{9D8B030D-6E8A-4147-A177-3AD203B41FA5}">
                      <a16:colId xmlns:a16="http://schemas.microsoft.com/office/drawing/2014/main" val="4152363977"/>
                    </a:ext>
                  </a:extLst>
                </a:gridCol>
                <a:gridCol w="3989910">
                  <a:extLst>
                    <a:ext uri="{9D8B030D-6E8A-4147-A177-3AD203B41FA5}">
                      <a16:colId xmlns:a16="http://schemas.microsoft.com/office/drawing/2014/main" val="3495336097"/>
                    </a:ext>
                  </a:extLst>
                </a:gridCol>
                <a:gridCol w="3737754">
                  <a:extLst>
                    <a:ext uri="{9D8B030D-6E8A-4147-A177-3AD203B41FA5}">
                      <a16:colId xmlns:a16="http://schemas.microsoft.com/office/drawing/2014/main" val="1203099164"/>
                    </a:ext>
                  </a:extLst>
                </a:gridCol>
              </a:tblGrid>
              <a:tr h="998429">
                <a:tc>
                  <a:txBody>
                    <a:bodyPr/>
                    <a:lstStyle/>
                    <a:p>
                      <a:pPr marL="27305" marR="27305" algn="ctr">
                        <a:spcBef>
                          <a:spcPts val="400"/>
                        </a:spcBef>
                        <a:spcAft>
                          <a:spcPts val="400"/>
                        </a:spcAft>
                      </a:pPr>
                      <a:r>
                        <a:rPr lang="en-IN" sz="1600" b="1" dirty="0">
                          <a:effectLst/>
                          <a:latin typeface="Times New Roman" panose="02020603050405020304" pitchFamily="18" charset="0"/>
                          <a:cs typeface="Times New Roman" panose="02020603050405020304" pitchFamily="18" charset="0"/>
                        </a:rPr>
                        <a:t>S </a:t>
                      </a:r>
                      <a:r>
                        <a:rPr lang="en-IN" sz="1600" b="1" kern="1200" dirty="0">
                          <a:solidFill>
                            <a:schemeClr val="tx1"/>
                          </a:solidFill>
                          <a:effectLst/>
                          <a:latin typeface="Times New Roman" panose="02020603050405020304" pitchFamily="18" charset="0"/>
                          <a:ea typeface="+mn-ea"/>
                          <a:cs typeface="Times New Roman" panose="02020603050405020304" pitchFamily="18" charset="0"/>
                        </a:rPr>
                        <a:t>NO</a:t>
                      </a:r>
                      <a:r>
                        <a:rPr lang="en-IN" sz="1600" b="1" dirty="0">
                          <a:effectLst/>
                          <a:latin typeface="Times New Roman" panose="02020603050405020304" pitchFamily="18" charset="0"/>
                          <a:cs typeface="Times New Roman" panose="02020603050405020304" pitchFamily="18" charset="0"/>
                        </a:rPr>
                        <a:t>.</a:t>
                      </a:r>
                    </a:p>
                  </a:txBody>
                  <a:tcPr marL="60435" marR="60435" marT="60435" marB="60435"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27305" marR="27305" lvl="0" indent="0" algn="ctr" defTabSz="914400" rtl="0" eaLnBrk="1" fontAlgn="auto" latinLnBrk="0" hangingPunct="1">
                        <a:lnSpc>
                          <a:spcPct val="100000"/>
                        </a:lnSpc>
                        <a:spcBef>
                          <a:spcPts val="400"/>
                        </a:spcBef>
                        <a:spcAft>
                          <a:spcPts val="400"/>
                        </a:spcAft>
                        <a:buClrTx/>
                        <a:buSzTx/>
                        <a:buFontTx/>
                        <a:buNone/>
                        <a:tabLst/>
                        <a:defRPr/>
                      </a:pPr>
                      <a:endParaRPr lang="en-IN" sz="1600" b="1" dirty="0">
                        <a:solidFill>
                          <a:srgbClr val="000000"/>
                        </a:solidFill>
                        <a:effectLst/>
                        <a:latin typeface="Times New Roman" panose="02020603050405020304" pitchFamily="18" charset="0"/>
                        <a:cs typeface="Times New Roman" panose="02020603050405020304" pitchFamily="18" charset="0"/>
                      </a:endParaRPr>
                    </a:p>
                    <a:p>
                      <a:pPr marL="27305" marR="27305" lvl="0" indent="0" algn="ctr" defTabSz="914400" rtl="0" eaLnBrk="1" fontAlgn="auto" latinLnBrk="0" hangingPunct="1">
                        <a:lnSpc>
                          <a:spcPct val="100000"/>
                        </a:lnSpc>
                        <a:spcBef>
                          <a:spcPts val="400"/>
                        </a:spcBef>
                        <a:spcAft>
                          <a:spcPts val="400"/>
                        </a:spcAft>
                        <a:buClrTx/>
                        <a:buSzTx/>
                        <a:buFontTx/>
                        <a:buNone/>
                        <a:tabLst/>
                        <a:defRPr/>
                      </a:pPr>
                      <a:r>
                        <a:rPr lang="en-IN" sz="1600" b="1" dirty="0">
                          <a:solidFill>
                            <a:srgbClr val="000000"/>
                          </a:solidFill>
                          <a:effectLst/>
                          <a:latin typeface="Times New Roman" panose="02020603050405020304" pitchFamily="18" charset="0"/>
                          <a:cs typeface="Times New Roman" panose="02020603050405020304" pitchFamily="18" charset="0"/>
                        </a:rPr>
                        <a:t>BASIS OF DIFFERENCE</a:t>
                      </a:r>
                      <a:endParaRPr lang="en-IN" sz="1600" dirty="0">
                        <a:effectLst/>
                        <a:latin typeface="Times New Roman" panose="02020603050405020304" pitchFamily="18" charset="0"/>
                        <a:cs typeface="Times New Roman" panose="02020603050405020304" pitchFamily="18" charset="0"/>
                      </a:endParaRPr>
                    </a:p>
                    <a:p>
                      <a:pPr marL="27305" marR="27305" algn="ctr">
                        <a:spcBef>
                          <a:spcPts val="400"/>
                        </a:spcBef>
                        <a:spcAft>
                          <a:spcPts val="400"/>
                        </a:spcAft>
                      </a:pPr>
                      <a:endParaRPr lang="en-IN" sz="1600" dirty="0">
                        <a:effectLst/>
                        <a:latin typeface="Times New Roman" panose="02020603050405020304" pitchFamily="18" charset="0"/>
                        <a:cs typeface="Times New Roman" panose="02020603050405020304" pitchFamily="18" charset="0"/>
                      </a:endParaRPr>
                    </a:p>
                  </a:txBody>
                  <a:tcPr marL="60435" marR="60435" marT="60435" marB="6043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27305" marR="27305" algn="ctr">
                        <a:spcBef>
                          <a:spcPts val="400"/>
                        </a:spcBef>
                        <a:spcAft>
                          <a:spcPts val="400"/>
                        </a:spcAft>
                      </a:pPr>
                      <a:r>
                        <a:rPr lang="en-IN" sz="1600" b="1" dirty="0">
                          <a:effectLst/>
                          <a:latin typeface="Times New Roman" panose="02020603050405020304" pitchFamily="18" charset="0"/>
                          <a:cs typeface="Times New Roman" panose="02020603050405020304" pitchFamily="18" charset="0"/>
                        </a:rPr>
                        <a:t>FUND FLOW STATEMENT</a:t>
                      </a:r>
                    </a:p>
                  </a:txBody>
                  <a:tcPr marL="60435" marR="60435" marT="60435" marB="6043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IN" sz="1600" b="1" dirty="0">
                        <a:solidFill>
                          <a:srgbClr val="000000"/>
                        </a:solidFill>
                        <a:effectLst/>
                        <a:latin typeface="Times New Roman" panose="02020603050405020304" pitchFamily="18"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IN" sz="1600" b="1" dirty="0">
                        <a:solidFill>
                          <a:srgbClr val="000000"/>
                        </a:solidFill>
                        <a:effectLst/>
                        <a:latin typeface="Times New Roman" panose="02020603050405020304" pitchFamily="18"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IN" sz="1600" b="1" dirty="0">
                          <a:solidFill>
                            <a:srgbClr val="000000"/>
                          </a:solidFill>
                          <a:effectLst/>
                          <a:latin typeface="Times New Roman" panose="02020603050405020304" pitchFamily="18" charset="0"/>
                          <a:cs typeface="Times New Roman" panose="02020603050405020304" pitchFamily="18" charset="0"/>
                        </a:rPr>
                        <a:t>CASH FLOW STATEMENT</a:t>
                      </a:r>
                      <a:endParaRPr lang="en-IN" sz="1600" b="1" dirty="0">
                        <a:effectLst/>
                        <a:latin typeface="Times New Roman" panose="02020603050405020304" pitchFamily="18" charset="0"/>
                        <a:cs typeface="Times New Roman" panose="02020603050405020304" pitchFamily="18" charset="0"/>
                      </a:endParaRPr>
                    </a:p>
                    <a:p>
                      <a:pPr algn="ctr"/>
                      <a:endParaRPr lang="en-US" sz="1600" dirty="0">
                        <a:latin typeface="Times New Roman" panose="02020603050405020304" pitchFamily="18" charset="0"/>
                        <a:cs typeface="Times New Roman" panose="02020603050405020304" pitchFamily="18" charset="0"/>
                      </a:endParaRPr>
                    </a:p>
                  </a:txBody>
                  <a:tcPr marL="72522" marR="72522" marT="36261" marB="36261">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4000396882"/>
                  </a:ext>
                </a:extLst>
              </a:tr>
              <a:tr h="812163">
                <a:tc>
                  <a:txBody>
                    <a:bodyPr/>
                    <a:lstStyle/>
                    <a:p>
                      <a:pPr marL="27305" marR="27305" algn="ctr">
                        <a:spcBef>
                          <a:spcPts val="400"/>
                        </a:spcBef>
                        <a:spcAft>
                          <a:spcPts val="400"/>
                        </a:spcAft>
                      </a:pPr>
                      <a:r>
                        <a:rPr lang="en-IN" sz="1600" b="1" dirty="0">
                          <a:solidFill>
                            <a:srgbClr val="000000"/>
                          </a:solidFill>
                          <a:effectLst/>
                          <a:latin typeface="Times New Roman" panose="02020603050405020304" pitchFamily="18" charset="0"/>
                          <a:cs typeface="Times New Roman" panose="02020603050405020304" pitchFamily="18" charset="0"/>
                        </a:rPr>
                        <a:t>1.</a:t>
                      </a:r>
                      <a:endParaRPr lang="en-IN" sz="1600" dirty="0">
                        <a:effectLst/>
                        <a:latin typeface="Times New Roman" panose="02020603050405020304" pitchFamily="18" charset="0"/>
                        <a:cs typeface="Times New Roman" panose="02020603050405020304" pitchFamily="18" charset="0"/>
                      </a:endParaRPr>
                    </a:p>
                  </a:txBody>
                  <a:tcPr marL="60435" marR="60435" marT="60435" marB="6043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27305" marR="27305" algn="l">
                        <a:spcBef>
                          <a:spcPts val="400"/>
                        </a:spcBef>
                        <a:spcAft>
                          <a:spcPts val="400"/>
                        </a:spcAft>
                      </a:pPr>
                      <a:r>
                        <a:rPr lang="en-IN" sz="1600" b="1" dirty="0">
                          <a:solidFill>
                            <a:srgbClr val="000000"/>
                          </a:solidFill>
                          <a:effectLst/>
                          <a:latin typeface="Times New Roman" panose="02020603050405020304" pitchFamily="18" charset="0"/>
                          <a:cs typeface="Times New Roman" panose="02020603050405020304" pitchFamily="18" charset="0"/>
                        </a:rPr>
                        <a:t>Basis of Analysis</a:t>
                      </a:r>
                      <a:endParaRPr lang="en-IN" sz="1600" dirty="0">
                        <a:effectLst/>
                        <a:latin typeface="Times New Roman" panose="02020603050405020304" pitchFamily="18" charset="0"/>
                        <a:cs typeface="Times New Roman" panose="02020603050405020304" pitchFamily="18" charset="0"/>
                      </a:endParaRPr>
                    </a:p>
                  </a:txBody>
                  <a:tcPr marL="60435" marR="60435" marT="60435" marB="6043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27305" marR="27305" algn="just">
                        <a:spcBef>
                          <a:spcPts val="400"/>
                        </a:spcBef>
                        <a:spcAft>
                          <a:spcPts val="400"/>
                        </a:spcAft>
                      </a:pPr>
                      <a:r>
                        <a:rPr lang="en-US" sz="1600">
                          <a:solidFill>
                            <a:srgbClr val="000000"/>
                          </a:solidFill>
                          <a:effectLst/>
                          <a:latin typeface="Times New Roman" panose="02020603050405020304" pitchFamily="18" charset="0"/>
                          <a:cs typeface="Times New Roman" panose="02020603050405020304" pitchFamily="18" charset="0"/>
                        </a:rPr>
                        <a:t>Funds flow statement is based on broader concept i.e. working capital.</a:t>
                      </a:r>
                      <a:endParaRPr lang="en-US" sz="1600">
                        <a:effectLst/>
                        <a:latin typeface="Times New Roman" panose="02020603050405020304" pitchFamily="18" charset="0"/>
                        <a:cs typeface="Times New Roman" panose="02020603050405020304" pitchFamily="18" charset="0"/>
                      </a:endParaRPr>
                    </a:p>
                  </a:txBody>
                  <a:tcPr marL="60435" marR="60435" marT="60435" marB="6043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27305" marR="27305" algn="just">
                        <a:spcBef>
                          <a:spcPts val="400"/>
                        </a:spcBef>
                        <a:spcAft>
                          <a:spcPts val="400"/>
                        </a:spcAft>
                      </a:pPr>
                      <a:r>
                        <a:rPr lang="en-US" sz="1600">
                          <a:solidFill>
                            <a:srgbClr val="000000"/>
                          </a:solidFill>
                          <a:effectLst/>
                          <a:latin typeface="Times New Roman" panose="02020603050405020304" pitchFamily="18" charset="0"/>
                          <a:cs typeface="Times New Roman" panose="02020603050405020304" pitchFamily="18" charset="0"/>
                        </a:rPr>
                        <a:t>Cash flow statement is based on narrow concept i.e. cash, which is only one of the elements of working capital.</a:t>
                      </a:r>
                      <a:endParaRPr lang="en-US" sz="1600">
                        <a:effectLst/>
                        <a:latin typeface="Times New Roman" panose="02020603050405020304" pitchFamily="18" charset="0"/>
                        <a:cs typeface="Times New Roman" panose="02020603050405020304" pitchFamily="18" charset="0"/>
                      </a:endParaRPr>
                    </a:p>
                  </a:txBody>
                  <a:tcPr marL="60435" marR="60435" marT="60435" marB="6043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292635859"/>
                  </a:ext>
                </a:extLst>
              </a:tr>
              <a:tr h="1044495">
                <a:tc>
                  <a:txBody>
                    <a:bodyPr/>
                    <a:lstStyle/>
                    <a:p>
                      <a:pPr marL="27305" marR="27305" algn="ctr">
                        <a:spcBef>
                          <a:spcPts val="400"/>
                        </a:spcBef>
                        <a:spcAft>
                          <a:spcPts val="400"/>
                        </a:spcAft>
                      </a:pPr>
                      <a:r>
                        <a:rPr lang="en-IN" sz="1600" b="1" dirty="0">
                          <a:solidFill>
                            <a:srgbClr val="000000"/>
                          </a:solidFill>
                          <a:effectLst/>
                          <a:latin typeface="Times New Roman" panose="02020603050405020304" pitchFamily="18" charset="0"/>
                          <a:cs typeface="Times New Roman" panose="02020603050405020304" pitchFamily="18" charset="0"/>
                        </a:rPr>
                        <a:t>2.</a:t>
                      </a:r>
                      <a:endParaRPr lang="en-IN" sz="1600" dirty="0">
                        <a:effectLst/>
                        <a:latin typeface="Times New Roman" panose="02020603050405020304" pitchFamily="18" charset="0"/>
                        <a:cs typeface="Times New Roman" panose="02020603050405020304" pitchFamily="18" charset="0"/>
                      </a:endParaRPr>
                    </a:p>
                  </a:txBody>
                  <a:tcPr marL="60435" marR="60435" marT="60435" marB="6043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7305" marR="27305" algn="l">
                        <a:spcBef>
                          <a:spcPts val="400"/>
                        </a:spcBef>
                        <a:spcAft>
                          <a:spcPts val="400"/>
                        </a:spcAft>
                      </a:pPr>
                      <a:r>
                        <a:rPr lang="en-IN" sz="1600" b="1" dirty="0">
                          <a:solidFill>
                            <a:srgbClr val="000000"/>
                          </a:solidFill>
                          <a:effectLst/>
                          <a:latin typeface="Times New Roman" panose="02020603050405020304" pitchFamily="18" charset="0"/>
                          <a:cs typeface="Times New Roman" panose="02020603050405020304" pitchFamily="18" charset="0"/>
                        </a:rPr>
                        <a:t>Source</a:t>
                      </a:r>
                      <a:endParaRPr lang="en-IN" sz="1600" dirty="0">
                        <a:effectLst/>
                        <a:latin typeface="Times New Roman" panose="02020603050405020304" pitchFamily="18" charset="0"/>
                        <a:cs typeface="Times New Roman" panose="02020603050405020304" pitchFamily="18" charset="0"/>
                      </a:endParaRPr>
                    </a:p>
                  </a:txBody>
                  <a:tcPr marL="60435" marR="60435" marT="60435" marB="6043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7305" marR="27305" algn="just">
                        <a:spcBef>
                          <a:spcPts val="400"/>
                        </a:spcBef>
                        <a:spcAft>
                          <a:spcPts val="400"/>
                        </a:spcAft>
                      </a:pPr>
                      <a:r>
                        <a:rPr lang="en-US" sz="1600">
                          <a:solidFill>
                            <a:srgbClr val="000000"/>
                          </a:solidFill>
                          <a:effectLst/>
                          <a:latin typeface="Times New Roman" panose="02020603050405020304" pitchFamily="18" charset="0"/>
                          <a:cs typeface="Times New Roman" panose="02020603050405020304" pitchFamily="18" charset="0"/>
                        </a:rPr>
                        <a:t>Funds flow statement tells about the various sources from where the funds generated with various uses to which they are put.</a:t>
                      </a:r>
                      <a:endParaRPr lang="en-US" sz="1600">
                        <a:effectLst/>
                        <a:latin typeface="Times New Roman" panose="02020603050405020304" pitchFamily="18" charset="0"/>
                        <a:cs typeface="Times New Roman" panose="02020603050405020304" pitchFamily="18" charset="0"/>
                      </a:endParaRPr>
                    </a:p>
                  </a:txBody>
                  <a:tcPr marL="60435" marR="60435" marT="60435" marB="6043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7305" marR="27305" algn="just">
                        <a:spcBef>
                          <a:spcPts val="400"/>
                        </a:spcBef>
                        <a:spcAft>
                          <a:spcPts val="400"/>
                        </a:spcAft>
                      </a:pPr>
                      <a:r>
                        <a:rPr lang="en-US" sz="1600" dirty="0">
                          <a:solidFill>
                            <a:srgbClr val="000000"/>
                          </a:solidFill>
                          <a:effectLst/>
                          <a:latin typeface="Times New Roman" panose="02020603050405020304" pitchFamily="18" charset="0"/>
                          <a:cs typeface="Times New Roman" panose="02020603050405020304" pitchFamily="18" charset="0"/>
                        </a:rPr>
                        <a:t>Cash flow statement stars with the opening balance of cash and reaches to the closing balance of cash by proceeding through sources and uses.</a:t>
                      </a:r>
                      <a:endParaRPr lang="en-US" sz="1600" dirty="0">
                        <a:effectLst/>
                        <a:latin typeface="Times New Roman" panose="02020603050405020304" pitchFamily="18" charset="0"/>
                        <a:cs typeface="Times New Roman" panose="02020603050405020304" pitchFamily="18" charset="0"/>
                      </a:endParaRPr>
                    </a:p>
                  </a:txBody>
                  <a:tcPr marL="60435" marR="60435" marT="60435" marB="6043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31632824"/>
                  </a:ext>
                </a:extLst>
              </a:tr>
              <a:tr h="812163">
                <a:tc>
                  <a:txBody>
                    <a:bodyPr/>
                    <a:lstStyle/>
                    <a:p>
                      <a:pPr marL="27305" marR="27305" algn="ctr">
                        <a:spcBef>
                          <a:spcPts val="400"/>
                        </a:spcBef>
                        <a:spcAft>
                          <a:spcPts val="400"/>
                        </a:spcAft>
                      </a:pPr>
                      <a:r>
                        <a:rPr lang="en-IN" sz="1600" b="1" dirty="0">
                          <a:solidFill>
                            <a:srgbClr val="000000"/>
                          </a:solidFill>
                          <a:effectLst/>
                          <a:latin typeface="Times New Roman" panose="02020603050405020304" pitchFamily="18" charset="0"/>
                          <a:cs typeface="Times New Roman" panose="02020603050405020304" pitchFamily="18" charset="0"/>
                        </a:rPr>
                        <a:t>3.</a:t>
                      </a:r>
                      <a:endParaRPr lang="en-IN" sz="1600" dirty="0">
                        <a:effectLst/>
                        <a:latin typeface="Times New Roman" panose="02020603050405020304" pitchFamily="18" charset="0"/>
                        <a:cs typeface="Times New Roman" panose="02020603050405020304" pitchFamily="18" charset="0"/>
                      </a:endParaRPr>
                    </a:p>
                  </a:txBody>
                  <a:tcPr marL="60435" marR="60435" marT="60435" marB="6043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27305" marR="27305" algn="l">
                        <a:spcBef>
                          <a:spcPts val="400"/>
                        </a:spcBef>
                        <a:spcAft>
                          <a:spcPts val="400"/>
                        </a:spcAft>
                      </a:pPr>
                      <a:r>
                        <a:rPr lang="en-IN" sz="1600" b="1" dirty="0">
                          <a:solidFill>
                            <a:srgbClr val="000000"/>
                          </a:solidFill>
                          <a:effectLst/>
                          <a:latin typeface="Times New Roman" panose="02020603050405020304" pitchFamily="18" charset="0"/>
                          <a:cs typeface="Times New Roman" panose="02020603050405020304" pitchFamily="18" charset="0"/>
                        </a:rPr>
                        <a:t>Usage</a:t>
                      </a:r>
                      <a:endParaRPr lang="en-IN" sz="1600" dirty="0">
                        <a:effectLst/>
                        <a:latin typeface="Times New Roman" panose="02020603050405020304" pitchFamily="18" charset="0"/>
                        <a:cs typeface="Times New Roman" panose="02020603050405020304" pitchFamily="18" charset="0"/>
                      </a:endParaRPr>
                    </a:p>
                  </a:txBody>
                  <a:tcPr marL="60435" marR="60435" marT="60435" marB="6043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27305" marR="27305" algn="just">
                        <a:spcBef>
                          <a:spcPts val="400"/>
                        </a:spcBef>
                        <a:spcAft>
                          <a:spcPts val="400"/>
                        </a:spcAft>
                      </a:pPr>
                      <a:r>
                        <a:rPr lang="en-US" sz="1600">
                          <a:solidFill>
                            <a:srgbClr val="000000"/>
                          </a:solidFill>
                          <a:effectLst/>
                          <a:latin typeface="Times New Roman" panose="02020603050405020304" pitchFamily="18" charset="0"/>
                          <a:cs typeface="Times New Roman" panose="02020603050405020304" pitchFamily="18" charset="0"/>
                        </a:rPr>
                        <a:t>Funds flow statement is more useful in assessing the long-range financial strategy.</a:t>
                      </a:r>
                      <a:endParaRPr lang="en-US" sz="1600">
                        <a:effectLst/>
                        <a:latin typeface="Times New Roman" panose="02020603050405020304" pitchFamily="18" charset="0"/>
                        <a:cs typeface="Times New Roman" panose="02020603050405020304" pitchFamily="18" charset="0"/>
                      </a:endParaRPr>
                    </a:p>
                  </a:txBody>
                  <a:tcPr marL="60435" marR="60435" marT="60435" marB="6043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27305" marR="27305" algn="just">
                        <a:spcBef>
                          <a:spcPts val="400"/>
                        </a:spcBef>
                        <a:spcAft>
                          <a:spcPts val="400"/>
                        </a:spcAft>
                      </a:pPr>
                      <a:r>
                        <a:rPr lang="en-US" sz="1600">
                          <a:solidFill>
                            <a:srgbClr val="000000"/>
                          </a:solidFill>
                          <a:effectLst/>
                          <a:latin typeface="Times New Roman" panose="02020603050405020304" pitchFamily="18" charset="0"/>
                          <a:cs typeface="Times New Roman" panose="02020603050405020304" pitchFamily="18" charset="0"/>
                        </a:rPr>
                        <a:t>Cash flow statement is useful in understanding the short-term phenomena affecting the liquidity of the business.</a:t>
                      </a:r>
                      <a:endParaRPr lang="en-US" sz="1600">
                        <a:effectLst/>
                        <a:latin typeface="Times New Roman" panose="02020603050405020304" pitchFamily="18" charset="0"/>
                        <a:cs typeface="Times New Roman" panose="02020603050405020304" pitchFamily="18" charset="0"/>
                      </a:endParaRPr>
                    </a:p>
                  </a:txBody>
                  <a:tcPr marL="60435" marR="60435" marT="60435" marB="6043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423251395"/>
                  </a:ext>
                </a:extLst>
              </a:tr>
              <a:tr h="1044495">
                <a:tc>
                  <a:txBody>
                    <a:bodyPr/>
                    <a:lstStyle/>
                    <a:p>
                      <a:pPr marL="27305" marR="27305" algn="ctr">
                        <a:spcBef>
                          <a:spcPts val="400"/>
                        </a:spcBef>
                        <a:spcAft>
                          <a:spcPts val="400"/>
                        </a:spcAft>
                      </a:pPr>
                      <a:r>
                        <a:rPr lang="en-IN" sz="1600" b="1">
                          <a:solidFill>
                            <a:srgbClr val="000000"/>
                          </a:solidFill>
                          <a:effectLst/>
                          <a:latin typeface="Times New Roman" panose="02020603050405020304" pitchFamily="18" charset="0"/>
                          <a:cs typeface="Times New Roman" panose="02020603050405020304" pitchFamily="18" charset="0"/>
                        </a:rPr>
                        <a:t>4.</a:t>
                      </a:r>
                      <a:endParaRPr lang="en-IN" sz="1600">
                        <a:effectLst/>
                        <a:latin typeface="Times New Roman" panose="02020603050405020304" pitchFamily="18" charset="0"/>
                        <a:cs typeface="Times New Roman" panose="02020603050405020304" pitchFamily="18" charset="0"/>
                      </a:endParaRPr>
                    </a:p>
                  </a:txBody>
                  <a:tcPr marL="60435" marR="60435" marT="60435" marB="6043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7305" marR="27305" algn="l">
                        <a:spcBef>
                          <a:spcPts val="400"/>
                        </a:spcBef>
                        <a:spcAft>
                          <a:spcPts val="400"/>
                        </a:spcAft>
                      </a:pPr>
                      <a:r>
                        <a:rPr lang="en-US" sz="1600" b="1" dirty="0">
                          <a:solidFill>
                            <a:srgbClr val="000000"/>
                          </a:solidFill>
                          <a:effectLst/>
                          <a:latin typeface="Times New Roman" panose="02020603050405020304" pitchFamily="18" charset="0"/>
                          <a:cs typeface="Times New Roman" panose="02020603050405020304" pitchFamily="18" charset="0"/>
                        </a:rPr>
                        <a:t>Schedule of Changes in Working Capital</a:t>
                      </a:r>
                      <a:endParaRPr lang="en-US" sz="1600" dirty="0">
                        <a:effectLst/>
                        <a:latin typeface="Times New Roman" panose="02020603050405020304" pitchFamily="18" charset="0"/>
                        <a:cs typeface="Times New Roman" panose="02020603050405020304" pitchFamily="18" charset="0"/>
                      </a:endParaRPr>
                    </a:p>
                  </a:txBody>
                  <a:tcPr marL="60435" marR="60435" marT="60435" marB="6043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7305" marR="27305" algn="just">
                        <a:spcBef>
                          <a:spcPts val="400"/>
                        </a:spcBef>
                        <a:spcAft>
                          <a:spcPts val="400"/>
                        </a:spcAft>
                      </a:pPr>
                      <a:r>
                        <a:rPr lang="en-US" sz="1600">
                          <a:solidFill>
                            <a:srgbClr val="000000"/>
                          </a:solidFill>
                          <a:effectLst/>
                          <a:latin typeface="Times New Roman" panose="02020603050405020304" pitchFamily="18" charset="0"/>
                          <a:cs typeface="Times New Roman" panose="02020603050405020304" pitchFamily="18" charset="0"/>
                        </a:rPr>
                        <a:t>In funds flow statement changes in current assets and current liabilities are shown through the schedule of changes in working capital.</a:t>
                      </a:r>
                      <a:endParaRPr lang="en-US" sz="1600">
                        <a:effectLst/>
                        <a:latin typeface="Times New Roman" panose="02020603050405020304" pitchFamily="18" charset="0"/>
                        <a:cs typeface="Times New Roman" panose="02020603050405020304" pitchFamily="18" charset="0"/>
                      </a:endParaRPr>
                    </a:p>
                  </a:txBody>
                  <a:tcPr marL="60435" marR="60435" marT="60435" marB="6043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7305" marR="27305" algn="just">
                        <a:spcBef>
                          <a:spcPts val="400"/>
                        </a:spcBef>
                        <a:spcAft>
                          <a:spcPts val="400"/>
                        </a:spcAft>
                      </a:pPr>
                      <a:r>
                        <a:rPr lang="en-US" sz="1600" dirty="0">
                          <a:solidFill>
                            <a:srgbClr val="000000"/>
                          </a:solidFill>
                          <a:effectLst/>
                          <a:latin typeface="Times New Roman" panose="02020603050405020304" pitchFamily="18" charset="0"/>
                          <a:cs typeface="Times New Roman" panose="02020603050405020304" pitchFamily="18" charset="0"/>
                        </a:rPr>
                        <a:t>In cash flow statement changes in current assets and current liabilities are shown in the cash flow statement itself.</a:t>
                      </a:r>
                      <a:endParaRPr lang="en-US" sz="1600" dirty="0">
                        <a:effectLst/>
                        <a:latin typeface="Times New Roman" panose="02020603050405020304" pitchFamily="18" charset="0"/>
                        <a:cs typeface="Times New Roman" panose="02020603050405020304" pitchFamily="18" charset="0"/>
                      </a:endParaRPr>
                    </a:p>
                  </a:txBody>
                  <a:tcPr marL="60435" marR="60435" marT="60435" marB="6043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90706753"/>
                  </a:ext>
                </a:extLst>
              </a:tr>
              <a:tr h="579830">
                <a:tc>
                  <a:txBody>
                    <a:bodyPr/>
                    <a:lstStyle/>
                    <a:p>
                      <a:pPr marL="27305" marR="27305" algn="ctr">
                        <a:spcBef>
                          <a:spcPts val="400"/>
                        </a:spcBef>
                        <a:spcAft>
                          <a:spcPts val="400"/>
                        </a:spcAft>
                      </a:pPr>
                      <a:r>
                        <a:rPr lang="en-IN" sz="1600" b="1">
                          <a:solidFill>
                            <a:srgbClr val="000000"/>
                          </a:solidFill>
                          <a:effectLst/>
                          <a:latin typeface="Times New Roman" panose="02020603050405020304" pitchFamily="18" charset="0"/>
                          <a:cs typeface="Times New Roman" panose="02020603050405020304" pitchFamily="18" charset="0"/>
                        </a:rPr>
                        <a:t>5.</a:t>
                      </a:r>
                      <a:endParaRPr lang="en-IN" sz="1600">
                        <a:effectLst/>
                        <a:latin typeface="Times New Roman" panose="02020603050405020304" pitchFamily="18" charset="0"/>
                        <a:cs typeface="Times New Roman" panose="02020603050405020304" pitchFamily="18" charset="0"/>
                      </a:endParaRPr>
                    </a:p>
                  </a:txBody>
                  <a:tcPr marL="60435" marR="60435" marT="60435" marB="6043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27305" marR="27305" algn="l">
                        <a:spcBef>
                          <a:spcPts val="400"/>
                        </a:spcBef>
                        <a:spcAft>
                          <a:spcPts val="400"/>
                        </a:spcAft>
                      </a:pPr>
                      <a:r>
                        <a:rPr lang="en-IN" sz="1600" b="1">
                          <a:solidFill>
                            <a:srgbClr val="000000"/>
                          </a:solidFill>
                          <a:effectLst/>
                          <a:latin typeface="Times New Roman" panose="02020603050405020304" pitchFamily="18" charset="0"/>
                          <a:cs typeface="Times New Roman" panose="02020603050405020304" pitchFamily="18" charset="0"/>
                        </a:rPr>
                        <a:t>End Result</a:t>
                      </a:r>
                      <a:endParaRPr lang="en-IN" sz="1600">
                        <a:effectLst/>
                        <a:latin typeface="Times New Roman" panose="02020603050405020304" pitchFamily="18" charset="0"/>
                        <a:cs typeface="Times New Roman" panose="02020603050405020304" pitchFamily="18" charset="0"/>
                      </a:endParaRPr>
                    </a:p>
                  </a:txBody>
                  <a:tcPr marL="60435" marR="60435" marT="60435" marB="6043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27305" marR="27305" algn="just">
                        <a:spcBef>
                          <a:spcPts val="400"/>
                        </a:spcBef>
                        <a:spcAft>
                          <a:spcPts val="400"/>
                        </a:spcAft>
                      </a:pPr>
                      <a:r>
                        <a:rPr lang="en-US" sz="1600">
                          <a:solidFill>
                            <a:srgbClr val="000000"/>
                          </a:solidFill>
                          <a:effectLst/>
                          <a:latin typeface="Times New Roman" panose="02020603050405020304" pitchFamily="18" charset="0"/>
                          <a:cs typeface="Times New Roman" panose="02020603050405020304" pitchFamily="18" charset="0"/>
                        </a:rPr>
                        <a:t>Funds flow statement shows the causes of changes in net working capital.</a:t>
                      </a:r>
                      <a:endParaRPr lang="en-US" sz="1600">
                        <a:effectLst/>
                        <a:latin typeface="Times New Roman" panose="02020603050405020304" pitchFamily="18" charset="0"/>
                        <a:cs typeface="Times New Roman" panose="02020603050405020304" pitchFamily="18" charset="0"/>
                      </a:endParaRPr>
                    </a:p>
                  </a:txBody>
                  <a:tcPr marL="60435" marR="60435" marT="60435" marB="6043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27305" marR="27305" algn="just">
                        <a:spcBef>
                          <a:spcPts val="400"/>
                        </a:spcBef>
                        <a:spcAft>
                          <a:spcPts val="400"/>
                        </a:spcAft>
                      </a:pPr>
                      <a:r>
                        <a:rPr lang="en-US" sz="1600">
                          <a:solidFill>
                            <a:srgbClr val="000000"/>
                          </a:solidFill>
                          <a:effectLst/>
                          <a:latin typeface="Times New Roman" panose="02020603050405020304" pitchFamily="18" charset="0"/>
                          <a:cs typeface="Times New Roman" panose="02020603050405020304" pitchFamily="18" charset="0"/>
                        </a:rPr>
                        <a:t>Cash flow statement shows the causes the changes in cash.</a:t>
                      </a:r>
                      <a:endParaRPr lang="en-US" sz="1600">
                        <a:effectLst/>
                        <a:latin typeface="Times New Roman" panose="02020603050405020304" pitchFamily="18" charset="0"/>
                        <a:cs typeface="Times New Roman" panose="02020603050405020304" pitchFamily="18" charset="0"/>
                      </a:endParaRPr>
                    </a:p>
                  </a:txBody>
                  <a:tcPr marL="60435" marR="60435" marT="60435" marB="6043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79129817"/>
                  </a:ext>
                </a:extLst>
              </a:tr>
              <a:tr h="579830">
                <a:tc>
                  <a:txBody>
                    <a:bodyPr/>
                    <a:lstStyle/>
                    <a:p>
                      <a:pPr marL="27305" marR="27305" algn="ctr">
                        <a:spcBef>
                          <a:spcPts val="400"/>
                        </a:spcBef>
                        <a:spcAft>
                          <a:spcPts val="400"/>
                        </a:spcAft>
                      </a:pPr>
                      <a:r>
                        <a:rPr lang="en-IN" sz="1600" b="1" dirty="0">
                          <a:solidFill>
                            <a:srgbClr val="000000"/>
                          </a:solidFill>
                          <a:effectLst/>
                          <a:latin typeface="Times New Roman" panose="02020603050405020304" pitchFamily="18" charset="0"/>
                          <a:cs typeface="Times New Roman" panose="02020603050405020304" pitchFamily="18" charset="0"/>
                        </a:rPr>
                        <a:t>6.</a:t>
                      </a:r>
                      <a:endParaRPr lang="en-IN" sz="1600" dirty="0">
                        <a:effectLst/>
                        <a:latin typeface="Times New Roman" panose="02020603050405020304" pitchFamily="18" charset="0"/>
                        <a:cs typeface="Times New Roman" panose="02020603050405020304" pitchFamily="18" charset="0"/>
                      </a:endParaRPr>
                    </a:p>
                  </a:txBody>
                  <a:tcPr marL="60435" marR="60435" marT="60435" marB="6043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7305" marR="27305" algn="l">
                        <a:spcBef>
                          <a:spcPts val="400"/>
                        </a:spcBef>
                        <a:spcAft>
                          <a:spcPts val="400"/>
                        </a:spcAft>
                      </a:pPr>
                      <a:r>
                        <a:rPr lang="en-IN" sz="1600" b="1" dirty="0">
                          <a:solidFill>
                            <a:srgbClr val="000000"/>
                          </a:solidFill>
                          <a:effectLst/>
                          <a:latin typeface="Times New Roman" panose="02020603050405020304" pitchFamily="18" charset="0"/>
                          <a:cs typeface="Times New Roman" panose="02020603050405020304" pitchFamily="18" charset="0"/>
                        </a:rPr>
                        <a:t>Principle of Accounting</a:t>
                      </a:r>
                      <a:endParaRPr lang="en-IN" sz="1600" dirty="0">
                        <a:effectLst/>
                        <a:latin typeface="Times New Roman" panose="02020603050405020304" pitchFamily="18" charset="0"/>
                        <a:cs typeface="Times New Roman" panose="02020603050405020304" pitchFamily="18" charset="0"/>
                      </a:endParaRPr>
                    </a:p>
                  </a:txBody>
                  <a:tcPr marL="60435" marR="60435" marT="60435" marB="6043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7305" marR="27305" algn="just">
                        <a:spcBef>
                          <a:spcPts val="400"/>
                        </a:spcBef>
                        <a:spcAft>
                          <a:spcPts val="400"/>
                        </a:spcAft>
                      </a:pPr>
                      <a:r>
                        <a:rPr lang="en-US" sz="1600" dirty="0">
                          <a:solidFill>
                            <a:srgbClr val="000000"/>
                          </a:solidFill>
                          <a:effectLst/>
                          <a:latin typeface="Times New Roman" panose="02020603050405020304" pitchFamily="18" charset="0"/>
                          <a:cs typeface="Times New Roman" panose="02020603050405020304" pitchFamily="18" charset="0"/>
                        </a:rPr>
                        <a:t>Funds flow statement is in alignment with the accrual basis of accounting.</a:t>
                      </a:r>
                      <a:endParaRPr lang="en-US" sz="1600" dirty="0">
                        <a:effectLst/>
                        <a:latin typeface="Times New Roman" panose="02020603050405020304" pitchFamily="18" charset="0"/>
                        <a:cs typeface="Times New Roman" panose="02020603050405020304" pitchFamily="18" charset="0"/>
                      </a:endParaRPr>
                    </a:p>
                  </a:txBody>
                  <a:tcPr marL="60435" marR="60435" marT="60435" marB="6043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7305" marR="27305" algn="just">
                        <a:spcBef>
                          <a:spcPts val="400"/>
                        </a:spcBef>
                        <a:spcAft>
                          <a:spcPts val="400"/>
                        </a:spcAft>
                      </a:pPr>
                      <a:r>
                        <a:rPr lang="en-US" sz="1600" dirty="0">
                          <a:solidFill>
                            <a:srgbClr val="000000"/>
                          </a:solidFill>
                          <a:effectLst/>
                          <a:latin typeface="Times New Roman" panose="02020603050405020304" pitchFamily="18" charset="0"/>
                          <a:cs typeface="Times New Roman" panose="02020603050405020304" pitchFamily="18" charset="0"/>
                        </a:rPr>
                        <a:t>In cash flow statement data obtained on accrual basis are converted into cash basis.</a:t>
                      </a:r>
                      <a:endParaRPr lang="en-US" sz="1600" dirty="0">
                        <a:effectLst/>
                        <a:latin typeface="Times New Roman" panose="02020603050405020304" pitchFamily="18" charset="0"/>
                        <a:cs typeface="Times New Roman" panose="02020603050405020304" pitchFamily="18" charset="0"/>
                      </a:endParaRPr>
                    </a:p>
                  </a:txBody>
                  <a:tcPr marL="60435" marR="60435" marT="60435" marB="6043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50432347"/>
                  </a:ext>
                </a:extLst>
              </a:tr>
            </a:tbl>
          </a:graphicData>
        </a:graphic>
      </p:graphicFrame>
      <p:cxnSp>
        <p:nvCxnSpPr>
          <p:cNvPr id="6" name="Straight Connector 5">
            <a:extLst>
              <a:ext uri="{FF2B5EF4-FFF2-40B4-BE49-F238E27FC236}">
                <a16:creationId xmlns:a16="http://schemas.microsoft.com/office/drawing/2014/main" id="{5412FC00-E908-497A-B905-10FD945954D9}"/>
              </a:ext>
            </a:extLst>
          </p:cNvPr>
          <p:cNvCxnSpPr/>
          <p:nvPr/>
        </p:nvCxnSpPr>
        <p:spPr>
          <a:xfrm>
            <a:off x="99462" y="539015"/>
            <a:ext cx="0" cy="1029903"/>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879797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37F9F-22AB-476B-B8E3-A205E928CBBA}"/>
              </a:ext>
            </a:extLst>
          </p:cNvPr>
          <p:cNvSpPr>
            <a:spLocks noGrp="1"/>
          </p:cNvSpPr>
          <p:nvPr>
            <p:ph type="ctrTitle"/>
          </p:nvPr>
        </p:nvSpPr>
        <p:spPr>
          <a:xfrm>
            <a:off x="1155032" y="361967"/>
            <a:ext cx="5746282" cy="802690"/>
          </a:xfrm>
        </p:spPr>
        <p:txBody>
          <a:bodyPr>
            <a:normAutofit/>
          </a:bodyPr>
          <a:lstStyle/>
          <a:p>
            <a:r>
              <a:rPr lang="en-US" sz="2400" b="1" u="sng" dirty="0">
                <a:latin typeface="Algerian" panose="04020705040A02060702" pitchFamily="82" charset="0"/>
              </a:rPr>
              <a:t>FUND FLOW STATEMENT INCLUDES:</a:t>
            </a:r>
          </a:p>
        </p:txBody>
      </p:sp>
      <p:sp>
        <p:nvSpPr>
          <p:cNvPr id="3" name="Subtitle 2">
            <a:extLst>
              <a:ext uri="{FF2B5EF4-FFF2-40B4-BE49-F238E27FC236}">
                <a16:creationId xmlns:a16="http://schemas.microsoft.com/office/drawing/2014/main" id="{904B1791-3787-417A-8C75-A5B1FD9B243F}"/>
              </a:ext>
            </a:extLst>
          </p:cNvPr>
          <p:cNvSpPr>
            <a:spLocks noGrp="1"/>
          </p:cNvSpPr>
          <p:nvPr>
            <p:ph type="subTitle" idx="1"/>
          </p:nvPr>
        </p:nvSpPr>
        <p:spPr>
          <a:xfrm>
            <a:off x="1517583" y="1953929"/>
            <a:ext cx="9156834" cy="3958389"/>
          </a:xfrm>
        </p:spPr>
        <p:txBody>
          <a:bodyPr>
            <a:normAutofit/>
          </a:bodyPr>
          <a:lstStyle/>
          <a:p>
            <a:pPr marL="342900" indent="-342900" algn="l">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Schedule for changes in working capital</a:t>
            </a:r>
          </a:p>
          <a:p>
            <a:pPr marL="342900" indent="-342900" algn="l">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Fund from operations</a:t>
            </a:r>
          </a:p>
          <a:p>
            <a:pPr marL="342900" indent="-342900" algn="l">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Fund flow statement</a:t>
            </a:r>
          </a:p>
        </p:txBody>
      </p:sp>
    </p:spTree>
    <p:extLst>
      <p:ext uri="{BB962C8B-B14F-4D97-AF65-F5344CB8AC3E}">
        <p14:creationId xmlns:p14="http://schemas.microsoft.com/office/powerpoint/2010/main" val="39769905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390</Words>
  <Application>Microsoft Office PowerPoint</Application>
  <PresentationFormat>Widescreen</PresentationFormat>
  <Paragraphs>55</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Algerian</vt:lpstr>
      <vt:lpstr>Arial</vt:lpstr>
      <vt:lpstr>Calibri</vt:lpstr>
      <vt:lpstr>Calibri Light</vt:lpstr>
      <vt:lpstr>Times New Roman</vt:lpstr>
      <vt:lpstr>Wingdings</vt:lpstr>
      <vt:lpstr>Office Theme</vt:lpstr>
      <vt:lpstr>CLASS –BBA first year (SECOND SEMESTER)  SUBJECT –Analysis of financial statements   TOPIC - FUND FLOW STATEMENT     PREPARED BY- Ms. KARUNA SACHDEVA                            (ASSISTANT PROFESSOR)  DEPARTMENT OF COMMERCE AND MANAGEMENT    I.B. (PG) COLLEGE , PANIPAT  (AFFILIATED TO KURUKSHETRA UNIVERSITY,  KURUKSHETRA) </vt:lpstr>
      <vt:lpstr>PowerPoint Presentation</vt:lpstr>
      <vt:lpstr>INTRODUCTION:  The basic financial statements , i.e. the balance sheet and profit and loss account reveal the net effect of the various transactions on the operational and financial position of the company. But their usefulness is limited  for analysis and planning purpose . There are many transactions that take place in an undertaking and which do not operate through profit and loss account. Thus, another statement has to be prepared to show the change in asset and liabilities from the end of one period to the end of another period of time. The statement is called “FUND FLOW STATEMENT”. </vt:lpstr>
      <vt:lpstr>MEANING OF FUNDS:  The word ‘fund‘ refers to a sum of money, which is used to finance the firm’s day to day operations and acquire assets for the business.                  MEANING OF FLOW:              The flow of funds represents the movement of funds, i.e. the change in economic resources, from one asset or liability to another.  </vt:lpstr>
      <vt:lpstr>MEANING OF FUND FLOW STATEMENT:  Funds flow statement is a statement which discloses the analytical information about the different sources of a fund and the application of the same in an accounting cycle.   It gives a clear picture about the movement of funds between the opening and closing dates of the Balance Sheet. It is also called the Statement of Sources and Applications of Funds, Movement of Funds Statement; Where Got—Where Gone Statement: Inflow and Outflow of Fund Statement, etc. </vt:lpstr>
      <vt:lpstr>         OBJECTS OR USES OR Importance OF FUND FLOW STATEMENT: </vt:lpstr>
      <vt:lpstr>LIMITATIONS OF FUND FLOW STATEMENT:</vt:lpstr>
      <vt:lpstr>Difference between fund flow statement and cash flow statement </vt:lpstr>
      <vt:lpstr>FUND FLOW STATEMENT INCLUDES: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SUBJECT –Analysis of financial statements   CLASS –BBA first year (SECOND SEMESTER )  TOPIC-FUND FLOW STATEMENT   COLLEGE - I.B. (PG) COLLEGE , PANIPAT  AFFILATED TO KURUKSHETRA UNIVERSITY, KURUKSHETRA </dc:title>
  <dc:creator>Pardeep Kumar -X (pardeeku - SYNOPHIC SYSTEMS PRIVATE LIMITED at Cisco)</dc:creator>
  <cp:lastModifiedBy>Pardeep Kumar -X (pardeeku - SYNOPHIC SYSTEMS PRIVATE LIMITED at Cisco)</cp:lastModifiedBy>
  <cp:revision>8</cp:revision>
  <dcterms:created xsi:type="dcterms:W3CDTF">2020-04-01T13:15:15Z</dcterms:created>
  <dcterms:modified xsi:type="dcterms:W3CDTF">2020-04-17T06:53:51Z</dcterms:modified>
</cp:coreProperties>
</file>