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0" r:id="rId9"/>
    <p:sldId id="261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2"/>
    <p:restoredTop sz="94771"/>
  </p:normalViewPr>
  <p:slideViewPr>
    <p:cSldViewPr snapToGrid="0" snapToObjects="1">
      <p:cViewPr varScale="1">
        <p:scale>
          <a:sx n="68" d="100"/>
          <a:sy n="68" d="100"/>
        </p:scale>
        <p:origin x="-108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87CD-9DE5-A845-9A68-A23CF56B947A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DB6DE-7282-3E4B-B5D9-71D6F10B8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87CD-9DE5-A845-9A68-A23CF56B947A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DB6DE-7282-3E4B-B5D9-71D6F10B8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3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3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87CD-9DE5-A845-9A68-A23CF56B947A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DB6DE-7282-3E4B-B5D9-71D6F10B8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87CD-9DE5-A845-9A68-A23CF56B947A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DB6DE-7282-3E4B-B5D9-71D6F10B8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87CD-9DE5-A845-9A68-A23CF56B947A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DB6DE-7282-3E4B-B5D9-71D6F10B8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87CD-9DE5-A845-9A68-A23CF56B947A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DB6DE-7282-3E4B-B5D9-71D6F10B8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87CD-9DE5-A845-9A68-A23CF56B947A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DB6DE-7282-3E4B-B5D9-71D6F10B8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87CD-9DE5-A845-9A68-A23CF56B947A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DB6DE-7282-3E4B-B5D9-71D6F10B8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87CD-9DE5-A845-9A68-A23CF56B947A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DB6DE-7282-3E4B-B5D9-71D6F10B8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87CD-9DE5-A845-9A68-A23CF56B947A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DB6DE-7282-3E4B-B5D9-71D6F10B8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87CD-9DE5-A845-9A68-A23CF56B947A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DB6DE-7282-3E4B-B5D9-71D6F10B8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787CD-9DE5-A845-9A68-A23CF56B947A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DB6DE-7282-3E4B-B5D9-71D6F10B8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13778A-2671-574E-8CB2-428692D74B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8282" y="2613368"/>
            <a:ext cx="9144000" cy="2387600"/>
          </a:xfrm>
        </p:spPr>
        <p:txBody>
          <a:bodyPr>
            <a:noAutofit/>
          </a:bodyPr>
          <a:lstStyle/>
          <a:p>
            <a:pPr algn="l"/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  <a:ea typeface="Malgun Gothic" panose="020B0503020000020004" pitchFamily="34" charset="-127"/>
                <a:cs typeface="Diwan Thuluth" pitchFamily="2" charset="-78"/>
              </a:rPr>
              <a:t>Subject: 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  <a:ea typeface="Malgun Gothic" panose="020B0503020000020004" pitchFamily="34" charset="-127"/>
                <a:cs typeface="Diwan Thuluth" pitchFamily="2" charset="-78"/>
              </a:rPr>
              <a:t>Business Environment</a:t>
            </a:r>
            <a:b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  <a:ea typeface="Malgun Gothic" panose="020B0503020000020004" pitchFamily="34" charset="-127"/>
                <a:cs typeface="Diwan Thuluth" pitchFamily="2" charset="-78"/>
              </a:rPr>
            </a:b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  <a:ea typeface="Malgun Gothic" panose="020B0503020000020004" pitchFamily="34" charset="-127"/>
                <a:cs typeface="Diwan Thuluth" pitchFamily="2" charset="-78"/>
              </a:rPr>
              <a:t/>
            </a:r>
            <a:b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  <a:ea typeface="Malgun Gothic" panose="020B0503020000020004" pitchFamily="34" charset="-127"/>
                <a:cs typeface="Diwan Thuluth" pitchFamily="2" charset="-78"/>
              </a:rPr>
            </a:b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  <a:ea typeface="Malgun Gothic" panose="020B0503020000020004" pitchFamily="34" charset="-127"/>
                <a:cs typeface="Diwan Thuluth" pitchFamily="2" charset="-78"/>
              </a:rPr>
              <a:t>Class: </a:t>
            </a:r>
            <a:r>
              <a:rPr lang="en-US" sz="32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  <a:ea typeface="Malgun Gothic" panose="020B0503020000020004" pitchFamily="34" charset="-127"/>
                <a:cs typeface="Diwan Thuluth" pitchFamily="2" charset="-78"/>
              </a:rPr>
              <a:t>B.Com</a:t>
            </a: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  <a:ea typeface="Malgun Gothic" panose="020B0503020000020004" pitchFamily="34" charset="-127"/>
                <a:cs typeface="Diwan Thuluth" pitchFamily="2" charset="-78"/>
              </a:rPr>
              <a:t> 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  <a:ea typeface="Malgun Gothic" panose="020B0503020000020004" pitchFamily="34" charset="-127"/>
                <a:cs typeface="Diwan Thuluth" pitchFamily="2" charset="-78"/>
              </a:rPr>
              <a:t>6</a:t>
            </a:r>
            <a:r>
              <a:rPr lang="en-US" sz="3200" b="1" cap="all" baseline="3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  <a:ea typeface="Malgun Gothic" panose="020B0503020000020004" pitchFamily="34" charset="-127"/>
                <a:cs typeface="Diwan Thuluth" pitchFamily="2" charset="-78"/>
              </a:rPr>
              <a:t>th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  <a:ea typeface="Malgun Gothic" panose="020B0503020000020004" pitchFamily="34" charset="-127"/>
                <a:cs typeface="Diwan Thuluth" pitchFamily="2" charset="-78"/>
              </a:rPr>
              <a:t> </a:t>
            </a: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  <a:ea typeface="Malgun Gothic" panose="020B0503020000020004" pitchFamily="34" charset="-127"/>
                <a:cs typeface="Diwan Thuluth" pitchFamily="2" charset="-78"/>
              </a:rPr>
              <a:t>Semester </a:t>
            </a:r>
            <a:b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  <a:ea typeface="Malgun Gothic" panose="020B0503020000020004" pitchFamily="34" charset="-127"/>
                <a:cs typeface="Diwan Thuluth" pitchFamily="2" charset="-78"/>
              </a:rPr>
            </a:b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  <a:ea typeface="Malgun Gothic" panose="020B0503020000020004" pitchFamily="34" charset="-127"/>
                <a:cs typeface="Diwan Thuluth" pitchFamily="2" charset="-78"/>
              </a:rPr>
              <a:t/>
            </a:r>
            <a:b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  <a:ea typeface="Malgun Gothic" panose="020B0503020000020004" pitchFamily="34" charset="-127"/>
                <a:cs typeface="Diwan Thuluth" pitchFamily="2" charset="-78"/>
              </a:rPr>
            </a:b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  <a:ea typeface="Malgun Gothic" panose="020B0503020000020004" pitchFamily="34" charset="-127"/>
                <a:cs typeface="Diwan Thuluth" pitchFamily="2" charset="-78"/>
              </a:rPr>
              <a:t>Topic: </a:t>
            </a:r>
            <a:r>
              <a:rPr lang="en-IN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  <a:ea typeface="Malgun Gothic" panose="020B0503020000020004" pitchFamily="34" charset="-127"/>
                <a:cs typeface="Diwan Thuluth" pitchFamily="2" charset="-78"/>
              </a:rPr>
              <a:t>Foreign Direct Investment</a:t>
            </a:r>
            <a:r>
              <a:rPr lang="en-IN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</a:rPr>
              <a:t> </a:t>
            </a: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  <a:ea typeface="Malgun Gothic" panose="020B0503020000020004" pitchFamily="34" charset="-127"/>
                <a:cs typeface="Diwan Thuluth" pitchFamily="2" charset="-78"/>
              </a:rPr>
              <a:t/>
            </a:r>
            <a:b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  <a:ea typeface="Malgun Gothic" panose="020B0503020000020004" pitchFamily="34" charset="-127"/>
                <a:cs typeface="Diwan Thuluth" pitchFamily="2" charset="-78"/>
              </a:rPr>
            </a:b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  <a:ea typeface="Malgun Gothic" panose="020B0503020000020004" pitchFamily="34" charset="-127"/>
                <a:cs typeface="Diwan Thuluth" pitchFamily="2" charset="-78"/>
              </a:rPr>
              <a:t/>
            </a:r>
            <a:b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  <a:ea typeface="Malgun Gothic" panose="020B0503020000020004" pitchFamily="34" charset="-127"/>
                <a:cs typeface="Diwan Thuluth" pitchFamily="2" charset="-78"/>
              </a:rPr>
            </a:b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  <a:ea typeface="Malgun Gothic" panose="020B0503020000020004" pitchFamily="34" charset="-127"/>
                <a:cs typeface="Diwan Thuluth" pitchFamily="2" charset="-78"/>
              </a:rPr>
              <a:t>College- I.B (P.G) College, Panipat</a:t>
            </a:r>
            <a:b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  <a:ea typeface="Malgun Gothic" panose="020B0503020000020004" pitchFamily="34" charset="-127"/>
                <a:cs typeface="Diwan Thuluth" pitchFamily="2" charset="-78"/>
              </a:rPr>
            </a:b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  <a:ea typeface="Malgun Gothic" panose="020B0503020000020004" pitchFamily="34" charset="-127"/>
                <a:cs typeface="Diwan Thuluth" pitchFamily="2" charset="-78"/>
              </a:rPr>
              <a:t>Affiliated to </a:t>
            </a:r>
            <a:r>
              <a:rPr lang="en-IN" sz="32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  <a:ea typeface="Malgun Gothic" panose="020B0503020000020004" pitchFamily="34" charset="-127"/>
                <a:cs typeface="Diwan Thuluth" pitchFamily="2" charset="-78"/>
              </a:rPr>
              <a:t>Kurukshetra</a:t>
            </a:r>
            <a:r>
              <a:rPr lang="en-IN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  <a:ea typeface="Malgun Gothic" panose="020B0503020000020004" pitchFamily="34" charset="-127"/>
                <a:cs typeface="Diwan Thuluth" pitchFamily="2" charset="-78"/>
              </a:rPr>
              <a:t> </a:t>
            </a:r>
            <a:r>
              <a:rPr lang="en-IN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  <a:ea typeface="Malgun Gothic" panose="020B0503020000020004" pitchFamily="34" charset="-127"/>
                <a:cs typeface="Diwan Thuluth" pitchFamily="2" charset="-78"/>
              </a:rPr>
              <a:t>University,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  <a:ea typeface="Malgun Gothic" panose="020B0503020000020004" pitchFamily="34" charset="-127"/>
                <a:cs typeface="Diwan Thuluth" pitchFamily="2" charset="-78"/>
              </a:rPr>
              <a:t> </a:t>
            </a:r>
            <a:r>
              <a:rPr lang="en-IN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  <a:ea typeface="Malgun Gothic" panose="020B0503020000020004" pitchFamily="34" charset="-127"/>
                <a:cs typeface="Diwan Thuluth" pitchFamily="2" charset="-78"/>
              </a:rPr>
              <a:t>Kurukshetra</a:t>
            </a:r>
            <a:r>
              <a:rPr lang="en-IN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  <a:ea typeface="Malgun Gothic" panose="020B0503020000020004" pitchFamily="34" charset="-127"/>
                <a:cs typeface="Diwan Thuluth" pitchFamily="2" charset="-78"/>
              </a:rPr>
              <a:t> </a:t>
            </a: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</a:rPr>
              <a:t/>
            </a:r>
            <a:b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</a:rPr>
            </a:br>
            <a:endParaRPr lang="en-US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Georgia" panose="02040502050405020303" pitchFamily="18" charset="0"/>
            </a:endParaRPr>
          </a:p>
        </p:txBody>
      </p:sp>
      <p:sp>
        <p:nvSpPr>
          <p:cNvPr id="5" name="Pentagon 4">
            <a:extLst>
              <a:ext uri="{FF2B5EF4-FFF2-40B4-BE49-F238E27FC236}">
                <a16:creationId xmlns:a16="http://schemas.microsoft.com/office/drawing/2014/main" xmlns="" id="{EE7CDC98-C895-1E4D-87C5-2EB0DB86ACD9}"/>
              </a:ext>
            </a:extLst>
          </p:cNvPr>
          <p:cNvSpPr/>
          <p:nvPr/>
        </p:nvSpPr>
        <p:spPr>
          <a:xfrm rot="5400000">
            <a:off x="10782293" y="402983"/>
            <a:ext cx="1267200" cy="439200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entagon 5">
            <a:extLst>
              <a:ext uri="{FF2B5EF4-FFF2-40B4-BE49-F238E27FC236}">
                <a16:creationId xmlns:a16="http://schemas.microsoft.com/office/drawing/2014/main" xmlns="" id="{C5D6230C-C9A3-A64C-8089-2B8AC65A0F27}"/>
              </a:ext>
            </a:extLst>
          </p:cNvPr>
          <p:cNvSpPr/>
          <p:nvPr/>
        </p:nvSpPr>
        <p:spPr>
          <a:xfrm rot="5400000">
            <a:off x="10137202" y="253388"/>
            <a:ext cx="969484" cy="440676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0299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5D5355C0-4812-A54A-98B4-5ABF2F42B5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6165" y="2365514"/>
            <a:ext cx="3438939" cy="343893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4716BB-D9F8-9048-8C48-87E128497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792006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Need of Foreign Investment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2A62114-B4BE-AE49-BCF1-F7DBC3FB1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4734201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To increase level of investment by supplementing the domestic investment.</a:t>
            </a:r>
          </a:p>
          <a:p>
            <a:r>
              <a:rPr lang="en-US" sz="3600" dirty="0"/>
              <a:t>To develop basic industries.</a:t>
            </a:r>
          </a:p>
          <a:p>
            <a:r>
              <a:rPr lang="en-US" sz="3600" dirty="0"/>
              <a:t>To develop infrastructure.</a:t>
            </a:r>
          </a:p>
          <a:p>
            <a:r>
              <a:rPr lang="en-US" sz="3600" dirty="0"/>
              <a:t>To exploit natural resources.</a:t>
            </a:r>
          </a:p>
          <a:p>
            <a:r>
              <a:rPr lang="en-US" sz="3600" dirty="0"/>
              <a:t>To set up risky and capital intensive projects.</a:t>
            </a:r>
          </a:p>
          <a:p>
            <a:r>
              <a:rPr lang="en-US" sz="3600" dirty="0"/>
              <a:t>To improve  technology</a:t>
            </a:r>
          </a:p>
          <a:p>
            <a:r>
              <a:rPr lang="en-US" sz="3600" dirty="0"/>
              <a:t>To improve managerial and entrepreneurial ability.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Pentagon 3">
            <a:extLst>
              <a:ext uri="{FF2B5EF4-FFF2-40B4-BE49-F238E27FC236}">
                <a16:creationId xmlns:a16="http://schemas.microsoft.com/office/drawing/2014/main" xmlns="" id="{44ED148F-3B7D-5E4E-B0B4-01297336ED3A}"/>
              </a:ext>
            </a:extLst>
          </p:cNvPr>
          <p:cNvSpPr/>
          <p:nvPr/>
        </p:nvSpPr>
        <p:spPr>
          <a:xfrm rot="5400000">
            <a:off x="10782293" y="402983"/>
            <a:ext cx="1267200" cy="439200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entagon 4">
            <a:extLst>
              <a:ext uri="{FF2B5EF4-FFF2-40B4-BE49-F238E27FC236}">
                <a16:creationId xmlns:a16="http://schemas.microsoft.com/office/drawing/2014/main" xmlns="" id="{A785CDB9-DD29-A947-B421-563EEFA3E36D}"/>
              </a:ext>
            </a:extLst>
          </p:cNvPr>
          <p:cNvSpPr/>
          <p:nvPr/>
        </p:nvSpPr>
        <p:spPr>
          <a:xfrm rot="5400000">
            <a:off x="10137202" y="253388"/>
            <a:ext cx="969484" cy="440676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8693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agon 1">
            <a:extLst>
              <a:ext uri="{FF2B5EF4-FFF2-40B4-BE49-F238E27FC236}">
                <a16:creationId xmlns:a16="http://schemas.microsoft.com/office/drawing/2014/main" xmlns="" id="{855BF409-C768-D644-8D81-88A7BE48C2DB}"/>
              </a:ext>
            </a:extLst>
          </p:cNvPr>
          <p:cNvSpPr/>
          <p:nvPr/>
        </p:nvSpPr>
        <p:spPr>
          <a:xfrm rot="5400000">
            <a:off x="10782293" y="402983"/>
            <a:ext cx="1267200" cy="439200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entagon 2">
            <a:extLst>
              <a:ext uri="{FF2B5EF4-FFF2-40B4-BE49-F238E27FC236}">
                <a16:creationId xmlns:a16="http://schemas.microsoft.com/office/drawing/2014/main" xmlns="" id="{1A3759F9-3D5B-B44E-A264-AEBFCC8BA6D5}"/>
              </a:ext>
            </a:extLst>
          </p:cNvPr>
          <p:cNvSpPr/>
          <p:nvPr/>
        </p:nvSpPr>
        <p:spPr>
          <a:xfrm rot="5400000">
            <a:off x="10137202" y="253388"/>
            <a:ext cx="969484" cy="440676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044944F-FAF1-7845-8F70-0559B52BFCF3}"/>
              </a:ext>
            </a:extLst>
          </p:cNvPr>
          <p:cNvSpPr txBox="1"/>
          <p:nvPr/>
        </p:nvSpPr>
        <p:spPr>
          <a:xfrm>
            <a:off x="2873710" y="2419643"/>
            <a:ext cx="4792337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7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THANK YOU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47582" y="5430129"/>
            <a:ext cx="4254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BY: PROF. RITU</a:t>
            </a:r>
          </a:p>
          <a:p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(DEPARTMENT OF COMMERCE)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8423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ntagon 4">
            <a:extLst>
              <a:ext uri="{FF2B5EF4-FFF2-40B4-BE49-F238E27FC236}">
                <a16:creationId xmlns:a16="http://schemas.microsoft.com/office/drawing/2014/main" xmlns="" id="{EE7CDC98-C895-1E4D-87C5-2EB0DB86ACD9}"/>
              </a:ext>
            </a:extLst>
          </p:cNvPr>
          <p:cNvSpPr/>
          <p:nvPr/>
        </p:nvSpPr>
        <p:spPr>
          <a:xfrm rot="5400000">
            <a:off x="10782293" y="402983"/>
            <a:ext cx="1267200" cy="439200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entagon 5">
            <a:extLst>
              <a:ext uri="{FF2B5EF4-FFF2-40B4-BE49-F238E27FC236}">
                <a16:creationId xmlns:a16="http://schemas.microsoft.com/office/drawing/2014/main" xmlns="" id="{C5D6230C-C9A3-A64C-8089-2B8AC65A0F27}"/>
              </a:ext>
            </a:extLst>
          </p:cNvPr>
          <p:cNvSpPr/>
          <p:nvPr/>
        </p:nvSpPr>
        <p:spPr>
          <a:xfrm rot="5400000">
            <a:off x="10137202" y="253388"/>
            <a:ext cx="969484" cy="440676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0624BBF4-9C6E-8E43-AA2C-C921A60EE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051" y="274638"/>
            <a:ext cx="10211555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IN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What Is a Foreign Direct Investment ?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2E3A212-3718-BB46-8E2E-83253953C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/>
              <a:t>A foreign direct investment (FDI) is an investment made by a firm or individual in one country into business interests located in another country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/>
              <a:t>FDI takes place when an investor establishes foreign business operations or acquires foreign business assets in a </a:t>
            </a:r>
            <a:r>
              <a:rPr lang="en-IN" dirty="0">
                <a:solidFill>
                  <a:schemeClr val="accent2"/>
                </a:solidFill>
              </a:rPr>
              <a:t>foreign company</a:t>
            </a:r>
            <a:r>
              <a:rPr lang="en-IN" dirty="0" smtClean="0">
                <a:solidFill>
                  <a:schemeClr val="accent2"/>
                </a:solidFill>
              </a:rPr>
              <a:t>.</a:t>
            </a:r>
          </a:p>
          <a:p>
            <a:endParaRPr lang="en-IN" dirty="0">
              <a:solidFill>
                <a:schemeClr val="accent2"/>
              </a:solidFill>
            </a:endParaRPr>
          </a:p>
          <a:p>
            <a:r>
              <a:rPr lang="en-IN" dirty="0"/>
              <a:t>FDIs are distinguished from portfolio investments in which an investor merely purchases </a:t>
            </a:r>
            <a:r>
              <a:rPr lang="en-IN" dirty="0">
                <a:solidFill>
                  <a:schemeClr val="accent2"/>
                </a:solidFill>
              </a:rPr>
              <a:t>equities</a:t>
            </a:r>
            <a:r>
              <a:rPr lang="en-IN" dirty="0"/>
              <a:t> of foreign-based companies.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51091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ntagon 4">
            <a:extLst>
              <a:ext uri="{FF2B5EF4-FFF2-40B4-BE49-F238E27FC236}">
                <a16:creationId xmlns:a16="http://schemas.microsoft.com/office/drawing/2014/main" xmlns="" id="{EE7CDC98-C895-1E4D-87C5-2EB0DB86ACD9}"/>
              </a:ext>
            </a:extLst>
          </p:cNvPr>
          <p:cNvSpPr/>
          <p:nvPr/>
        </p:nvSpPr>
        <p:spPr>
          <a:xfrm rot="5400000">
            <a:off x="10782293" y="402983"/>
            <a:ext cx="1267200" cy="439200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entagon 5">
            <a:extLst>
              <a:ext uri="{FF2B5EF4-FFF2-40B4-BE49-F238E27FC236}">
                <a16:creationId xmlns:a16="http://schemas.microsoft.com/office/drawing/2014/main" xmlns="" id="{C5D6230C-C9A3-A64C-8089-2B8AC65A0F27}"/>
              </a:ext>
            </a:extLst>
          </p:cNvPr>
          <p:cNvSpPr/>
          <p:nvPr/>
        </p:nvSpPr>
        <p:spPr>
          <a:xfrm rot="5400000">
            <a:off x="10137202" y="253388"/>
            <a:ext cx="969484" cy="440676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0624BBF4-9C6E-8E43-AA2C-C921A60EE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420665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IN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KEY TAKEAWAYS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2E3A212-3718-BB46-8E2E-83253953C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34810"/>
          </a:xfrm>
        </p:spPr>
        <p:txBody>
          <a:bodyPr>
            <a:normAutofit fontScale="92500" lnSpcReduction="20000"/>
          </a:bodyPr>
          <a:lstStyle/>
          <a:p>
            <a:r>
              <a:rPr lang="en-IN" dirty="0"/>
              <a:t>Foreign direct investments (FDI) are investments made by one company into another located in another country.</a:t>
            </a:r>
          </a:p>
          <a:p>
            <a:r>
              <a:rPr lang="en-IN" dirty="0"/>
              <a:t>FDIs are actively utilized in open markets rather than closed markets for investors.</a:t>
            </a:r>
          </a:p>
          <a:p>
            <a:r>
              <a:rPr lang="en-IN" dirty="0"/>
              <a:t>Horizontal, vertical, and conglomerate are types of FDI’s. Horizontal is establishing the same type of business in another country, while vertical is related but different, and conglomerate is an unrelated business venture. </a:t>
            </a:r>
          </a:p>
          <a:p>
            <a:r>
              <a:rPr lang="en-IN" dirty="0"/>
              <a:t>The Bureau of Economic Analysis continuously tracks FDIs into the U.S.</a:t>
            </a:r>
          </a:p>
          <a:p>
            <a:r>
              <a:rPr lang="en-IN" dirty="0"/>
              <a:t>Apple’s investment in China is an example of an FDI.</a:t>
            </a:r>
          </a:p>
        </p:txBody>
      </p:sp>
    </p:spTree>
    <p:extLst>
      <p:ext uri="{BB962C8B-B14F-4D97-AF65-F5344CB8AC3E}">
        <p14:creationId xmlns:p14="http://schemas.microsoft.com/office/powerpoint/2010/main" xmlns="" val="3410663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139582ED-5113-FF4F-994F-874E1D9847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0398" y="1827973"/>
            <a:ext cx="5534695" cy="3976480"/>
          </a:xfrm>
          <a:prstGeom prst="rect">
            <a:avLst/>
          </a:prstGeom>
        </p:spPr>
      </p:pic>
      <p:sp>
        <p:nvSpPr>
          <p:cNvPr id="5" name="Pentagon 4">
            <a:extLst>
              <a:ext uri="{FF2B5EF4-FFF2-40B4-BE49-F238E27FC236}">
                <a16:creationId xmlns:a16="http://schemas.microsoft.com/office/drawing/2014/main" xmlns="" id="{EE7CDC98-C895-1E4D-87C5-2EB0DB86ACD9}"/>
              </a:ext>
            </a:extLst>
          </p:cNvPr>
          <p:cNvSpPr/>
          <p:nvPr/>
        </p:nvSpPr>
        <p:spPr>
          <a:xfrm rot="5400000">
            <a:off x="10782293" y="402983"/>
            <a:ext cx="1267200" cy="439200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entagon 5">
            <a:extLst>
              <a:ext uri="{FF2B5EF4-FFF2-40B4-BE49-F238E27FC236}">
                <a16:creationId xmlns:a16="http://schemas.microsoft.com/office/drawing/2014/main" xmlns="" id="{C5D6230C-C9A3-A64C-8089-2B8AC65A0F27}"/>
              </a:ext>
            </a:extLst>
          </p:cNvPr>
          <p:cNvSpPr/>
          <p:nvPr/>
        </p:nvSpPr>
        <p:spPr>
          <a:xfrm rot="5400000">
            <a:off x="10137202" y="253388"/>
            <a:ext cx="969484" cy="440676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0624BBF4-9C6E-8E43-AA2C-C921A60EE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254" y="274638"/>
            <a:ext cx="9887998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Classification of Foreign Capital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2E3A212-3718-BB46-8E2E-83253953C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97293" cy="4634810"/>
          </a:xfrm>
        </p:spPr>
        <p:txBody>
          <a:bodyPr>
            <a:normAutofit lnSpcReduction="10000"/>
          </a:bodyPr>
          <a:lstStyle/>
          <a:p>
            <a:r>
              <a:rPr lang="en-IN" b="1" dirty="0"/>
              <a:t>Foreign Aid</a:t>
            </a:r>
          </a:p>
          <a:p>
            <a:endParaRPr lang="en-IN" b="1" dirty="0"/>
          </a:p>
          <a:p>
            <a:endParaRPr lang="en-IN" b="1" dirty="0"/>
          </a:p>
          <a:p>
            <a:r>
              <a:rPr lang="en-IN" b="1" dirty="0"/>
              <a:t>Commercial Borrowings</a:t>
            </a:r>
          </a:p>
          <a:p>
            <a:endParaRPr lang="en-IN" b="1" dirty="0"/>
          </a:p>
          <a:p>
            <a:endParaRPr lang="en-IN" b="1" dirty="0"/>
          </a:p>
          <a:p>
            <a:r>
              <a:rPr lang="en-IN" b="1" dirty="0"/>
              <a:t>Foreign Investment- Participation </a:t>
            </a:r>
          </a:p>
          <a:p>
            <a:pPr marL="0" indent="0">
              <a:buNone/>
            </a:pPr>
            <a:r>
              <a:rPr lang="en-IN" b="1" dirty="0"/>
              <a:t>   in Equity Capital/Debentures/Bonds</a:t>
            </a:r>
          </a:p>
        </p:txBody>
      </p:sp>
    </p:spTree>
    <p:extLst>
      <p:ext uri="{BB962C8B-B14F-4D97-AF65-F5344CB8AC3E}">
        <p14:creationId xmlns:p14="http://schemas.microsoft.com/office/powerpoint/2010/main" xmlns="" val="143226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DFA127-103C-194B-8360-8F45F6091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40280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Foreign Aid</a:t>
            </a:r>
            <a:endParaRPr lang="en-US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B442A26-F27B-CB45-A638-3BBAD67F5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b="1" dirty="0"/>
              <a:t>Foreign aid</a:t>
            </a:r>
            <a:r>
              <a:rPr lang="en-IN" dirty="0"/>
              <a:t> or external </a:t>
            </a:r>
            <a:r>
              <a:rPr lang="en-IN" b="1" dirty="0"/>
              <a:t>assistance</a:t>
            </a:r>
            <a:r>
              <a:rPr lang="en-IN" dirty="0"/>
              <a:t> can thus be </a:t>
            </a:r>
            <a:r>
              <a:rPr lang="en-IN" b="1" dirty="0"/>
              <a:t>defined</a:t>
            </a:r>
            <a:r>
              <a:rPr lang="en-IN" dirty="0"/>
              <a:t> to include all official grants and concessional loans either in </a:t>
            </a:r>
            <a:r>
              <a:rPr lang="en-IN" b="1" dirty="0"/>
              <a:t>foreign</a:t>
            </a:r>
            <a:r>
              <a:rPr lang="en-IN" dirty="0"/>
              <a:t> currency or in kind, which aims at transferring resources from the developed countries to the LDCs for developmental reasons.</a:t>
            </a:r>
          </a:p>
          <a:p>
            <a:endParaRPr lang="en-US" b="1" u="sng" dirty="0"/>
          </a:p>
          <a:p>
            <a:r>
              <a:rPr lang="en-US" b="1" u="sng" dirty="0"/>
              <a:t>Grants-</a:t>
            </a:r>
            <a:r>
              <a:rPr lang="en-US" u="sng" dirty="0"/>
              <a:t> </a:t>
            </a:r>
            <a:r>
              <a:rPr lang="en-US" dirty="0"/>
              <a:t>A part of foreign aid received in the form of grants</a:t>
            </a:r>
          </a:p>
          <a:p>
            <a:endParaRPr lang="en-US" b="1" u="sng" dirty="0"/>
          </a:p>
          <a:p>
            <a:r>
              <a:rPr lang="en-US" b="1" u="sng" dirty="0"/>
              <a:t>Concessional Loans/Soft Loan- </a:t>
            </a:r>
            <a:r>
              <a:rPr lang="en-US" dirty="0"/>
              <a:t>The rate of investment on such loans is lower than the market rate of interest.</a:t>
            </a:r>
            <a:endParaRPr lang="en-US" b="1" u="sng" dirty="0"/>
          </a:p>
        </p:txBody>
      </p:sp>
      <p:sp>
        <p:nvSpPr>
          <p:cNvPr id="4" name="Pentagon 3">
            <a:extLst>
              <a:ext uri="{FF2B5EF4-FFF2-40B4-BE49-F238E27FC236}">
                <a16:creationId xmlns:a16="http://schemas.microsoft.com/office/drawing/2014/main" xmlns="" id="{200A154F-99A7-5949-A88B-1467B45AB9FB}"/>
              </a:ext>
            </a:extLst>
          </p:cNvPr>
          <p:cNvSpPr/>
          <p:nvPr/>
        </p:nvSpPr>
        <p:spPr>
          <a:xfrm rot="5400000">
            <a:off x="10782293" y="402983"/>
            <a:ext cx="1267200" cy="439200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entagon 4">
            <a:extLst>
              <a:ext uri="{FF2B5EF4-FFF2-40B4-BE49-F238E27FC236}">
                <a16:creationId xmlns:a16="http://schemas.microsoft.com/office/drawing/2014/main" xmlns="" id="{12324B68-C82B-7C4B-8C2A-12F5BB85357E}"/>
              </a:ext>
            </a:extLst>
          </p:cNvPr>
          <p:cNvSpPr/>
          <p:nvPr/>
        </p:nvSpPr>
        <p:spPr>
          <a:xfrm rot="5400000">
            <a:off x="10137202" y="253388"/>
            <a:ext cx="969484" cy="440676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3383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DFA127-103C-194B-8360-8F45F6091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071" y="274638"/>
            <a:ext cx="9792006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Commercial Borrowings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B442A26-F27B-CB45-A638-3BBAD67F5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sz="3200" b="1" dirty="0" smtClean="0"/>
          </a:p>
          <a:p>
            <a:r>
              <a:rPr lang="en-IN" sz="3200" b="1" dirty="0" smtClean="0"/>
              <a:t>Commercial </a:t>
            </a:r>
            <a:r>
              <a:rPr lang="en-IN" sz="3200" b="1" dirty="0"/>
              <a:t>Borrowing- </a:t>
            </a:r>
            <a:r>
              <a:rPr lang="en-IN" sz="3200" dirty="0"/>
              <a:t>These loans are raised form banks at market rate of interest</a:t>
            </a:r>
            <a:r>
              <a:rPr lang="en-IN" sz="3200" dirty="0" smtClean="0"/>
              <a:t>.</a:t>
            </a:r>
          </a:p>
          <a:p>
            <a:pPr>
              <a:buNone/>
            </a:pPr>
            <a:r>
              <a:rPr lang="en-IN" sz="3200" dirty="0" smtClean="0"/>
              <a:t> </a:t>
            </a:r>
            <a:endParaRPr lang="en-IN" sz="3200" dirty="0"/>
          </a:p>
          <a:p>
            <a:r>
              <a:rPr lang="en-IN" sz="3200" dirty="0"/>
              <a:t>Rate of interest on commercial borrowings is higher than on loans as foreign aid. Repayment period of </a:t>
            </a:r>
          </a:p>
          <a:p>
            <a:pPr marL="0" indent="0">
              <a:buNone/>
            </a:pPr>
            <a:r>
              <a:rPr lang="en-IN" sz="3200" dirty="0"/>
              <a:t>  commercial is shorter than loan as foreign aid.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Pentagon 3">
            <a:extLst>
              <a:ext uri="{FF2B5EF4-FFF2-40B4-BE49-F238E27FC236}">
                <a16:creationId xmlns:a16="http://schemas.microsoft.com/office/drawing/2014/main" xmlns="" id="{200A154F-99A7-5949-A88B-1467B45AB9FB}"/>
              </a:ext>
            </a:extLst>
          </p:cNvPr>
          <p:cNvSpPr/>
          <p:nvPr/>
        </p:nvSpPr>
        <p:spPr>
          <a:xfrm rot="5400000">
            <a:off x="10782293" y="402983"/>
            <a:ext cx="1267200" cy="439200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entagon 4">
            <a:extLst>
              <a:ext uri="{FF2B5EF4-FFF2-40B4-BE49-F238E27FC236}">
                <a16:creationId xmlns:a16="http://schemas.microsoft.com/office/drawing/2014/main" xmlns="" id="{12324B68-C82B-7C4B-8C2A-12F5BB85357E}"/>
              </a:ext>
            </a:extLst>
          </p:cNvPr>
          <p:cNvSpPr/>
          <p:nvPr/>
        </p:nvSpPr>
        <p:spPr>
          <a:xfrm rot="5400000">
            <a:off x="10137202" y="253388"/>
            <a:ext cx="969484" cy="440676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E1041222-81A0-6C4E-A7B9-0297CA51EB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1712" y="3289299"/>
            <a:ext cx="3002723" cy="300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46168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DFA127-103C-194B-8360-8F45F6091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792006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IN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Foreign Investment- Participation in Equity Capital/Debentures/Bonds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B442A26-F27B-CB45-A638-3BBAD67F5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600" b="1" dirty="0"/>
              <a:t>Equity participation</a:t>
            </a:r>
            <a:r>
              <a:rPr lang="en-IN" sz="3600" dirty="0"/>
              <a:t> refers to the ownership of </a:t>
            </a:r>
            <a:r>
              <a:rPr lang="en-IN" sz="3600" b="1" dirty="0"/>
              <a:t>shares</a:t>
            </a:r>
            <a:r>
              <a:rPr lang="en-IN" sz="3600" dirty="0"/>
              <a:t> in a company or property. </a:t>
            </a:r>
            <a:r>
              <a:rPr lang="en-IN" sz="3600" b="1" dirty="0"/>
              <a:t>Equity participation</a:t>
            </a:r>
            <a:r>
              <a:rPr lang="en-IN" sz="3600" dirty="0"/>
              <a:t> may involve the purchase of </a:t>
            </a:r>
            <a:r>
              <a:rPr lang="en-IN" sz="3600" b="1" dirty="0"/>
              <a:t>shares</a:t>
            </a:r>
            <a:r>
              <a:rPr lang="en-IN" sz="3600" dirty="0"/>
              <a:t> through options or by allowing partial ownership in exchange for financing. </a:t>
            </a:r>
            <a:endParaRPr lang="en-IN" sz="3600" dirty="0" smtClean="0"/>
          </a:p>
          <a:p>
            <a:endParaRPr lang="en-IN" sz="3600" dirty="0"/>
          </a:p>
          <a:p>
            <a:pPr marL="0" indent="0">
              <a:buNone/>
            </a:pPr>
            <a:r>
              <a:rPr lang="en-IN" sz="3600" dirty="0"/>
              <a:t>In this case, a more profitable company will provide stakeholders with greater gains</a:t>
            </a:r>
            <a:endParaRPr lang="en-US" sz="3600" dirty="0"/>
          </a:p>
        </p:txBody>
      </p:sp>
      <p:sp>
        <p:nvSpPr>
          <p:cNvPr id="4" name="Pentagon 3">
            <a:extLst>
              <a:ext uri="{FF2B5EF4-FFF2-40B4-BE49-F238E27FC236}">
                <a16:creationId xmlns:a16="http://schemas.microsoft.com/office/drawing/2014/main" xmlns="" id="{200A154F-99A7-5949-A88B-1467B45AB9FB}"/>
              </a:ext>
            </a:extLst>
          </p:cNvPr>
          <p:cNvSpPr/>
          <p:nvPr/>
        </p:nvSpPr>
        <p:spPr>
          <a:xfrm rot="5400000">
            <a:off x="10782293" y="402983"/>
            <a:ext cx="1267200" cy="439200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entagon 4">
            <a:extLst>
              <a:ext uri="{FF2B5EF4-FFF2-40B4-BE49-F238E27FC236}">
                <a16:creationId xmlns:a16="http://schemas.microsoft.com/office/drawing/2014/main" xmlns="" id="{12324B68-C82B-7C4B-8C2A-12F5BB85357E}"/>
              </a:ext>
            </a:extLst>
          </p:cNvPr>
          <p:cNvSpPr/>
          <p:nvPr/>
        </p:nvSpPr>
        <p:spPr>
          <a:xfrm rot="5400000">
            <a:off x="10137202" y="253388"/>
            <a:ext cx="969484" cy="440676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038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8F35AE-C8E9-9349-9E75-29C094C61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561342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Advantages of FDI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C8CA04-077A-3E49-9FEB-A5452F9AA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34810"/>
          </a:xfrm>
        </p:spPr>
        <p:txBody>
          <a:bodyPr>
            <a:normAutofit fontScale="92500" lnSpcReduction="20000"/>
          </a:bodyPr>
          <a:lstStyle/>
          <a:p>
            <a:r>
              <a:rPr lang="en-IN" dirty="0"/>
              <a:t>Causes a flow of money into the economy which stimulates economic activity </a:t>
            </a:r>
          </a:p>
          <a:p>
            <a:r>
              <a:rPr lang="en-IN" dirty="0"/>
              <a:t>Employment will increase. </a:t>
            </a:r>
          </a:p>
          <a:p>
            <a:r>
              <a:rPr lang="en-IN" dirty="0"/>
              <a:t>Long run aggregate supply will shift outwards.</a:t>
            </a:r>
          </a:p>
          <a:p>
            <a:r>
              <a:rPr lang="en-IN" dirty="0"/>
              <a:t>Aggregate demand will also shift outwards as investment is a component of aggregate demand. </a:t>
            </a:r>
          </a:p>
          <a:p>
            <a:r>
              <a:rPr lang="en-IN" dirty="0"/>
              <a:t>It may give domestic producers an incentive to become more efficient.</a:t>
            </a:r>
          </a:p>
          <a:p>
            <a:r>
              <a:rPr lang="en-IN" dirty="0"/>
              <a:t>The government of the country experiencing increasing levels of FDI will have a greater voice at international summits as their country will have more stakeholders in it.</a:t>
            </a:r>
          </a:p>
          <a:p>
            <a:endParaRPr lang="en-US" dirty="0"/>
          </a:p>
        </p:txBody>
      </p:sp>
      <p:sp>
        <p:nvSpPr>
          <p:cNvPr id="4" name="Pentagon 3">
            <a:extLst>
              <a:ext uri="{FF2B5EF4-FFF2-40B4-BE49-F238E27FC236}">
                <a16:creationId xmlns:a16="http://schemas.microsoft.com/office/drawing/2014/main" xmlns="" id="{837E9E31-F413-2F4C-BC65-68893BCDFC52}"/>
              </a:ext>
            </a:extLst>
          </p:cNvPr>
          <p:cNvSpPr/>
          <p:nvPr/>
        </p:nvSpPr>
        <p:spPr>
          <a:xfrm rot="5400000">
            <a:off x="10782293" y="402983"/>
            <a:ext cx="1267200" cy="439200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entagon 4">
            <a:extLst>
              <a:ext uri="{FF2B5EF4-FFF2-40B4-BE49-F238E27FC236}">
                <a16:creationId xmlns:a16="http://schemas.microsoft.com/office/drawing/2014/main" xmlns="" id="{EDEA48A4-757F-D24F-BC20-33FD0C7F311C}"/>
              </a:ext>
            </a:extLst>
          </p:cNvPr>
          <p:cNvSpPr/>
          <p:nvPr/>
        </p:nvSpPr>
        <p:spPr>
          <a:xfrm rot="5400000">
            <a:off x="10137202" y="253388"/>
            <a:ext cx="969484" cy="440676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2889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4716BB-D9F8-9048-8C48-87E128497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392529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Disadvantages of FDI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2A62114-B4BE-AE49-BCF1-F7DBC3FB1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dirty="0"/>
              <a:t>Inflation may increase slightly</a:t>
            </a:r>
          </a:p>
          <a:p>
            <a:r>
              <a:rPr lang="en-IN" sz="3200" dirty="0"/>
              <a:t>Domestic firms may suffer if they are relatively uncompetitive </a:t>
            </a:r>
          </a:p>
          <a:p>
            <a:r>
              <a:rPr lang="en-IN" sz="3200" dirty="0"/>
              <a:t>If there is a lot of FDI into one industry e.g. the automotive industry then a country can become too dependent on it and it may turn into a risk that is why countries like the Czech Republic are "seeking to attract high value-added services such as research and development (e.g.) biotechnology)"</a:t>
            </a:r>
          </a:p>
          <a:p>
            <a:endParaRPr lang="en-US" sz="3200" dirty="0"/>
          </a:p>
        </p:txBody>
      </p:sp>
      <p:sp>
        <p:nvSpPr>
          <p:cNvPr id="4" name="Pentagon 3">
            <a:extLst>
              <a:ext uri="{FF2B5EF4-FFF2-40B4-BE49-F238E27FC236}">
                <a16:creationId xmlns:a16="http://schemas.microsoft.com/office/drawing/2014/main" xmlns="" id="{44ED148F-3B7D-5E4E-B0B4-01297336ED3A}"/>
              </a:ext>
            </a:extLst>
          </p:cNvPr>
          <p:cNvSpPr/>
          <p:nvPr/>
        </p:nvSpPr>
        <p:spPr>
          <a:xfrm rot="5400000">
            <a:off x="10782293" y="402983"/>
            <a:ext cx="1267200" cy="439200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entagon 4">
            <a:extLst>
              <a:ext uri="{FF2B5EF4-FFF2-40B4-BE49-F238E27FC236}">
                <a16:creationId xmlns:a16="http://schemas.microsoft.com/office/drawing/2014/main" xmlns="" id="{A785CDB9-DD29-A947-B421-563EEFA3E36D}"/>
              </a:ext>
            </a:extLst>
          </p:cNvPr>
          <p:cNvSpPr/>
          <p:nvPr/>
        </p:nvSpPr>
        <p:spPr>
          <a:xfrm rot="5400000">
            <a:off x="10137202" y="253388"/>
            <a:ext cx="969484" cy="440676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5742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</TotalTime>
  <Words>305</Words>
  <Application>Microsoft Macintosh PowerPoint</Application>
  <PresentationFormat>Custom</PresentationFormat>
  <Paragraphs>60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Subject: Business Environment  Class: B.Com 6th Semester   Topic: Foreign Direct Investment   College- I.B (P.G) College, Panipat Affiliated to Kurukshetra University, Kurukshetra  </vt:lpstr>
      <vt:lpstr>What Is a Foreign Direct Investment ?</vt:lpstr>
      <vt:lpstr>KEY TAKEAWAYS</vt:lpstr>
      <vt:lpstr>Classification of Foreign Capital</vt:lpstr>
      <vt:lpstr>Foreign Aid</vt:lpstr>
      <vt:lpstr>Commercial Borrowings</vt:lpstr>
      <vt:lpstr>Foreign Investment- Participation in Equity Capital/Debentures/Bonds</vt:lpstr>
      <vt:lpstr>Advantages of FDI</vt:lpstr>
      <vt:lpstr>Disadvantages of FDI</vt:lpstr>
      <vt:lpstr>Need of Foreign Investment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Subject: Company law Class: B.Com 4th Semester   Topic: Foreign Direct Investment   College- I.B (P.G) College, Panipat Affiliated to Kurukshetra University </dc:title>
  <dc:creator>Microsoft Office User</dc:creator>
  <cp:lastModifiedBy>Windows User</cp:lastModifiedBy>
  <cp:revision>29</cp:revision>
  <dcterms:created xsi:type="dcterms:W3CDTF">2020-04-01T12:57:30Z</dcterms:created>
  <dcterms:modified xsi:type="dcterms:W3CDTF">2020-04-24T14:25:29Z</dcterms:modified>
</cp:coreProperties>
</file>