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4" r:id="rId7"/>
    <p:sldId id="259" r:id="rId8"/>
    <p:sldId id="265" r:id="rId9"/>
    <p:sldId id="266" r:id="rId10"/>
    <p:sldId id="267"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42149D7-997F-44A8-8286-20CEE688E691}" type="datetimeFigureOut">
              <a:rPr lang="en-GB" smtClean="0"/>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3987221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2149D7-997F-44A8-8286-20CEE688E691}" type="datetimeFigureOut">
              <a:rPr lang="en-GB" smtClean="0"/>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148580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2149D7-997F-44A8-8286-20CEE688E691}" type="datetimeFigureOut">
              <a:rPr lang="en-GB" smtClean="0"/>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326729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2149D7-997F-44A8-8286-20CEE688E691}" type="datetimeFigureOut">
              <a:rPr lang="en-GB" smtClean="0"/>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257611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2149D7-997F-44A8-8286-20CEE688E691}" type="datetimeFigureOut">
              <a:rPr lang="en-GB" smtClean="0"/>
              <a:t>05/04/2020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115832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42149D7-997F-44A8-8286-20CEE688E691}" type="datetimeFigureOut">
              <a:rPr lang="en-GB" smtClean="0"/>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62640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42149D7-997F-44A8-8286-20CEE688E691}" type="datetimeFigureOut">
              <a:rPr lang="en-GB" smtClean="0"/>
              <a:t>05/04/2020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217176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42149D7-997F-44A8-8286-20CEE688E691}" type="datetimeFigureOut">
              <a:rPr lang="en-GB" smtClean="0"/>
              <a:t>05/04/2020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331698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149D7-997F-44A8-8286-20CEE688E691}" type="datetimeFigureOut">
              <a:rPr lang="en-GB" smtClean="0"/>
              <a:t>05/04/2020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381382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149D7-997F-44A8-8286-20CEE688E691}" type="datetimeFigureOut">
              <a:rPr lang="en-GB" smtClean="0"/>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1160650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149D7-997F-44A8-8286-20CEE688E691}" type="datetimeFigureOut">
              <a:rPr lang="en-GB" smtClean="0"/>
              <a:t>05/04/2020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E80453-D37A-4160-A08B-20CE94734F69}" type="slidenum">
              <a:rPr lang="en-GB" smtClean="0"/>
              <a:t>‹#›</a:t>
            </a:fld>
            <a:endParaRPr lang="en-GB"/>
          </a:p>
        </p:txBody>
      </p:sp>
    </p:spTree>
    <p:extLst>
      <p:ext uri="{BB962C8B-B14F-4D97-AF65-F5344CB8AC3E}">
        <p14:creationId xmlns:p14="http://schemas.microsoft.com/office/powerpoint/2010/main" val="108294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149D7-997F-44A8-8286-20CEE688E691}" type="datetimeFigureOut">
              <a:rPr lang="en-GB" smtClean="0"/>
              <a:t>05/04/2020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80453-D37A-4160-A08B-20CE94734F69}" type="slidenum">
              <a:rPr lang="en-GB" smtClean="0"/>
              <a:t>‹#›</a:t>
            </a:fld>
            <a:endParaRPr lang="en-GB"/>
          </a:p>
        </p:txBody>
      </p:sp>
    </p:spTree>
    <p:extLst>
      <p:ext uri="{BB962C8B-B14F-4D97-AF65-F5344CB8AC3E}">
        <p14:creationId xmlns:p14="http://schemas.microsoft.com/office/powerpoint/2010/main" val="1690249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836712"/>
            <a:ext cx="7772400" cy="1470025"/>
          </a:xfrm>
        </p:spPr>
        <p:txBody>
          <a:bodyPr/>
          <a:lstStyle/>
          <a:p>
            <a:r>
              <a:rPr lang="en-GB" dirty="0" smtClean="0">
                <a:latin typeface="Times New Roman" panose="02020603050405020304" pitchFamily="18" charset="0"/>
                <a:cs typeface="Times New Roman" panose="02020603050405020304" pitchFamily="18" charset="0"/>
              </a:rPr>
              <a:t>I.B.(P.G.) COLLEGE,PANIPAT</a:t>
            </a: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87624" y="2708920"/>
            <a:ext cx="6400800" cy="2929880"/>
          </a:xfrm>
        </p:spPr>
        <p:txBody>
          <a:bodyPr>
            <a:normAutofit/>
          </a:bodyPr>
          <a:lstStyle/>
          <a:p>
            <a:r>
              <a:rPr lang="en-GB" sz="2800" dirty="0" smtClean="0">
                <a:solidFill>
                  <a:schemeClr val="tx1"/>
                </a:solidFill>
                <a:latin typeface="Times New Roman" panose="02020603050405020304" pitchFamily="18" charset="0"/>
                <a:cs typeface="Times New Roman" panose="02020603050405020304" pitchFamily="18" charset="0"/>
              </a:rPr>
              <a:t>CLASS - B.A(3</a:t>
            </a:r>
            <a:r>
              <a:rPr lang="en-GB" sz="2800" baseline="30000" dirty="0" smtClean="0">
                <a:solidFill>
                  <a:schemeClr val="tx1"/>
                </a:solidFill>
                <a:latin typeface="Times New Roman" panose="02020603050405020304" pitchFamily="18" charset="0"/>
                <a:cs typeface="Times New Roman" panose="02020603050405020304" pitchFamily="18" charset="0"/>
              </a:rPr>
              <a:t>rd </a:t>
            </a:r>
            <a:r>
              <a:rPr lang="en-GB" sz="2800" dirty="0" smtClean="0">
                <a:solidFill>
                  <a:schemeClr val="tx1"/>
                </a:solidFill>
                <a:latin typeface="Times New Roman" panose="02020603050405020304" pitchFamily="18" charset="0"/>
                <a:cs typeface="Times New Roman" panose="02020603050405020304" pitchFamily="18" charset="0"/>
              </a:rPr>
              <a:t> year) </a:t>
            </a:r>
          </a:p>
          <a:p>
            <a:r>
              <a:rPr lang="en-GB" sz="2800" dirty="0" smtClean="0">
                <a:solidFill>
                  <a:schemeClr val="tx1"/>
                </a:solidFill>
                <a:latin typeface="Times New Roman" panose="02020603050405020304" pitchFamily="18" charset="0"/>
                <a:cs typeface="Times New Roman" panose="02020603050405020304" pitchFamily="18" charset="0"/>
              </a:rPr>
              <a:t>SUBJECT- ENGLISH</a:t>
            </a:r>
            <a:endParaRPr lang="en-GB"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6309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DICTION OR STYLE</a:t>
            </a:r>
            <a:endParaRPr lang="en-GB" b="1" dirty="0"/>
          </a:p>
        </p:txBody>
      </p:sp>
      <p:sp>
        <p:nvSpPr>
          <p:cNvPr id="3" name="Content Placeholder 2"/>
          <p:cNvSpPr>
            <a:spLocks noGrp="1"/>
          </p:cNvSpPr>
          <p:nvPr>
            <p:ph idx="1"/>
          </p:nvPr>
        </p:nvSpPr>
        <p:spPr/>
        <p:txBody>
          <a:bodyPr>
            <a:normAutofit lnSpcReduction="10000"/>
          </a:bodyPr>
          <a:lstStyle/>
          <a:p>
            <a:pPr marL="0" indent="0">
              <a:buNone/>
            </a:pPr>
            <a:r>
              <a:rPr lang="en-GB" dirty="0" smtClean="0"/>
              <a:t>Diction is choice and arrangement of words and images in literary composition . According to Aristotle, diction or style should </a:t>
            </a:r>
            <a:r>
              <a:rPr lang="en-GB" dirty="0" err="1" smtClean="0"/>
              <a:t>fulfill</a:t>
            </a:r>
            <a:r>
              <a:rPr lang="en-GB" dirty="0" smtClean="0"/>
              <a:t> two conditions:</a:t>
            </a:r>
          </a:p>
          <a:p>
            <a:pPr marL="514350" indent="-514350">
              <a:buAutoNum type="arabicPeriod"/>
            </a:pPr>
            <a:r>
              <a:rPr lang="en-GB" dirty="0" smtClean="0"/>
              <a:t>It should be clear</a:t>
            </a:r>
          </a:p>
          <a:p>
            <a:pPr marL="514350" indent="-514350">
              <a:buAutoNum type="arabicPeriod"/>
            </a:pPr>
            <a:r>
              <a:rPr lang="en-GB" dirty="0" smtClean="0"/>
              <a:t>It should not be mean</a:t>
            </a:r>
          </a:p>
          <a:p>
            <a:pPr marL="0" indent="0">
              <a:buNone/>
            </a:pPr>
            <a:r>
              <a:rPr lang="en-GB" dirty="0" smtClean="0"/>
              <a:t>He suggests the use of archaic words and metaphors according to the suitability of the plot.</a:t>
            </a:r>
          </a:p>
        </p:txBody>
      </p:sp>
    </p:spTree>
    <p:extLst>
      <p:ext uri="{BB962C8B-B14F-4D97-AF65-F5344CB8AC3E}">
        <p14:creationId xmlns:p14="http://schemas.microsoft.com/office/powerpoint/2010/main" val="2278401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MUSIC</a:t>
            </a:r>
            <a:endParaRPr lang="en-GB" b="1" dirty="0"/>
          </a:p>
        </p:txBody>
      </p:sp>
      <p:sp>
        <p:nvSpPr>
          <p:cNvPr id="3" name="Content Placeholder 2"/>
          <p:cNvSpPr>
            <a:spLocks noGrp="1"/>
          </p:cNvSpPr>
          <p:nvPr>
            <p:ph idx="1"/>
          </p:nvPr>
        </p:nvSpPr>
        <p:spPr/>
        <p:txBody>
          <a:bodyPr/>
          <a:lstStyle/>
          <a:p>
            <a:pPr marL="0" indent="0">
              <a:buNone/>
            </a:pPr>
            <a:r>
              <a:rPr lang="en-GB" dirty="0" smtClean="0"/>
              <a:t>Music is an integral part of drama. The musical notes and songs can be used to push the plot forward and to move the story to a higher level of intensity. Characters passions , fears and desires can be effectively conveyed to the audience through lyrics and music.</a:t>
            </a:r>
            <a:endParaRPr lang="en-GB" dirty="0"/>
          </a:p>
        </p:txBody>
      </p:sp>
    </p:spTree>
    <p:extLst>
      <p:ext uri="{BB962C8B-B14F-4D97-AF65-F5344CB8AC3E}">
        <p14:creationId xmlns:p14="http://schemas.microsoft.com/office/powerpoint/2010/main" val="393155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SPECTACLE</a:t>
            </a:r>
            <a:endParaRPr lang="en-GB" b="1" dirty="0"/>
          </a:p>
        </p:txBody>
      </p:sp>
      <p:sp>
        <p:nvSpPr>
          <p:cNvPr id="3" name="Content Placeholder 2"/>
          <p:cNvSpPr>
            <a:spLocks noGrp="1"/>
          </p:cNvSpPr>
          <p:nvPr>
            <p:ph idx="1"/>
          </p:nvPr>
        </p:nvSpPr>
        <p:spPr/>
        <p:txBody>
          <a:bodyPr/>
          <a:lstStyle/>
          <a:p>
            <a:pPr marL="0" indent="0">
              <a:buNone/>
            </a:pPr>
            <a:r>
              <a:rPr lang="en-GB" dirty="0" smtClean="0"/>
              <a:t>Spectacle is the scene created on the stage. It chiefly refers to the visual elements of a play i.e. sets, costumes and light. In fact spectacle is everything that the audience sees as they watch the play. </a:t>
            </a:r>
            <a:endParaRPr lang="en-GB" dirty="0"/>
          </a:p>
        </p:txBody>
      </p:sp>
    </p:spTree>
    <p:extLst>
      <p:ext uri="{BB962C8B-B14F-4D97-AF65-F5344CB8AC3E}">
        <p14:creationId xmlns:p14="http://schemas.microsoft.com/office/powerpoint/2010/main" val="1681591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6913"/>
            <a:ext cx="8229600" cy="1440160"/>
          </a:xfrm>
        </p:spPr>
        <p:txBody>
          <a:bodyPr/>
          <a:lstStyle/>
          <a:p>
            <a:pPr marL="0" indent="0">
              <a:buNone/>
            </a:pPr>
            <a:r>
              <a:rPr lang="en-GB" dirty="0" smtClean="0"/>
              <a:t>                        THANKS FOR WATCHING</a:t>
            </a:r>
            <a:endParaRPr lang="en-GB" dirty="0"/>
          </a:p>
        </p:txBody>
      </p:sp>
    </p:spTree>
    <p:extLst>
      <p:ext uri="{BB962C8B-B14F-4D97-AF65-F5344CB8AC3E}">
        <p14:creationId xmlns:p14="http://schemas.microsoft.com/office/powerpoint/2010/main" val="335976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TOPIC-DRAMA AND ITS PARTS</a:t>
            </a:r>
            <a:endParaRPr lang="en-GB" b="1" dirty="0"/>
          </a:p>
        </p:txBody>
      </p:sp>
      <p:sp>
        <p:nvSpPr>
          <p:cNvPr id="4" name="Content Placeholder 2"/>
          <p:cNvSpPr>
            <a:spLocks noGrp="1"/>
          </p:cNvSpPr>
          <p:nvPr>
            <p:ph idx="1"/>
          </p:nvPr>
        </p:nvSpPr>
        <p:spPr/>
        <p:txBody>
          <a:bodyPr/>
          <a:lstStyle/>
          <a:p>
            <a:pPr marL="0" indent="0">
              <a:buNone/>
            </a:pPr>
            <a:r>
              <a:rPr lang="en-GB" dirty="0" smtClean="0"/>
              <a:t>               TEACHER’S NAME- NEELAM</a:t>
            </a:r>
          </a:p>
          <a:p>
            <a:pPr marL="0" indent="0">
              <a:buNone/>
            </a:pPr>
            <a:r>
              <a:rPr lang="en-GB" dirty="0" smtClean="0"/>
              <a:t>         ASSOCIATE PROFESSOR OF ENGLISH</a:t>
            </a:r>
          </a:p>
          <a:p>
            <a:pPr marL="0" indent="0">
              <a:buNone/>
            </a:pPr>
            <a:r>
              <a:rPr lang="en-GB" dirty="0" smtClean="0"/>
              <a:t>               I.B.(P.G) COLLEGE , PANIPAT</a:t>
            </a:r>
            <a:endParaRPr lang="en-GB" dirty="0"/>
          </a:p>
        </p:txBody>
      </p:sp>
    </p:spTree>
    <p:extLst>
      <p:ext uri="{BB962C8B-B14F-4D97-AF65-F5344CB8AC3E}">
        <p14:creationId xmlns:p14="http://schemas.microsoft.com/office/powerpoint/2010/main" val="3005106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MAIN POINTS</a:t>
            </a:r>
            <a:endParaRPr lang="en-GB" b="1" dirty="0"/>
          </a:p>
        </p:txBody>
      </p:sp>
      <p:sp>
        <p:nvSpPr>
          <p:cNvPr id="3" name="Content Placeholder 2"/>
          <p:cNvSpPr>
            <a:spLocks noGrp="1"/>
          </p:cNvSpPr>
          <p:nvPr>
            <p:ph idx="1"/>
          </p:nvPr>
        </p:nvSpPr>
        <p:spPr>
          <a:xfrm>
            <a:off x="457200" y="1600200"/>
            <a:ext cx="8229600" cy="4709120"/>
          </a:xfrm>
        </p:spPr>
        <p:txBody>
          <a:bodyPr>
            <a:normAutofit fontScale="92500" lnSpcReduction="10000"/>
          </a:bodyPr>
          <a:lstStyle/>
          <a:p>
            <a:r>
              <a:rPr lang="en-GB" dirty="0" smtClean="0"/>
              <a:t>WHAT IS DRAMA</a:t>
            </a:r>
          </a:p>
          <a:p>
            <a:r>
              <a:rPr lang="en-GB" dirty="0" smtClean="0"/>
              <a:t>PARTS OF DRAMA</a:t>
            </a:r>
          </a:p>
          <a:p>
            <a:r>
              <a:rPr lang="en-GB" dirty="0" smtClean="0"/>
              <a:t>PLOT</a:t>
            </a:r>
          </a:p>
          <a:p>
            <a:r>
              <a:rPr lang="en-GB" dirty="0" smtClean="0"/>
              <a:t>CHARACTERS</a:t>
            </a:r>
          </a:p>
          <a:p>
            <a:r>
              <a:rPr lang="en-GB" dirty="0" smtClean="0"/>
              <a:t>PROTAGONIST</a:t>
            </a:r>
          </a:p>
          <a:p>
            <a:r>
              <a:rPr lang="en-GB" dirty="0" smtClean="0"/>
              <a:t>THOUGHT</a:t>
            </a:r>
          </a:p>
          <a:p>
            <a:r>
              <a:rPr lang="en-GB" dirty="0" smtClean="0"/>
              <a:t>DICTION</a:t>
            </a:r>
          </a:p>
          <a:p>
            <a:r>
              <a:rPr lang="en-GB" dirty="0" smtClean="0"/>
              <a:t>MUSIC</a:t>
            </a:r>
          </a:p>
          <a:p>
            <a:r>
              <a:rPr lang="en-GB" dirty="0" smtClean="0"/>
              <a:t>SPECTACLE</a:t>
            </a:r>
            <a:endParaRPr lang="en-GB" dirty="0"/>
          </a:p>
        </p:txBody>
      </p:sp>
    </p:spTree>
    <p:extLst>
      <p:ext uri="{BB962C8B-B14F-4D97-AF65-F5344CB8AC3E}">
        <p14:creationId xmlns:p14="http://schemas.microsoft.com/office/powerpoint/2010/main" val="268418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DRAMA</a:t>
            </a:r>
            <a:endParaRPr lang="en-GB" b="1"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Drama is a literary form designed for theatre,</a:t>
            </a:r>
          </a:p>
          <a:p>
            <a:pPr marL="0" indent="0">
              <a:buNone/>
            </a:pPr>
            <a:r>
              <a:rPr lang="en-GB" dirty="0" smtClean="0"/>
              <a:t>Radio or television. It is a play written for enactment by actors. Actors take the roles of characters , perform the indicated action and utter the written dialogue. In other words ,Drama is a performative art in which a group of actors play the roles of certain characters before audience. The things which can not be presented on the stage are conveyed to the audience through symbols, suggestions and offstage sounds and utterances.</a:t>
            </a:r>
          </a:p>
        </p:txBody>
      </p:sp>
    </p:spTree>
    <p:extLst>
      <p:ext uri="{BB962C8B-B14F-4D97-AF65-F5344CB8AC3E}">
        <p14:creationId xmlns:p14="http://schemas.microsoft.com/office/powerpoint/2010/main" val="218644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PARTS OF DRAMA</a:t>
            </a:r>
            <a:endParaRPr lang="en-GB" b="1"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Aristotle mentions the following parts of drama in his famous book ‘Poetics’</a:t>
            </a:r>
          </a:p>
          <a:p>
            <a:r>
              <a:rPr lang="en-GB" dirty="0" smtClean="0"/>
              <a:t>Plot</a:t>
            </a:r>
          </a:p>
          <a:p>
            <a:r>
              <a:rPr lang="en-GB" dirty="0" smtClean="0"/>
              <a:t>Characters</a:t>
            </a:r>
          </a:p>
          <a:p>
            <a:r>
              <a:rPr lang="en-GB" dirty="0" smtClean="0"/>
              <a:t>Protagonist</a:t>
            </a:r>
          </a:p>
          <a:p>
            <a:r>
              <a:rPr lang="en-GB" dirty="0" smtClean="0"/>
              <a:t>Thought/Theme</a:t>
            </a:r>
          </a:p>
          <a:p>
            <a:r>
              <a:rPr lang="en-GB" dirty="0" smtClean="0"/>
              <a:t>Diction</a:t>
            </a:r>
          </a:p>
          <a:p>
            <a:r>
              <a:rPr lang="en-GB" dirty="0" smtClean="0"/>
              <a:t>Music</a:t>
            </a:r>
          </a:p>
          <a:p>
            <a:r>
              <a:rPr lang="en-GB" dirty="0" smtClean="0"/>
              <a:t>Spectacle</a:t>
            </a:r>
            <a:endParaRPr lang="en-GB" dirty="0"/>
          </a:p>
        </p:txBody>
      </p:sp>
    </p:spTree>
    <p:extLst>
      <p:ext uri="{BB962C8B-B14F-4D97-AF65-F5344CB8AC3E}">
        <p14:creationId xmlns:p14="http://schemas.microsoft.com/office/powerpoint/2010/main" val="424886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PLOT</a:t>
            </a:r>
            <a:endParaRPr lang="en-GB" b="1"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Plot is the most significant part of the drama. It is the systematic and well organized arrangement of events and incidents. A good plot should have a beginning, middle and end. It should have unity of action which means the incidents should be bound together by internal necessity. Each action should lead inevitably to the next with no outside intervention. Plot can be categorized as (a)Simple and (b) Complex. In a simple plot , the action moves continuously and uniformly in one direction without any reversal or change. On the other hand , there is an abrupt change of direction in the complex plot.</a:t>
            </a:r>
          </a:p>
        </p:txBody>
      </p:sp>
    </p:spTree>
    <p:extLst>
      <p:ext uri="{BB962C8B-B14F-4D97-AF65-F5344CB8AC3E}">
        <p14:creationId xmlns:p14="http://schemas.microsoft.com/office/powerpoint/2010/main" val="3396690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CHARACTERS</a:t>
            </a:r>
            <a:endParaRPr lang="en-GB" b="1" dirty="0"/>
          </a:p>
        </p:txBody>
      </p:sp>
      <p:sp>
        <p:nvSpPr>
          <p:cNvPr id="3" name="Content Placeholder 2"/>
          <p:cNvSpPr>
            <a:spLocks noGrp="1"/>
          </p:cNvSpPr>
          <p:nvPr>
            <p:ph idx="1"/>
          </p:nvPr>
        </p:nvSpPr>
        <p:spPr>
          <a:xfrm>
            <a:off x="467544" y="1196752"/>
            <a:ext cx="8229600" cy="5328592"/>
          </a:xfrm>
        </p:spPr>
        <p:txBody>
          <a:bodyPr>
            <a:normAutofit lnSpcReduction="10000"/>
          </a:bodyPr>
          <a:lstStyle/>
          <a:p>
            <a:pPr marL="0" indent="0">
              <a:buNone/>
            </a:pPr>
            <a:r>
              <a:rPr lang="en-GB" dirty="0" smtClean="0"/>
              <a:t>         Characters are imaginary persons who take part in the action of the play. They are endowed with moral and dispositional qualities that are expressed through dialogue and action. In other words , characters reveal themselves through dialogues and action. A character may remain essentially unchanged in his outlook and dispositions from beginning to end of a work or he/she may undergo a radical change either through gradual development or as the result of an extreme crisis.</a:t>
            </a:r>
          </a:p>
        </p:txBody>
      </p:sp>
    </p:spTree>
    <p:extLst>
      <p:ext uri="{BB962C8B-B14F-4D97-AF65-F5344CB8AC3E}">
        <p14:creationId xmlns:p14="http://schemas.microsoft.com/office/powerpoint/2010/main" val="1044472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PROTAGONIST THE HERO</a:t>
            </a:r>
            <a:endParaRPr lang="en-GB" b="1" dirty="0"/>
          </a:p>
        </p:txBody>
      </p:sp>
      <p:sp>
        <p:nvSpPr>
          <p:cNvPr id="3" name="Content Placeholder 2"/>
          <p:cNvSpPr>
            <a:spLocks noGrp="1"/>
          </p:cNvSpPr>
          <p:nvPr>
            <p:ph idx="1"/>
          </p:nvPr>
        </p:nvSpPr>
        <p:spPr/>
        <p:txBody>
          <a:bodyPr/>
          <a:lstStyle/>
          <a:p>
            <a:pPr marL="0" indent="0">
              <a:buNone/>
            </a:pPr>
            <a:r>
              <a:rPr lang="en-GB" dirty="0" smtClean="0"/>
              <a:t>Protagonist is the central character of a dramatic work. He is the main character who takes important decisions and experiences the consequences of those decisions. He may be opposed by an antagonist.</a:t>
            </a:r>
            <a:endParaRPr lang="en-GB" dirty="0"/>
          </a:p>
        </p:txBody>
      </p:sp>
    </p:spTree>
    <p:extLst>
      <p:ext uri="{BB962C8B-B14F-4D97-AF65-F5344CB8AC3E}">
        <p14:creationId xmlns:p14="http://schemas.microsoft.com/office/powerpoint/2010/main" val="1472305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THOUGHT/THEME/IDEA</a:t>
            </a:r>
            <a:endParaRPr lang="en-GB" b="1" dirty="0"/>
          </a:p>
        </p:txBody>
      </p:sp>
      <p:sp>
        <p:nvSpPr>
          <p:cNvPr id="3" name="Content Placeholder 2"/>
          <p:cNvSpPr>
            <a:spLocks noGrp="1"/>
          </p:cNvSpPr>
          <p:nvPr>
            <p:ph idx="1"/>
          </p:nvPr>
        </p:nvSpPr>
        <p:spPr/>
        <p:txBody>
          <a:bodyPr/>
          <a:lstStyle/>
          <a:p>
            <a:pPr marL="0" indent="0">
              <a:buNone/>
            </a:pPr>
            <a:r>
              <a:rPr lang="en-GB" dirty="0" smtClean="0"/>
              <a:t>Theme refers to central idea. It can be conveyed either through dialogue or action , or can be deduced after watching the entire drama. In other words , it is the message given to audience by the dramatist.</a:t>
            </a:r>
            <a:endParaRPr lang="en-GB" dirty="0"/>
          </a:p>
        </p:txBody>
      </p:sp>
    </p:spTree>
    <p:extLst>
      <p:ext uri="{BB962C8B-B14F-4D97-AF65-F5344CB8AC3E}">
        <p14:creationId xmlns:p14="http://schemas.microsoft.com/office/powerpoint/2010/main" val="3151312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596</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I.B.(P.G.) COLLEGE,PANIPAT</vt:lpstr>
      <vt:lpstr>TOPIC-DRAMA AND ITS PARTS</vt:lpstr>
      <vt:lpstr>MAIN POINTS</vt:lpstr>
      <vt:lpstr>WHAT IS DRAMA</vt:lpstr>
      <vt:lpstr>PARTS OF DRAMA</vt:lpstr>
      <vt:lpstr>PLOT</vt:lpstr>
      <vt:lpstr>CHARACTERS</vt:lpstr>
      <vt:lpstr>PROTAGONIST THE HERO</vt:lpstr>
      <vt:lpstr>THOUGHT/THEME/IDEA</vt:lpstr>
      <vt:lpstr>DICTION OR STYLE</vt:lpstr>
      <vt:lpstr>MUSIC</vt:lpstr>
      <vt:lpstr>SPECTACLE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I.B.(P.G) COLLEGE,PANIAPT</dc:title>
  <dc:creator>Ishu Jindal</dc:creator>
  <cp:lastModifiedBy>Ishu Jindal</cp:lastModifiedBy>
  <cp:revision>7</cp:revision>
  <dcterms:created xsi:type="dcterms:W3CDTF">2020-04-05T07:43:31Z</dcterms:created>
  <dcterms:modified xsi:type="dcterms:W3CDTF">2020-04-05T08:50:58Z</dcterms:modified>
</cp:coreProperties>
</file>