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3" r:id="rId17"/>
    <p:sldId id="277" r:id="rId18"/>
    <p:sldId id="278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5F2834-4F4B-40AD-BB00-1491B2D5B324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3480EA-3E87-4159-B898-C346E8B7067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Classical Theory of Employment</a:t>
            </a:r>
            <a:endParaRPr lang="en-US" sz="4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Class      </a:t>
            </a:r>
            <a:r>
              <a:rPr lang="en-US" b="1" dirty="0" smtClean="0">
                <a:solidFill>
                  <a:srgbClr val="0070C0"/>
                </a:solidFill>
              </a:rPr>
              <a:t>: </a:t>
            </a:r>
            <a:r>
              <a:rPr lang="en-US" b="1" dirty="0" smtClean="0">
                <a:solidFill>
                  <a:srgbClr val="C00000"/>
                </a:solidFill>
              </a:rPr>
              <a:t>B.Com-I (IInd Semester)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Subject  : </a:t>
            </a:r>
            <a:r>
              <a:rPr lang="en-US" b="1" dirty="0" smtClean="0">
                <a:solidFill>
                  <a:srgbClr val="C00000"/>
                </a:solidFill>
              </a:rPr>
              <a:t>Macro Economics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Topic      : </a:t>
            </a:r>
            <a:r>
              <a:rPr lang="en-US" b="1" dirty="0" smtClean="0">
                <a:solidFill>
                  <a:srgbClr val="C00000"/>
                </a:solidFill>
              </a:rPr>
              <a:t>Classical Theory of Employment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Deptt.     : </a:t>
            </a:r>
            <a:r>
              <a:rPr lang="en-US" b="1" dirty="0" smtClean="0">
                <a:solidFill>
                  <a:srgbClr val="C00000"/>
                </a:solidFill>
              </a:rPr>
              <a:t>Commerce &amp; Management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College   : </a:t>
            </a:r>
            <a:r>
              <a:rPr lang="en-US" b="1" dirty="0" smtClean="0">
                <a:solidFill>
                  <a:srgbClr val="C00000"/>
                </a:solidFill>
              </a:rPr>
              <a:t>IB (PG) College, Panipat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(Affiliated to Kurukshetra University,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 Kurukshetra</a:t>
            </a:r>
            <a:r>
              <a:rPr lang="en-US" b="1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By : </a:t>
            </a:r>
            <a:r>
              <a:rPr lang="en-US" b="1" dirty="0" err="1" smtClean="0">
                <a:solidFill>
                  <a:srgbClr val="C00000"/>
                </a:solidFill>
              </a:rPr>
              <a:t>Sukhjinder</a:t>
            </a:r>
            <a:r>
              <a:rPr lang="en-US" b="1" dirty="0" smtClean="0">
                <a:solidFill>
                  <a:srgbClr val="C00000"/>
                </a:solidFill>
              </a:rPr>
              <a:t> Singh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           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Determination of full Employment and Output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 smtClean="0"/>
              <a:t>Classical theory asserts production depends on factors of production.</a:t>
            </a:r>
          </a:p>
          <a:p>
            <a:pPr>
              <a:buNone/>
            </a:pPr>
            <a:r>
              <a:rPr lang="en-US" dirty="0" smtClean="0"/>
              <a:t>                                       </a:t>
            </a:r>
            <a:r>
              <a:rPr lang="en-US" dirty="0" smtClean="0">
                <a:solidFill>
                  <a:srgbClr val="C00000"/>
                </a:solidFill>
              </a:rPr>
              <a:t>Q= f(L, K, N, T)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n-US" sz="2200" dirty="0" smtClean="0"/>
              <a:t>In the short period, capital(K), land(L) and technique(T)  remain constant. Hence, volume of production depends upon the level of employment or </a:t>
            </a:r>
            <a:r>
              <a:rPr lang="en-US" sz="2200" dirty="0" err="1" smtClean="0"/>
              <a:t>labour</a:t>
            </a:r>
            <a:r>
              <a:rPr lang="en-US" sz="2200" dirty="0" smtClean="0"/>
              <a:t> (N).</a:t>
            </a:r>
          </a:p>
          <a:p>
            <a:pPr algn="just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</a:t>
            </a:r>
            <a:r>
              <a:rPr lang="en-US" dirty="0" smtClean="0">
                <a:solidFill>
                  <a:srgbClr val="C00000"/>
                </a:solidFill>
              </a:rPr>
              <a:t>Q = f(N)</a:t>
            </a:r>
            <a:endParaRPr lang="en-US" dirty="0" smtClean="0"/>
          </a:p>
          <a:p>
            <a:pPr algn="just"/>
            <a:r>
              <a:rPr lang="en-US" sz="2200" dirty="0" smtClean="0"/>
              <a:t>According to Classical theory level of employment are determine by the demand for and supply of </a:t>
            </a:r>
            <a:r>
              <a:rPr lang="en-US" sz="2200" dirty="0" err="1" smtClean="0"/>
              <a:t>labour</a:t>
            </a:r>
            <a:r>
              <a:rPr lang="en-US" sz="22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Contd…</a:t>
            </a:r>
            <a:endParaRPr lang="en-US" sz="3600" b="1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581025" y="2023269"/>
            <a:ext cx="37909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OS curve expresses production function.</a:t>
            </a:r>
          </a:p>
          <a:p>
            <a:r>
              <a:rPr lang="en-US" sz="2000" dirty="0" smtClean="0"/>
              <a:t>SS curve is supply curve and DD curve is demand curve of </a:t>
            </a:r>
            <a:r>
              <a:rPr lang="en-US" sz="2000" dirty="0" err="1" smtClean="0"/>
              <a:t>labour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Both curves intersect each other at point E. Hence, point E shows equilibrium point.</a:t>
            </a:r>
          </a:p>
          <a:p>
            <a:r>
              <a:rPr lang="en-US" sz="2000" dirty="0" smtClean="0"/>
              <a:t>OS number of labourers will be employed at OW wage rate. </a:t>
            </a:r>
            <a:r>
              <a:rPr lang="en-US" sz="2000" dirty="0" smtClean="0">
                <a:solidFill>
                  <a:srgbClr val="C00000"/>
                </a:solidFill>
              </a:rPr>
              <a:t>It expresses the position of Full Employment.</a:t>
            </a:r>
            <a:r>
              <a:rPr lang="en-US" sz="2000" dirty="0" smtClean="0"/>
              <a:t> There will be no involuntary unemployment in this situation. 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209800" y="2514600"/>
            <a:ext cx="7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Explanation of the Classical Theory  of Employment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Classical Theory of Employment is mainly based on the following </a:t>
            </a:r>
            <a:r>
              <a:rPr lang="en-US" dirty="0" smtClean="0">
                <a:solidFill>
                  <a:srgbClr val="C00000"/>
                </a:solidFill>
              </a:rPr>
              <a:t>three planks 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Equilibrium in </a:t>
            </a:r>
            <a:r>
              <a:rPr lang="en-US" dirty="0" smtClean="0">
                <a:solidFill>
                  <a:srgbClr val="C00000"/>
                </a:solidFill>
              </a:rPr>
              <a:t>Labour Market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Equilibrium in </a:t>
            </a:r>
            <a:r>
              <a:rPr lang="en-US" dirty="0" smtClean="0">
                <a:solidFill>
                  <a:srgbClr val="C00000"/>
                </a:solidFill>
              </a:rPr>
              <a:t>Money Market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Equilibrium in </a:t>
            </a:r>
            <a:r>
              <a:rPr lang="en-US" dirty="0" smtClean="0">
                <a:solidFill>
                  <a:srgbClr val="C00000"/>
                </a:solidFill>
              </a:rPr>
              <a:t>Goods Market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Labour Market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In the </a:t>
            </a:r>
            <a:r>
              <a:rPr lang="en-US" b="1" dirty="0" err="1" smtClean="0"/>
              <a:t>labour</a:t>
            </a:r>
            <a:r>
              <a:rPr lang="en-US" b="1" dirty="0" smtClean="0"/>
              <a:t> market, </a:t>
            </a:r>
            <a:r>
              <a:rPr lang="en-US" dirty="0" smtClean="0"/>
              <a:t>the demand for </a:t>
            </a:r>
            <a:r>
              <a:rPr lang="en-US" dirty="0" err="1" smtClean="0"/>
              <a:t>labour</a:t>
            </a:r>
            <a:r>
              <a:rPr lang="en-US" dirty="0" smtClean="0"/>
              <a:t> and the supply of </a:t>
            </a:r>
            <a:r>
              <a:rPr lang="en-US" dirty="0" err="1" smtClean="0"/>
              <a:t>labour</a:t>
            </a:r>
            <a:r>
              <a:rPr lang="en-US" dirty="0" smtClean="0"/>
              <a:t> determine the level of output and employment</a:t>
            </a:r>
          </a:p>
          <a:p>
            <a:pPr algn="just"/>
            <a:r>
              <a:rPr lang="en-US" dirty="0" smtClean="0"/>
              <a:t>Demand for and supply of labourers depend on </a:t>
            </a:r>
            <a:r>
              <a:rPr lang="en-US" dirty="0" smtClean="0">
                <a:solidFill>
                  <a:srgbClr val="C00000"/>
                </a:solidFill>
              </a:rPr>
              <a:t>real wage rate (W/P)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Real wage rate is calculated by dividing money wage by price level.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/>
              <a:t>                                                         Money Wage (W)                  </a:t>
            </a:r>
          </a:p>
          <a:p>
            <a:pPr algn="just">
              <a:lnSpc>
                <a:spcPct val="110000"/>
              </a:lnSpc>
            </a:pPr>
            <a:r>
              <a:rPr lang="en-US" dirty="0" smtClean="0"/>
              <a:t>                     Real Wage(W/P)=                                        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/>
              <a:t>                                                           Price Level   (P)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257800" y="5334000"/>
            <a:ext cx="236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Labour Market Equilibrium</a:t>
            </a:r>
            <a:endParaRPr lang="en-US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038600" y="1920085"/>
            <a:ext cx="4648200" cy="443484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Demand for </a:t>
            </a:r>
            <a:r>
              <a:rPr lang="en-US" sz="2000" dirty="0" err="1" smtClean="0"/>
              <a:t>labour</a:t>
            </a:r>
            <a:r>
              <a:rPr lang="en-US" sz="2000" dirty="0" smtClean="0"/>
              <a:t> is inversely related to real wage and supply of </a:t>
            </a:r>
            <a:r>
              <a:rPr lang="en-US" sz="2000" dirty="0" err="1" smtClean="0"/>
              <a:t>labour</a:t>
            </a:r>
            <a:r>
              <a:rPr lang="en-US" sz="2000" dirty="0" smtClean="0"/>
              <a:t> is an increasing function of the real wage rate.</a:t>
            </a:r>
          </a:p>
          <a:p>
            <a:endParaRPr lang="en-US" sz="2000" dirty="0" smtClean="0"/>
          </a:p>
          <a:p>
            <a:r>
              <a:rPr lang="en-US" sz="2000" dirty="0" smtClean="0"/>
              <a:t>When the D</a:t>
            </a:r>
            <a:r>
              <a:rPr lang="en-US" sz="1200" dirty="0" smtClean="0"/>
              <a:t>n  </a:t>
            </a:r>
            <a:r>
              <a:rPr lang="en-US" sz="2000" dirty="0" smtClean="0"/>
              <a:t>and S</a:t>
            </a:r>
            <a:r>
              <a:rPr lang="en-US" sz="1200" dirty="0" smtClean="0"/>
              <a:t>n</a:t>
            </a:r>
            <a:r>
              <a:rPr lang="en-US" sz="2000" dirty="0" smtClean="0"/>
              <a:t> curves intersect at point E, the full employment level N</a:t>
            </a:r>
            <a:r>
              <a:rPr lang="en-US" sz="1200" dirty="0" smtClean="0"/>
              <a:t>f  </a:t>
            </a:r>
            <a:r>
              <a:rPr lang="en-US" sz="2000" dirty="0" smtClean="0"/>
              <a:t>is determined at the equilibrium real wage rate W/P</a:t>
            </a:r>
            <a:r>
              <a:rPr lang="en-US" sz="1200" dirty="0" smtClean="0"/>
              <a:t>o</a:t>
            </a:r>
            <a:r>
              <a:rPr lang="en-US" sz="2000" dirty="0" smtClean="0"/>
              <a:t>.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2000" dirty="0" smtClean="0"/>
              <a:t>If the wage rates rises from W/P</a:t>
            </a:r>
            <a:r>
              <a:rPr lang="en-US" sz="1200" dirty="0" smtClean="0"/>
              <a:t>0 </a:t>
            </a:r>
            <a:r>
              <a:rPr lang="en-US" sz="2000" dirty="0" smtClean="0"/>
              <a:t>to W/P1 the supply of </a:t>
            </a:r>
            <a:r>
              <a:rPr lang="en-US" sz="2000" dirty="0" err="1" smtClean="0"/>
              <a:t>labour</a:t>
            </a:r>
            <a:r>
              <a:rPr lang="en-US" sz="2000" dirty="0" smtClean="0"/>
              <a:t> will be more than its demand by ds.</a:t>
            </a:r>
          </a:p>
          <a:p>
            <a:endParaRPr lang="en-US" sz="2000" dirty="0"/>
          </a:p>
        </p:txBody>
      </p:sp>
      <p:pic>
        <p:nvPicPr>
          <p:cNvPr id="9" name="Content Placeholder 8" descr="download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90800"/>
            <a:ext cx="3505200" cy="3429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Money Market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 smtClean="0"/>
              <a:t>The money market equilibrium in the classical theory is based on the Quantity Theory of Money.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According to classical economist the general price level (P) in the economy depends on the supply of money (M).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Quantity theory of money is expressed in term of the following equation:   </a:t>
            </a:r>
          </a:p>
          <a:p>
            <a:pPr algn="just">
              <a:buNone/>
            </a:pPr>
            <a:r>
              <a:rPr lang="en-US" sz="2400" dirty="0" smtClean="0"/>
              <a:t>                                             </a:t>
            </a:r>
            <a:r>
              <a:rPr lang="en-US" sz="2400" dirty="0" smtClean="0">
                <a:solidFill>
                  <a:srgbClr val="C00000"/>
                </a:solidFill>
              </a:rPr>
              <a:t>MV = PT</a:t>
            </a:r>
          </a:p>
          <a:p>
            <a:pPr algn="just">
              <a:buNone/>
            </a:pPr>
            <a:r>
              <a:rPr lang="en-US" sz="2400" dirty="0" smtClean="0"/>
              <a:t>                     </a:t>
            </a:r>
            <a:r>
              <a:rPr lang="en-US" sz="1600" dirty="0" smtClean="0"/>
              <a:t>where, M= Supply of money, V= Velocity of money </a:t>
            </a:r>
            <a:r>
              <a:rPr lang="en-US" sz="1600" dirty="0" smtClean="0">
                <a:solidFill>
                  <a:srgbClr val="C00000"/>
                </a:solidFill>
              </a:rPr>
              <a:t>(Constant), </a:t>
            </a:r>
          </a:p>
          <a:p>
            <a:pPr algn="just">
              <a:buNone/>
            </a:pPr>
            <a:r>
              <a:rPr lang="en-US" sz="1600" dirty="0" smtClean="0"/>
              <a:t>                                       P= Price level and T= Trade transactions </a:t>
            </a:r>
            <a:r>
              <a:rPr lang="en-US" sz="1600" dirty="0" smtClean="0">
                <a:solidFill>
                  <a:srgbClr val="C00000"/>
                </a:solidFill>
              </a:rPr>
              <a:t>(Constant)</a:t>
            </a:r>
          </a:p>
          <a:p>
            <a:pPr algn="just">
              <a:buNone/>
            </a:pPr>
            <a:endParaRPr lang="en-US" sz="1600" dirty="0" smtClean="0">
              <a:solidFill>
                <a:srgbClr val="C00000"/>
              </a:solidFill>
            </a:endParaRPr>
          </a:p>
          <a:p>
            <a:pPr algn="just"/>
            <a:r>
              <a:rPr lang="en-US" sz="1800" dirty="0" smtClean="0"/>
              <a:t>Relation between quantity of money and price level is one-sided</a:t>
            </a: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267200" y="41910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53000" y="41910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Equilibrium</a:t>
            </a:r>
            <a:r>
              <a:rPr lang="en-US" sz="5400" b="1" dirty="0" smtClean="0"/>
              <a:t> in Money Market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3886200" y="1920085"/>
            <a:ext cx="4800600" cy="443484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AS is aggregate supply curve. It is vertical straight line.</a:t>
            </a:r>
          </a:p>
          <a:p>
            <a:endParaRPr lang="en-US" sz="2000" dirty="0" smtClean="0"/>
          </a:p>
          <a:p>
            <a:r>
              <a:rPr lang="en-US" sz="2000" dirty="0" smtClean="0"/>
              <a:t>AD1 is initial aggregate demand cuts at point A and initial equilibrium output is OQ and OP is the price level.</a:t>
            </a:r>
          </a:p>
          <a:p>
            <a:endParaRPr lang="en-US" sz="2000" dirty="0" smtClean="0"/>
          </a:p>
          <a:p>
            <a:r>
              <a:rPr lang="en-US" sz="2000" dirty="0" smtClean="0"/>
              <a:t>Due to fall in price level, full employment equilibrium will be restored at point C (via, ABC)</a:t>
            </a:r>
          </a:p>
          <a:p>
            <a:endParaRPr lang="en-US" sz="2000" dirty="0" smtClean="0"/>
          </a:p>
          <a:p>
            <a:r>
              <a:rPr lang="en-US" sz="2000" dirty="0" smtClean="0"/>
              <a:t>Due to rise in price level, full employment equilibrium will be restored at point E (via, ADE)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1" y="1981200"/>
            <a:ext cx="3352800" cy="42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Goods Market</a:t>
            </a:r>
            <a:endParaRPr lang="en-US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goods market is in equilibrium when saving equals investment.</a:t>
            </a:r>
          </a:p>
          <a:p>
            <a:r>
              <a:rPr lang="en-US" dirty="0" smtClean="0"/>
              <a:t>At that part of time, total demand equals total supply and the economy is in a state of full employment.</a:t>
            </a:r>
          </a:p>
          <a:p>
            <a:r>
              <a:rPr lang="en-US" dirty="0" smtClean="0"/>
              <a:t>According to the classicists, what is not spent is automatically invested. Thus saving must equal investment.</a:t>
            </a:r>
          </a:p>
          <a:p>
            <a:r>
              <a:rPr lang="en-US" dirty="0" smtClean="0"/>
              <a:t>If there is any divergence between the two, the equality is maintained through the mechanism of the rate of interest.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Contd…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According to classical, both saving and investment are the functions of the interest rate.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sz="2000" dirty="0" smtClean="0"/>
              <a:t>S = f(r)…..(I)    where, S = Saving and r = rate of interest</a:t>
            </a:r>
          </a:p>
          <a:p>
            <a:pPr>
              <a:buNone/>
            </a:pPr>
            <a:r>
              <a:rPr lang="en-US" sz="2000" dirty="0" smtClean="0"/>
              <a:t>                             I  = f(r)….(II)    where , I = investment</a:t>
            </a:r>
          </a:p>
          <a:p>
            <a:pPr>
              <a:buNone/>
            </a:pPr>
            <a:r>
              <a:rPr lang="en-US" sz="2000" dirty="0" smtClean="0"/>
              <a:t>                                </a:t>
            </a:r>
            <a:r>
              <a:rPr lang="en-US" sz="2000" dirty="0" smtClean="0">
                <a:solidFill>
                  <a:srgbClr val="C00000"/>
                </a:solidFill>
              </a:rPr>
              <a:t>S = I</a:t>
            </a:r>
          </a:p>
          <a:p>
            <a:r>
              <a:rPr lang="en-US" sz="2400" dirty="0" smtClean="0"/>
              <a:t>The higher the </a:t>
            </a:r>
            <a:r>
              <a:rPr lang="en-US" sz="2400" b="1" dirty="0" smtClean="0"/>
              <a:t>r</a:t>
            </a:r>
            <a:r>
              <a:rPr lang="en-US" sz="2400" dirty="0" smtClean="0"/>
              <a:t> , the higher the </a:t>
            </a:r>
            <a:r>
              <a:rPr lang="en-US" sz="2400" b="1" dirty="0" smtClean="0"/>
              <a:t>S</a:t>
            </a:r>
            <a:r>
              <a:rPr lang="en-US" sz="2400" dirty="0" smtClean="0"/>
              <a:t>, and lower the </a:t>
            </a:r>
            <a:r>
              <a:rPr lang="en-US" sz="2400" b="1" dirty="0" smtClean="0"/>
              <a:t>I. </a:t>
            </a:r>
            <a:r>
              <a:rPr lang="en-US" sz="2400" dirty="0" smtClean="0"/>
              <a:t>on the contrary, the lower the </a:t>
            </a:r>
            <a:r>
              <a:rPr lang="en-US" sz="2400" b="1" dirty="0" smtClean="0"/>
              <a:t>r </a:t>
            </a:r>
            <a:r>
              <a:rPr lang="en-US" sz="2400" dirty="0" smtClean="0"/>
              <a:t>, the higher the demand for </a:t>
            </a:r>
            <a:r>
              <a:rPr lang="en-US" sz="2400" b="1" dirty="0" smtClean="0"/>
              <a:t>investment </a:t>
            </a:r>
            <a:r>
              <a:rPr lang="en-US" sz="2400" dirty="0" smtClean="0"/>
              <a:t> and lower the </a:t>
            </a:r>
            <a:r>
              <a:rPr lang="en-US" sz="2400" b="1" dirty="0" smtClean="0"/>
              <a:t>S.</a:t>
            </a:r>
          </a:p>
          <a:p>
            <a:r>
              <a:rPr lang="en-US" sz="2400" dirty="0" smtClean="0"/>
              <a:t>If at any given period</a:t>
            </a:r>
            <a:r>
              <a:rPr lang="en-US" sz="2400" dirty="0" smtClean="0">
                <a:solidFill>
                  <a:srgbClr val="C00000"/>
                </a:solidFill>
              </a:rPr>
              <a:t>, I &gt; S </a:t>
            </a: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C00000"/>
                </a:solidFill>
              </a:rPr>
              <a:t>rate of interest will rise .</a:t>
            </a:r>
          </a:p>
          <a:p>
            <a:r>
              <a:rPr lang="en-US" sz="2400" dirty="0" smtClean="0"/>
              <a:t>If at any given period</a:t>
            </a:r>
            <a:r>
              <a:rPr lang="en-US" sz="2400" dirty="0" smtClean="0">
                <a:solidFill>
                  <a:srgbClr val="C00000"/>
                </a:solidFill>
              </a:rPr>
              <a:t>, I &lt; S </a:t>
            </a: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C00000"/>
                </a:solidFill>
              </a:rPr>
              <a:t>rate of interest will low 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Equilibrium in Goods Market</a:t>
            </a:r>
            <a:endParaRPr lang="en-US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43400" y="1920085"/>
            <a:ext cx="4343400" cy="4434840"/>
          </a:xfrm>
        </p:spPr>
        <p:txBody>
          <a:bodyPr/>
          <a:lstStyle/>
          <a:p>
            <a:pPr algn="just"/>
            <a:r>
              <a:rPr lang="en-US" sz="2000" dirty="0" smtClean="0"/>
              <a:t>I and S both intersect at E which is the full employment level where at Or intersect S = I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Since S &gt; I, the investment demand for capital being less than its supply, the interest rate will fall to Or2 investment will increase and saving will decline.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Consequently, S = I equilibrium will be re-established at point E and vice versa.</a:t>
            </a:r>
            <a:endParaRPr lang="en-US" sz="2000" dirty="0"/>
          </a:p>
        </p:txBody>
      </p:sp>
      <p:pic>
        <p:nvPicPr>
          <p:cNvPr id="11" name="Content Placeholder 10" descr="unnamed (6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3400" y="2057400"/>
            <a:ext cx="3810000" cy="40386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Introduction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term </a:t>
            </a:r>
            <a:r>
              <a:rPr lang="en-US" dirty="0" smtClean="0">
                <a:solidFill>
                  <a:srgbClr val="C00000"/>
                </a:solidFill>
              </a:rPr>
              <a:t>“classical economists” </a:t>
            </a:r>
            <a:r>
              <a:rPr lang="en-US" dirty="0" smtClean="0"/>
              <a:t>as used by Keynes refers to the </a:t>
            </a:r>
            <a:r>
              <a:rPr lang="en-US" dirty="0" smtClean="0">
                <a:solidFill>
                  <a:srgbClr val="C00000"/>
                </a:solidFill>
              </a:rPr>
              <a:t>traditional or orthodox principles </a:t>
            </a:r>
            <a:r>
              <a:rPr lang="en-US" dirty="0" smtClean="0"/>
              <a:t>of economics which have been handed down since the time of early </a:t>
            </a:r>
            <a:r>
              <a:rPr lang="en-US" dirty="0" smtClean="0">
                <a:solidFill>
                  <a:srgbClr val="C00000"/>
                </a:solidFill>
              </a:rPr>
              <a:t>19th century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term classical economists was </a:t>
            </a:r>
            <a:r>
              <a:rPr lang="en-US" dirty="0" smtClean="0">
                <a:solidFill>
                  <a:srgbClr val="C00000"/>
                </a:solidFill>
              </a:rPr>
              <a:t>invented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C00000"/>
                </a:solidFill>
              </a:rPr>
              <a:t>Karl Marx </a:t>
            </a:r>
            <a:r>
              <a:rPr lang="en-US" dirty="0" smtClean="0"/>
              <a:t>to refer to Ricardo and his predecessors including Adam Smith.</a:t>
            </a:r>
          </a:p>
          <a:p>
            <a:pPr algn="just"/>
            <a:r>
              <a:rPr lang="en-US" dirty="0" smtClean="0"/>
              <a:t>The classical analysis was based on </a:t>
            </a:r>
            <a:r>
              <a:rPr lang="en-US" dirty="0" smtClean="0">
                <a:solidFill>
                  <a:srgbClr val="C00000"/>
                </a:solidFill>
              </a:rPr>
              <a:t>Say's Law </a:t>
            </a:r>
            <a:r>
              <a:rPr lang="en-US" dirty="0" smtClean="0"/>
              <a:t>of Markets </a:t>
            </a:r>
            <a:r>
              <a:rPr lang="en-US" dirty="0" smtClean="0">
                <a:solidFill>
                  <a:srgbClr val="C00000"/>
                </a:solidFill>
              </a:rPr>
              <a:t>that "supply creates its own demand."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Criticism of Classical Theory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Refutation of say’s law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Underemployment equilibrium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Invalidity of Quantity Theory of Money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Rejection of Laissez-Faire Policy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Self-adjustment is not possible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Supply of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not a direct function of Real Wages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Saving and investment are not interest elastic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209800"/>
            <a:ext cx="7772400" cy="1362456"/>
          </a:xfrm>
        </p:spPr>
        <p:txBody>
          <a:bodyPr/>
          <a:lstStyle/>
          <a:p>
            <a:pPr algn="ctr"/>
            <a:r>
              <a:rPr sz="7200" smtClean="0"/>
              <a:t>Thank You</a:t>
            </a:r>
            <a:r>
              <a:rPr lang="en-US" sz="7200" dirty="0" smtClean="0"/>
              <a:t>…!</a:t>
            </a:r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What is Classical Theory of Employment?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According to Classical Theory of Employment, </a:t>
            </a:r>
            <a:r>
              <a:rPr lang="en-US" dirty="0" smtClean="0">
                <a:solidFill>
                  <a:srgbClr val="C00000"/>
                </a:solidFill>
              </a:rPr>
              <a:t>“ </a:t>
            </a:r>
            <a:r>
              <a:rPr lang="en-US" u="sng" dirty="0" smtClean="0">
                <a:solidFill>
                  <a:srgbClr val="C00000"/>
                </a:solidFill>
              </a:rPr>
              <a:t>Full employment</a:t>
            </a:r>
            <a:r>
              <a:rPr lang="en-US" dirty="0" smtClean="0">
                <a:solidFill>
                  <a:srgbClr val="C00000"/>
                </a:solidFill>
              </a:rPr>
              <a:t> is a normal feature of a Capitalist Economy.”</a:t>
            </a:r>
            <a:r>
              <a:rPr lang="en-US" dirty="0" smtClean="0"/>
              <a:t> In other words, Economy remains in a state of full employment without inflation.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 smtClean="0">
                <a:solidFill>
                  <a:srgbClr val="C00000"/>
                </a:solidFill>
              </a:rPr>
              <a:t>situation of unemployment </a:t>
            </a:r>
            <a:r>
              <a:rPr lang="en-US" dirty="0" smtClean="0"/>
              <a:t>may arise </a:t>
            </a:r>
            <a:r>
              <a:rPr lang="en-US" dirty="0" smtClean="0">
                <a:solidFill>
                  <a:srgbClr val="C00000"/>
                </a:solidFill>
              </a:rPr>
              <a:t>for short period</a:t>
            </a:r>
            <a:r>
              <a:rPr lang="en-US" dirty="0" smtClean="0"/>
              <a:t> in which case the economic </a:t>
            </a:r>
            <a:r>
              <a:rPr lang="en-US" dirty="0" smtClean="0">
                <a:solidFill>
                  <a:srgbClr val="C00000"/>
                </a:solidFill>
              </a:rPr>
              <a:t>forces</a:t>
            </a:r>
            <a:r>
              <a:rPr lang="en-US" dirty="0" smtClean="0"/>
              <a:t> (Demand &amp; Supply) working in the economy may themselves undergo such changes that the situation of </a:t>
            </a:r>
            <a:r>
              <a:rPr lang="en-US" dirty="0" smtClean="0">
                <a:solidFill>
                  <a:srgbClr val="C00000"/>
                </a:solidFill>
              </a:rPr>
              <a:t>unemployment disappears. 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What is Full Employment?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According to modern macro economics </a:t>
            </a:r>
            <a:r>
              <a:rPr lang="en-US" sz="2400" dirty="0" smtClean="0">
                <a:solidFill>
                  <a:srgbClr val="C00000"/>
                </a:solidFill>
              </a:rPr>
              <a:t>full employment refers to that situation wherein proper balance is struck between job-givers and job-seekers.</a:t>
            </a:r>
          </a:p>
          <a:p>
            <a:pPr algn="just"/>
            <a:endParaRPr lang="en-US" sz="2400" dirty="0" smtClean="0">
              <a:solidFill>
                <a:srgbClr val="C00000"/>
              </a:solidFill>
            </a:endParaRPr>
          </a:p>
          <a:p>
            <a:pPr algn="just"/>
            <a:r>
              <a:rPr lang="en-US" sz="2400" dirty="0" smtClean="0"/>
              <a:t>Full employment is a condition of the national economy, where all or nearly all persons </a:t>
            </a:r>
            <a:r>
              <a:rPr lang="en-US" sz="2400" dirty="0" smtClean="0">
                <a:solidFill>
                  <a:srgbClr val="C00000"/>
                </a:solidFill>
              </a:rPr>
              <a:t>willing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C00000"/>
                </a:solidFill>
              </a:rPr>
              <a:t>able</a:t>
            </a:r>
            <a:r>
              <a:rPr lang="en-US" sz="2400" dirty="0" smtClean="0"/>
              <a:t> to work at the </a:t>
            </a:r>
            <a:r>
              <a:rPr lang="en-US" sz="2400" dirty="0" smtClean="0">
                <a:solidFill>
                  <a:srgbClr val="C00000"/>
                </a:solidFill>
              </a:rPr>
              <a:t>prevailing wages </a:t>
            </a:r>
            <a:r>
              <a:rPr lang="en-US" sz="2400" dirty="0" smtClean="0"/>
              <a:t>are able to work.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Full employment means </a:t>
            </a:r>
            <a:r>
              <a:rPr lang="en-US" sz="2400" dirty="0" smtClean="0">
                <a:solidFill>
                  <a:srgbClr val="C00000"/>
                </a:solidFill>
              </a:rPr>
              <a:t>supply of </a:t>
            </a:r>
            <a:r>
              <a:rPr lang="en-US" sz="2400" dirty="0" err="1" smtClean="0">
                <a:solidFill>
                  <a:srgbClr val="C00000"/>
                </a:solidFill>
              </a:rPr>
              <a:t>labour</a:t>
            </a:r>
            <a:r>
              <a:rPr lang="en-US" sz="2400" dirty="0" smtClean="0">
                <a:solidFill>
                  <a:srgbClr val="C00000"/>
                </a:solidFill>
              </a:rPr>
              <a:t> is equal to demand for </a:t>
            </a:r>
            <a:r>
              <a:rPr lang="en-US" sz="2400" dirty="0" err="1" smtClean="0">
                <a:solidFill>
                  <a:srgbClr val="C00000"/>
                </a:solidFill>
              </a:rPr>
              <a:t>labour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buNone/>
            </a:pPr>
            <a:endParaRPr lang="en-US" sz="2000" dirty="0" smtClean="0">
              <a:solidFill>
                <a:srgbClr val="C00000"/>
              </a:solidFill>
            </a:endParaRPr>
          </a:p>
          <a:p>
            <a:pPr algn="just"/>
            <a:endParaRPr lang="en-US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Natural rate of Unemployment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Full employment is a situation in the economic system characterized by the absence of </a:t>
            </a:r>
            <a:r>
              <a:rPr lang="en-US" sz="2800" dirty="0" smtClean="0">
                <a:solidFill>
                  <a:srgbClr val="C00000"/>
                </a:solidFill>
              </a:rPr>
              <a:t>involuntary unemployment. </a:t>
            </a:r>
          </a:p>
          <a:p>
            <a:endParaRPr lang="en-US" dirty="0" smtClean="0"/>
          </a:p>
          <a:p>
            <a:r>
              <a:rPr lang="en-US" dirty="0" smtClean="0"/>
              <a:t>Full employment does not mean that there is 'zero unemployment', some kind of unemployment may be found. It is called </a:t>
            </a:r>
            <a:r>
              <a:rPr lang="en-US" dirty="0" smtClean="0">
                <a:solidFill>
                  <a:srgbClr val="C00000"/>
                </a:solidFill>
              </a:rPr>
              <a:t>Natural rate of unemployment.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pPr algn="just"/>
            <a:r>
              <a:rPr lang="en-US" dirty="0" smtClean="0"/>
              <a:t>Natural unemployment, refers to </a:t>
            </a:r>
            <a:r>
              <a:rPr lang="en-US" dirty="0" smtClean="0">
                <a:solidFill>
                  <a:srgbClr val="C00000"/>
                </a:solidFill>
              </a:rPr>
              <a:t>frictional</a:t>
            </a:r>
            <a:r>
              <a:rPr lang="en-US" dirty="0" smtClean="0"/>
              <a:t> unemployment and </a:t>
            </a:r>
            <a:r>
              <a:rPr lang="en-US" dirty="0" smtClean="0">
                <a:solidFill>
                  <a:srgbClr val="C00000"/>
                </a:solidFill>
              </a:rPr>
              <a:t>structural</a:t>
            </a:r>
            <a:r>
              <a:rPr lang="en-US" dirty="0" smtClean="0"/>
              <a:t> unemployment.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Types of Unemployment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Frictional Unemployment :</a:t>
            </a:r>
            <a:r>
              <a:rPr lang="en-US" b="1" dirty="0" smtClean="0"/>
              <a:t> </a:t>
            </a:r>
            <a:r>
              <a:rPr lang="en-US" dirty="0" smtClean="0"/>
              <a:t>Frictional unemployment exists when there </a:t>
            </a:r>
            <a:r>
              <a:rPr lang="en-US" dirty="0" smtClean="0">
                <a:solidFill>
                  <a:srgbClr val="C00000"/>
                </a:solidFill>
              </a:rPr>
              <a:t>is lack of adjustment between demand for and supply of </a:t>
            </a:r>
            <a:r>
              <a:rPr lang="en-US" dirty="0" err="1" smtClean="0">
                <a:solidFill>
                  <a:srgbClr val="C00000"/>
                </a:solidFill>
              </a:rPr>
              <a:t>labour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It is also caused by lack of necessary skills for a particular job, </a:t>
            </a:r>
            <a:r>
              <a:rPr lang="en-US" dirty="0" err="1" smtClean="0">
                <a:solidFill>
                  <a:srgbClr val="C00000"/>
                </a:solidFill>
              </a:rPr>
              <a:t>labour</a:t>
            </a:r>
            <a:r>
              <a:rPr lang="en-US" dirty="0" smtClean="0">
                <a:solidFill>
                  <a:srgbClr val="C00000"/>
                </a:solidFill>
              </a:rPr>
              <a:t> immobility, breakdowns of machinery</a:t>
            </a:r>
            <a:r>
              <a:rPr lang="en-US" dirty="0" smtClean="0"/>
              <a:t>, shortages of raw materials, etc. The period of unemployment between </a:t>
            </a:r>
            <a:r>
              <a:rPr lang="en-US" dirty="0" smtClean="0">
                <a:solidFill>
                  <a:srgbClr val="C00000"/>
                </a:solidFill>
              </a:rPr>
              <a:t>losing one job and finding another</a:t>
            </a:r>
            <a:r>
              <a:rPr lang="en-US" dirty="0" smtClean="0"/>
              <a:t> is also included under frictional unemployment.</a:t>
            </a:r>
          </a:p>
          <a:p>
            <a:pPr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Voluntary Unemployment: </a:t>
            </a:r>
            <a:r>
              <a:rPr lang="en-US" dirty="0" smtClean="0"/>
              <a:t>It means that situation wherein a worker is not willing to work even when work is available at the prevailing wage rate.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Contd…Types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Structural unemployment : </a:t>
            </a:r>
            <a:r>
              <a:rPr lang="en-US" dirty="0" smtClean="0"/>
              <a:t>Structural unemployment results from a variety of causes.</a:t>
            </a:r>
          </a:p>
          <a:p>
            <a:r>
              <a:rPr lang="en-US" dirty="0" smtClean="0"/>
              <a:t>There is shortage of capital, land etc.</a:t>
            </a:r>
          </a:p>
          <a:p>
            <a:r>
              <a:rPr lang="en-US" dirty="0" smtClean="0"/>
              <a:t>Workers are trained in old industries but they lack any proficiency .</a:t>
            </a:r>
          </a:p>
          <a:p>
            <a:r>
              <a:rPr lang="en-US" dirty="0" smtClean="0"/>
              <a:t>Production methods in the country undergo a change.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Involuntary Unemployment: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It refers to that situation in which people have to remain unemployed for want of opportunity for employment.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/>
              <a:t>Assumptions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There is a state of full employment. </a:t>
            </a:r>
          </a:p>
          <a:p>
            <a:r>
              <a:rPr lang="en-US" dirty="0" smtClean="0"/>
              <a:t> There is perfect competition in the product and </a:t>
            </a:r>
            <a:r>
              <a:rPr lang="en-US" dirty="0" err="1" smtClean="0"/>
              <a:t>labour</a:t>
            </a:r>
            <a:r>
              <a:rPr lang="en-US" dirty="0" smtClean="0"/>
              <a:t> markets. </a:t>
            </a:r>
          </a:p>
          <a:p>
            <a:r>
              <a:rPr lang="en-US" dirty="0" smtClean="0"/>
              <a:t> There is closed laissez faire economy. </a:t>
            </a:r>
          </a:p>
          <a:p>
            <a:r>
              <a:rPr lang="en-US" dirty="0" smtClean="0"/>
              <a:t>“Money” is a mere medium of exchange.</a:t>
            </a:r>
          </a:p>
          <a:p>
            <a:r>
              <a:rPr lang="en-US" dirty="0" smtClean="0"/>
              <a:t>Savings are always equal to investment.</a:t>
            </a:r>
          </a:p>
          <a:p>
            <a:r>
              <a:rPr lang="en-US" dirty="0" smtClean="0"/>
              <a:t>Interest rate is the very important and powerful factor which brings about an equality between savings and investment.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Contd…Assumptions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quantity of money is given.</a:t>
            </a:r>
          </a:p>
          <a:p>
            <a:r>
              <a:rPr lang="en-US" dirty="0" smtClean="0"/>
              <a:t>Currency wages and actual wages have proportional relation.</a:t>
            </a:r>
          </a:p>
          <a:p>
            <a:r>
              <a:rPr lang="en-US" dirty="0" smtClean="0"/>
              <a:t>Short-run production function.</a:t>
            </a:r>
          </a:p>
          <a:p>
            <a:r>
              <a:rPr lang="en-US" dirty="0" smtClean="0"/>
              <a:t>Capital stock and technology knowledge are given.</a:t>
            </a:r>
          </a:p>
          <a:p>
            <a:r>
              <a:rPr lang="en-US" dirty="0" smtClean="0"/>
              <a:t>Wages and prices are flexible.</a:t>
            </a:r>
          </a:p>
          <a:p>
            <a:r>
              <a:rPr lang="en-US" dirty="0" smtClean="0"/>
              <a:t>The classical school considered only “real factors” and not “monetary factors”.</a:t>
            </a:r>
          </a:p>
          <a:p>
            <a:r>
              <a:rPr lang="en-US" dirty="0" smtClean="0"/>
              <a:t>Supply always creates its own demand.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360</TotalTime>
  <Words>1424</Words>
  <Application>Microsoft Office PowerPoint</Application>
  <PresentationFormat>On-screen Show 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Classical Theory of Employment</vt:lpstr>
      <vt:lpstr>Introduction</vt:lpstr>
      <vt:lpstr>What is Classical Theory of Employment?</vt:lpstr>
      <vt:lpstr>What is Full Employment?</vt:lpstr>
      <vt:lpstr>Natural rate of Unemployment</vt:lpstr>
      <vt:lpstr>Types of Unemployment</vt:lpstr>
      <vt:lpstr>Contd…Types</vt:lpstr>
      <vt:lpstr>Assumptions</vt:lpstr>
      <vt:lpstr>Contd…Assumptions</vt:lpstr>
      <vt:lpstr>Determination of full Employment and Output</vt:lpstr>
      <vt:lpstr>Contd…</vt:lpstr>
      <vt:lpstr>Explanation of the Classical Theory  of Employment</vt:lpstr>
      <vt:lpstr>Labour Market</vt:lpstr>
      <vt:lpstr>Labour Market Equilibrium</vt:lpstr>
      <vt:lpstr>Money Market</vt:lpstr>
      <vt:lpstr>Equilibrium in Money Market</vt:lpstr>
      <vt:lpstr>Goods Market</vt:lpstr>
      <vt:lpstr>Contd…</vt:lpstr>
      <vt:lpstr>Equilibrium in Goods Market</vt:lpstr>
      <vt:lpstr>Criticism of Classical Theory</vt:lpstr>
      <vt:lpstr>Thank You…!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Classical Theory of Employment</dc:title>
  <dc:creator>hp1</dc:creator>
  <cp:lastModifiedBy>hp1</cp:lastModifiedBy>
  <cp:revision>53</cp:revision>
  <dcterms:created xsi:type="dcterms:W3CDTF">2020-04-02T09:04:39Z</dcterms:created>
  <dcterms:modified xsi:type="dcterms:W3CDTF">2020-04-03T11:35:23Z</dcterms:modified>
</cp:coreProperties>
</file>