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68" r:id="rId2"/>
    <p:sldId id="278" r:id="rId3"/>
    <p:sldId id="257" r:id="rId4"/>
    <p:sldId id="271" r:id="rId5"/>
    <p:sldId id="256" r:id="rId6"/>
    <p:sldId id="258" r:id="rId7"/>
    <p:sldId id="259" r:id="rId8"/>
    <p:sldId id="272" r:id="rId9"/>
    <p:sldId id="273" r:id="rId10"/>
    <p:sldId id="262" r:id="rId11"/>
    <p:sldId id="274" r:id="rId12"/>
    <p:sldId id="269" r:id="rId13"/>
    <p:sldId id="275" r:id="rId14"/>
    <p:sldId id="276" r:id="rId15"/>
    <p:sldId id="270" r:id="rId16"/>
    <p:sldId id="261" r:id="rId17"/>
    <p:sldId id="277"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E0000"/>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0274D1E-98FD-4A20-AAF8-372B47525144}" type="datetimeFigureOut">
              <a:rPr lang="en-US" smtClean="0"/>
              <a:pPr/>
              <a:t>4/9/2020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F3793D-65CA-44E9-ABA9-86E5F79B62A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274D1E-98FD-4A20-AAF8-372B47525144}"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F3793D-65CA-44E9-ABA9-86E5F79B62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274D1E-98FD-4A20-AAF8-372B47525144}"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F3793D-65CA-44E9-ABA9-86E5F79B62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274D1E-98FD-4A20-AAF8-372B47525144}"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F3793D-65CA-44E9-ABA9-86E5F79B62A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0274D1E-98FD-4A20-AAF8-372B47525144}"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F3793D-65CA-44E9-ABA9-86E5F79B62A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274D1E-98FD-4A20-AAF8-372B47525144}" type="datetimeFigureOut">
              <a:rPr lang="en-US" smtClean="0"/>
              <a:pPr/>
              <a:t>4/9/2020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F3793D-65CA-44E9-ABA9-86E5F79B62A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274D1E-98FD-4A20-AAF8-372B47525144}" type="datetimeFigureOut">
              <a:rPr lang="en-US" smtClean="0"/>
              <a:pPr/>
              <a:t>4/9/2020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5F3793D-65CA-44E9-ABA9-86E5F79B62A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0274D1E-98FD-4A20-AAF8-372B47525144}" type="datetimeFigureOut">
              <a:rPr lang="en-US" smtClean="0"/>
              <a:pPr/>
              <a:t>4/9/2020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5F3793D-65CA-44E9-ABA9-86E5F79B62A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0274D1E-98FD-4A20-AAF8-372B47525144}" type="datetimeFigureOut">
              <a:rPr lang="en-US" smtClean="0"/>
              <a:pPr/>
              <a:t>4/9/2020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5F3793D-65CA-44E9-ABA9-86E5F79B62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0274D1E-98FD-4A20-AAF8-372B47525144}" type="datetimeFigureOut">
              <a:rPr lang="en-US" smtClean="0"/>
              <a:pPr/>
              <a:t>4/9/2020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F3793D-65CA-44E9-ABA9-86E5F79B62A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0274D1E-98FD-4A20-AAF8-372B47525144}" type="datetimeFigureOut">
              <a:rPr lang="en-US" smtClean="0"/>
              <a:pPr/>
              <a:t>4/9/2020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F3793D-65CA-44E9-ABA9-86E5F79B62A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0274D1E-98FD-4A20-AAF8-372B47525144}" type="datetimeFigureOut">
              <a:rPr lang="en-US" smtClean="0"/>
              <a:pPr/>
              <a:t>4/9/2020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F3793D-65CA-44E9-ABA9-86E5F79B62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543800" cy="4114800"/>
          </a:xfrm>
        </p:spPr>
        <p:txBody>
          <a:bodyPr/>
          <a:lstStyle/>
          <a:p>
            <a:r>
              <a:rPr lang="en-US" dirty="0" smtClean="0"/>
              <a:t>              </a:t>
            </a:r>
            <a:r>
              <a:rPr lang="en-US" sz="9600" u="sng" dirty="0" smtClean="0">
                <a:solidFill>
                  <a:schemeClr val="accent2">
                    <a:lumMod val="60000"/>
                    <a:lumOff val="40000"/>
                  </a:schemeClr>
                </a:solidFill>
                <a:latin typeface="Broadway" pitchFamily="82" charset="0"/>
              </a:rPr>
              <a:t>WELCOME</a:t>
            </a:r>
            <a:endParaRPr lang="en-US" sz="9600" u="sng" dirty="0">
              <a:solidFill>
                <a:schemeClr val="accent2">
                  <a:lumMod val="60000"/>
                  <a:lumOff val="40000"/>
                </a:schemeClr>
              </a:solidFill>
              <a:latin typeface="Broadway"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2.png"/>
          <p:cNvPicPr>
            <a:picLocks noGrp="1" noChangeAspect="1"/>
          </p:cNvPicPr>
          <p:nvPr>
            <p:ph idx="1"/>
          </p:nvPr>
        </p:nvPicPr>
        <p:blipFill>
          <a:blip r:embed="rId2"/>
          <a:stretch>
            <a:fillRect/>
          </a:stretch>
        </p:blipFill>
        <p:spPr>
          <a:xfrm>
            <a:off x="914400" y="1219200"/>
            <a:ext cx="6858000" cy="4128922"/>
          </a:xfrm>
        </p:spPr>
      </p:pic>
      <p:sp>
        <p:nvSpPr>
          <p:cNvPr id="2" name="Title 1"/>
          <p:cNvSpPr>
            <a:spLocks noGrp="1"/>
          </p:cNvSpPr>
          <p:nvPr>
            <p:ph type="title"/>
          </p:nvPr>
        </p:nvSpPr>
        <p:spPr/>
        <p:txBody>
          <a:bodyPr>
            <a:normAutofit fontScale="90000"/>
          </a:bodyPr>
          <a:lstStyle/>
          <a:p>
            <a:r>
              <a:rPr lang="en-US" u="sng" dirty="0" smtClean="0">
                <a:solidFill>
                  <a:schemeClr val="accent2">
                    <a:lumMod val="60000"/>
                    <a:lumOff val="40000"/>
                  </a:schemeClr>
                </a:solidFill>
              </a:rPr>
              <a:t>  DERIVATION OF FORMULA:</a:t>
            </a:r>
            <a:br>
              <a:rPr lang="en-US" u="sng" dirty="0" smtClean="0">
                <a:solidFill>
                  <a:schemeClr val="accent2">
                    <a:lumMod val="60000"/>
                    <a:lumOff val="40000"/>
                  </a:schemeClr>
                </a:solidFill>
              </a:rPr>
            </a:br>
            <a:endParaRPr lang="en-US" u="sng" dirty="0">
              <a:solidFill>
                <a:schemeClr val="accent2">
                  <a:lumMod val="60000"/>
                  <a:lumOff val="4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5257800" y="5791200"/>
            <a:ext cx="3352800" cy="762000"/>
          </a:xfrm>
        </p:spPr>
        <p:txBody>
          <a:bodyPr>
            <a:noAutofit/>
          </a:bodyPr>
          <a:lstStyle/>
          <a:p>
            <a:r>
              <a:rPr lang="en-US" sz="5400" dirty="0" smtClean="0">
                <a:latin typeface="Bernard MT Condensed" pitchFamily="18" charset="0"/>
              </a:rPr>
              <a:t>DIAGRAM</a:t>
            </a:r>
            <a:endParaRPr lang="en-US" sz="5400" dirty="0">
              <a:latin typeface="Bernard MT Condensed" pitchFamily="18" charset="0"/>
            </a:endParaRPr>
          </a:p>
        </p:txBody>
      </p:sp>
      <p:pic>
        <p:nvPicPr>
          <p:cNvPr id="7" name="Picture Placeholder 6" descr="TREE.jpg"/>
          <p:cNvPicPr>
            <a:picLocks noGrp="1" noChangeAspect="1"/>
          </p:cNvPicPr>
          <p:nvPr>
            <p:ph type="pic" idx="1"/>
          </p:nvPr>
        </p:nvPicPr>
        <p:blipFill>
          <a:blip r:embed="rId2"/>
          <a:srcRect t="23341" b="23341"/>
          <a:stretch>
            <a:fillRect/>
          </a:stretch>
        </p:blipFill>
        <p:spPr>
          <a:xfrm>
            <a:off x="990600" y="457200"/>
            <a:ext cx="5715000" cy="3962400"/>
          </a:xfrm>
        </p:spPr>
      </p:pic>
      <p:sp>
        <p:nvSpPr>
          <p:cNvPr id="4" name="Title 3"/>
          <p:cNvSpPr>
            <a:spLocks noGrp="1"/>
          </p:cNvSpPr>
          <p:nvPr>
            <p:ph type="title"/>
          </p:nvPr>
        </p:nvSpPr>
        <p:spPr>
          <a:xfrm>
            <a:off x="1447800" y="4724400"/>
            <a:ext cx="3657600" cy="990600"/>
          </a:xfrm>
        </p:spPr>
        <p:txBody>
          <a:bodyPr>
            <a:noAutofit/>
          </a:bodyPr>
          <a:lstStyle/>
          <a:p>
            <a:r>
              <a:rPr lang="en-US" sz="6000" dirty="0" smtClean="0">
                <a:solidFill>
                  <a:srgbClr val="00B050"/>
                </a:solidFill>
                <a:latin typeface="Bernard MT Condensed" pitchFamily="18" charset="0"/>
              </a:rPr>
              <a:t>TREE</a:t>
            </a:r>
            <a:endParaRPr lang="en-US" sz="6000" dirty="0">
              <a:solidFill>
                <a:srgbClr val="00B050"/>
              </a:solidFill>
              <a:latin typeface="Bernard MT Condensed"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1.png"/>
          <p:cNvPicPr>
            <a:picLocks noGrp="1" noChangeAspect="1"/>
          </p:cNvPicPr>
          <p:nvPr>
            <p:ph idx="1"/>
          </p:nvPr>
        </p:nvPicPr>
        <p:blipFill>
          <a:blip r:embed="rId2"/>
          <a:stretch>
            <a:fillRect/>
          </a:stretch>
        </p:blipFill>
        <p:spPr>
          <a:xfrm>
            <a:off x="609600" y="457200"/>
            <a:ext cx="7772400" cy="5181600"/>
          </a:xfrm>
        </p:spPr>
      </p:pic>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images4.jpg"/>
          <p:cNvPicPr>
            <a:picLocks noGrp="1" noChangeAspect="1"/>
          </p:cNvPicPr>
          <p:nvPr>
            <p:ph idx="1"/>
          </p:nvPr>
        </p:nvPicPr>
        <p:blipFill>
          <a:blip r:embed="rId2"/>
          <a:stretch>
            <a:fillRect/>
          </a:stretch>
        </p:blipFill>
        <p:spPr>
          <a:xfrm>
            <a:off x="838200" y="762000"/>
            <a:ext cx="7450260" cy="4191000"/>
          </a:xfrm>
        </p:spPr>
      </p:pic>
      <p:sp>
        <p:nvSpPr>
          <p:cNvPr id="5" name="Title 4"/>
          <p:cNvSpPr>
            <a:spLocks noGrp="1"/>
          </p:cNvSpPr>
          <p:nvPr>
            <p:ph type="title"/>
          </p:nvPr>
        </p:nvSpPr>
        <p:spPr>
          <a:xfrm>
            <a:off x="457200" y="274638"/>
            <a:ext cx="8229600" cy="258762"/>
          </a:xfrm>
        </p:spPr>
        <p:txBody>
          <a:bodyPr>
            <a:normAutofit fontScale="90000"/>
          </a:bodyPr>
          <a:lstStyle/>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REE.png"/>
          <p:cNvPicPr>
            <a:picLocks noGrp="1" noChangeAspect="1"/>
          </p:cNvPicPr>
          <p:nvPr>
            <p:ph idx="1"/>
          </p:nvPr>
        </p:nvPicPr>
        <p:blipFill>
          <a:blip r:embed="rId2"/>
          <a:stretch>
            <a:fillRect/>
          </a:stretch>
        </p:blipFill>
        <p:spPr>
          <a:xfrm>
            <a:off x="762000" y="609600"/>
            <a:ext cx="7467600" cy="5029200"/>
          </a:xfrm>
        </p:spPr>
      </p:pic>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2.jpg"/>
          <p:cNvPicPr>
            <a:picLocks noGrp="1" noChangeAspect="1"/>
          </p:cNvPicPr>
          <p:nvPr>
            <p:ph idx="1"/>
          </p:nvPr>
        </p:nvPicPr>
        <p:blipFill>
          <a:blip r:embed="rId2"/>
          <a:stretch>
            <a:fillRect/>
          </a:stretch>
        </p:blipFill>
        <p:spPr>
          <a:xfrm>
            <a:off x="699247" y="304800"/>
            <a:ext cx="7745506" cy="5486400"/>
          </a:xfrm>
        </p:spPr>
      </p:pic>
      <p:sp>
        <p:nvSpPr>
          <p:cNvPr id="3" name="Title 2"/>
          <p:cNvSpPr>
            <a:spLocks noGrp="1"/>
          </p:cNvSpPr>
          <p:nvPr>
            <p:ph type="title"/>
          </p:nvPr>
        </p:nvSpPr>
        <p:spPr>
          <a:xfrm>
            <a:off x="609600" y="228600"/>
            <a:ext cx="8077200" cy="45719"/>
          </a:xfrm>
        </p:spPr>
        <p:txBody>
          <a:bodyPr>
            <a:normAutofit fontScale="90000"/>
          </a:bodyPr>
          <a:lstStyle/>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509202-7.5-16EEI1.png"/>
          <p:cNvPicPr>
            <a:picLocks noGrp="1" noChangeAspect="1"/>
          </p:cNvPicPr>
          <p:nvPr>
            <p:ph idx="1"/>
          </p:nvPr>
        </p:nvPicPr>
        <p:blipFill>
          <a:blip r:embed="rId2"/>
          <a:stretch>
            <a:fillRect/>
          </a:stretch>
        </p:blipFill>
        <p:spPr>
          <a:xfrm>
            <a:off x="626282" y="1371600"/>
            <a:ext cx="7831918" cy="4397289"/>
          </a:xfrm>
        </p:spPr>
      </p:pic>
      <p:sp>
        <p:nvSpPr>
          <p:cNvPr id="2" name="Title 1"/>
          <p:cNvSpPr>
            <a:spLocks noGrp="1"/>
          </p:cNvSpPr>
          <p:nvPr>
            <p:ph type="title"/>
          </p:nvPr>
        </p:nvSpPr>
        <p:spPr>
          <a:xfrm>
            <a:off x="457200" y="228600"/>
            <a:ext cx="8229600" cy="1066800"/>
          </a:xfrm>
        </p:spPr>
        <p:txBody>
          <a:bodyPr>
            <a:normAutofit fontScale="90000"/>
          </a:bodyPr>
          <a:lstStyle/>
          <a:p>
            <a:r>
              <a:rPr lang="en-US" sz="3600" u="sng" dirty="0" smtClean="0">
                <a:solidFill>
                  <a:schemeClr val="accent2">
                    <a:lumMod val="60000"/>
                    <a:lumOff val="40000"/>
                  </a:schemeClr>
                </a:solidFill>
                <a:latin typeface="Algerian" pitchFamily="82" charset="0"/>
              </a:rPr>
              <a:t>EXAMPLES OF CONDITIONAL PROBABILITY:</a:t>
            </a:r>
            <a:endParaRPr lang="en-US" sz="3600" u="sng" dirty="0">
              <a:solidFill>
                <a:schemeClr val="accent2">
                  <a:lumMod val="60000"/>
                  <a:lumOff val="40000"/>
                </a:schemeClr>
              </a:solidFill>
              <a:latin typeface="Algerian" pitchFamily="82"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28600"/>
            <a:ext cx="8382000" cy="457200"/>
          </a:xfrm>
        </p:spPr>
        <p:txBody>
          <a:bodyPr>
            <a:noAutofit/>
          </a:bodyPr>
          <a:lstStyle/>
          <a:p>
            <a:r>
              <a:rPr lang="en-US" sz="3200" dirty="0" smtClean="0"/>
              <a:t>EXAMPLE:-</a:t>
            </a:r>
            <a:endParaRPr lang="en-US" sz="3200" dirty="0"/>
          </a:p>
        </p:txBody>
      </p:sp>
      <p:sp>
        <p:nvSpPr>
          <p:cNvPr id="5" name="Content Placeholder 4"/>
          <p:cNvSpPr>
            <a:spLocks noGrp="1"/>
          </p:cNvSpPr>
          <p:nvPr>
            <p:ph idx="1"/>
          </p:nvPr>
        </p:nvSpPr>
        <p:spPr>
          <a:xfrm>
            <a:off x="533400" y="762001"/>
            <a:ext cx="8229600" cy="5029200"/>
          </a:xfrm>
        </p:spPr>
        <p:txBody>
          <a:bodyPr/>
          <a:lstStyle/>
          <a:p>
            <a:pPr>
              <a:buNone/>
            </a:pPr>
            <a:r>
              <a:rPr lang="en-US" sz="2400" dirty="0" smtClean="0">
                <a:latin typeface="Arial Unicode MS" pitchFamily="34" charset="-128"/>
                <a:ea typeface="Arial Unicode MS" pitchFamily="34" charset="-128"/>
                <a:cs typeface="Arial Unicode MS" pitchFamily="34" charset="-128"/>
              </a:rPr>
              <a:t>             P (A)=ODD NO=3/6=1/2 ,,,</a:t>
            </a:r>
            <a:br>
              <a:rPr lang="en-US" sz="2400" dirty="0" smtClean="0">
                <a:latin typeface="Arial Unicode MS" pitchFamily="34" charset="-128"/>
                <a:ea typeface="Arial Unicode MS" pitchFamily="34" charset="-128"/>
                <a:cs typeface="Arial Unicode MS" pitchFamily="34" charset="-128"/>
              </a:rPr>
            </a:br>
            <a:r>
              <a:rPr lang="en-US" sz="2400" dirty="0" smtClean="0">
                <a:latin typeface="Arial Unicode MS" pitchFamily="34" charset="-128"/>
                <a:ea typeface="Arial Unicode MS" pitchFamily="34" charset="-128"/>
                <a:cs typeface="Arial Unicode MS" pitchFamily="34" charset="-128"/>
              </a:rPr>
              <a:t>          P(B)=LESS THAN 4=3/6=1/2,,,,,</a:t>
            </a:r>
            <a:br>
              <a:rPr lang="en-US" sz="2400" dirty="0" smtClean="0">
                <a:latin typeface="Arial Unicode MS" pitchFamily="34" charset="-128"/>
                <a:ea typeface="Arial Unicode MS" pitchFamily="34" charset="-128"/>
                <a:cs typeface="Arial Unicode MS" pitchFamily="34" charset="-128"/>
              </a:rPr>
            </a:br>
            <a:r>
              <a:rPr lang="en-US" sz="2400" dirty="0" smtClean="0">
                <a:latin typeface="Arial Unicode MS" pitchFamily="34" charset="-128"/>
                <a:ea typeface="Arial Unicode MS" pitchFamily="34" charset="-128"/>
                <a:cs typeface="Arial Unicode MS" pitchFamily="34" charset="-128"/>
              </a:rPr>
              <a:t>          P(A</a:t>
            </a:r>
            <a:r>
              <a:rPr lang="hy-AM" sz="2400" dirty="0" smtClean="0">
                <a:latin typeface="Arial Unicode MS" pitchFamily="34" charset="-128"/>
                <a:ea typeface="Arial Unicode MS" pitchFamily="34" charset="-128"/>
                <a:cs typeface="Arial Unicode MS" pitchFamily="34" charset="-128"/>
              </a:rPr>
              <a:t>Ո</a:t>
            </a:r>
            <a:r>
              <a:rPr lang="en-US" sz="2400" dirty="0" smtClean="0">
                <a:latin typeface="Arial Unicode MS" pitchFamily="34" charset="-128"/>
                <a:ea typeface="Arial Unicode MS" pitchFamily="34" charset="-128"/>
                <a:cs typeface="Arial Unicode MS" pitchFamily="34" charset="-128"/>
              </a:rPr>
              <a:t>B)=2/6=1/3</a:t>
            </a:r>
            <a:br>
              <a:rPr lang="en-US" sz="2400" dirty="0" smtClean="0">
                <a:latin typeface="Arial Unicode MS" pitchFamily="34" charset="-128"/>
                <a:ea typeface="Arial Unicode MS" pitchFamily="34" charset="-128"/>
                <a:cs typeface="Arial Unicode MS" pitchFamily="34" charset="-128"/>
              </a:rPr>
            </a:br>
            <a:r>
              <a:rPr lang="en-US" sz="2400" dirty="0" smtClean="0">
                <a:latin typeface="Arial Unicode MS" pitchFamily="34" charset="-128"/>
                <a:ea typeface="Arial Unicode MS" pitchFamily="34" charset="-128"/>
                <a:cs typeface="Arial Unicode MS" pitchFamily="34" charset="-128"/>
              </a:rPr>
              <a:t>          P(B/A)=P(A</a:t>
            </a:r>
            <a:r>
              <a:rPr lang="hy-AM" sz="2400" dirty="0" smtClean="0">
                <a:latin typeface="Arial Unicode MS" pitchFamily="34" charset="-128"/>
                <a:ea typeface="Arial Unicode MS" pitchFamily="34" charset="-128"/>
                <a:cs typeface="Arial Unicode MS" pitchFamily="34" charset="-128"/>
              </a:rPr>
              <a:t> Ո</a:t>
            </a:r>
            <a:r>
              <a:rPr lang="en-US" sz="2400" dirty="0" smtClean="0">
                <a:latin typeface="Arial Unicode MS" pitchFamily="34" charset="-128"/>
                <a:ea typeface="Arial Unicode MS" pitchFamily="34" charset="-128"/>
                <a:cs typeface="Arial Unicode MS" pitchFamily="34" charset="-128"/>
              </a:rPr>
              <a:t>B )/P(a)=1/3÷1/2=2/3 </a:t>
            </a:r>
            <a:r>
              <a:rPr lang="en-US" sz="2800" dirty="0" smtClean="0">
                <a:latin typeface="Arial Unicode MS" pitchFamily="34" charset="-128"/>
                <a:ea typeface="Arial Unicode MS" pitchFamily="34" charset="-128"/>
                <a:cs typeface="Arial Unicode MS" pitchFamily="34" charset="-128"/>
              </a:rPr>
              <a:t/>
            </a:r>
            <a:br>
              <a:rPr lang="en-US" sz="2800" dirty="0" smtClean="0">
                <a:latin typeface="Arial Unicode MS" pitchFamily="34" charset="-128"/>
                <a:ea typeface="Arial Unicode MS" pitchFamily="34" charset="-128"/>
                <a:cs typeface="Arial Unicode MS" pitchFamily="34" charset="-128"/>
              </a:rPr>
            </a:br>
            <a:endParaRPr lang="en-US" dirty="0"/>
          </a:p>
        </p:txBody>
      </p:sp>
      <p:pic>
        <p:nvPicPr>
          <p:cNvPr id="6" name="Picture 5" descr="CP.jpg"/>
          <p:cNvPicPr>
            <a:picLocks noChangeAspect="1"/>
          </p:cNvPicPr>
          <p:nvPr/>
        </p:nvPicPr>
        <p:blipFill>
          <a:blip r:embed="rId2"/>
          <a:stretch>
            <a:fillRect/>
          </a:stretch>
        </p:blipFill>
        <p:spPr>
          <a:xfrm>
            <a:off x="609600" y="2286000"/>
            <a:ext cx="7696200" cy="355100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752600"/>
            <a:ext cx="7394448" cy="2133600"/>
          </a:xfrm>
        </p:spPr>
        <p:txBody>
          <a:bodyPr>
            <a:normAutofit fontScale="90000"/>
          </a:bodyPr>
          <a:lstStyle/>
          <a:p>
            <a:pPr algn="ctr"/>
            <a:r>
              <a:rPr lang="en-US" sz="8800" u="sng" smtClean="0">
                <a:solidFill>
                  <a:schemeClr val="accent2">
                    <a:lumMod val="60000"/>
                    <a:lumOff val="40000"/>
                  </a:schemeClr>
                </a:solidFill>
              </a:rPr>
              <a:t>THANK YOU…</a:t>
            </a:r>
            <a:endParaRPr lang="en-US" sz="8800" u="sng" dirty="0">
              <a:solidFill>
                <a:schemeClr val="accent2">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229600" cy="4038600"/>
          </a:xfrm>
        </p:spPr>
        <p:txBody>
          <a:bodyPr>
            <a:noAutofit/>
          </a:bodyPr>
          <a:lstStyle/>
          <a:p>
            <a:pPr algn="l"/>
            <a:r>
              <a:rPr lang="en-US" sz="3200" dirty="0" smtClean="0">
                <a:solidFill>
                  <a:schemeClr val="accent2">
                    <a:lumMod val="60000"/>
                    <a:lumOff val="40000"/>
                  </a:schemeClr>
                </a:solidFill>
                <a:latin typeface="Arial" pitchFamily="34" charset="0"/>
                <a:cs typeface="Arial" pitchFamily="34" charset="0"/>
              </a:rPr>
              <a:t>CLASS :- M.COM [PREVIOUS] (2</a:t>
            </a:r>
            <a:r>
              <a:rPr lang="en-US" sz="3200" baseline="30000" dirty="0" smtClean="0">
                <a:solidFill>
                  <a:schemeClr val="accent2">
                    <a:lumMod val="60000"/>
                    <a:lumOff val="40000"/>
                  </a:schemeClr>
                </a:solidFill>
                <a:latin typeface="Arial" pitchFamily="34" charset="0"/>
                <a:cs typeface="Arial" pitchFamily="34" charset="0"/>
              </a:rPr>
              <a:t>ND</a:t>
            </a:r>
            <a:r>
              <a:rPr lang="en-US" sz="3200" dirty="0" smtClean="0">
                <a:solidFill>
                  <a:schemeClr val="accent2">
                    <a:lumMod val="60000"/>
                    <a:lumOff val="40000"/>
                  </a:schemeClr>
                </a:solidFill>
                <a:latin typeface="Arial" pitchFamily="34" charset="0"/>
                <a:cs typeface="Arial" pitchFamily="34" charset="0"/>
              </a:rPr>
              <a:t> SEM)    </a:t>
            </a:r>
            <a:br>
              <a:rPr lang="en-US" sz="3200" dirty="0" smtClean="0">
                <a:solidFill>
                  <a:schemeClr val="accent2">
                    <a:lumMod val="60000"/>
                    <a:lumOff val="40000"/>
                  </a:schemeClr>
                </a:solidFill>
                <a:latin typeface="Arial" pitchFamily="34" charset="0"/>
                <a:cs typeface="Arial" pitchFamily="34" charset="0"/>
              </a:rPr>
            </a:br>
            <a:r>
              <a:rPr lang="en-US" sz="3200" dirty="0" smtClean="0">
                <a:solidFill>
                  <a:schemeClr val="accent2">
                    <a:lumMod val="60000"/>
                    <a:lumOff val="40000"/>
                  </a:schemeClr>
                </a:solidFill>
                <a:latin typeface="Arial" pitchFamily="34" charset="0"/>
                <a:cs typeface="Arial" pitchFamily="34" charset="0"/>
              </a:rPr>
              <a:t>SUBJECT :- BUSINESS STATISTICS                 TOPIC :-CONDITIONAL PROBABILITY</a:t>
            </a:r>
            <a:br>
              <a:rPr lang="en-US" sz="3200" dirty="0" smtClean="0">
                <a:solidFill>
                  <a:schemeClr val="accent2">
                    <a:lumMod val="60000"/>
                    <a:lumOff val="40000"/>
                  </a:schemeClr>
                </a:solidFill>
                <a:latin typeface="Arial" pitchFamily="34" charset="0"/>
                <a:cs typeface="Arial" pitchFamily="34" charset="0"/>
              </a:rPr>
            </a:br>
            <a:r>
              <a:rPr lang="en-US" sz="3200" dirty="0" smtClean="0">
                <a:solidFill>
                  <a:schemeClr val="accent2">
                    <a:lumMod val="60000"/>
                    <a:lumOff val="40000"/>
                  </a:schemeClr>
                </a:solidFill>
                <a:latin typeface="Arial" pitchFamily="34" charset="0"/>
                <a:cs typeface="Arial" pitchFamily="34" charset="0"/>
              </a:rPr>
              <a:t>DEPT. :- DEPT. OF COMMERCE AND MANAGEMENT</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solidFill>
                  <a:schemeClr val="accent2">
                    <a:lumMod val="60000"/>
                    <a:lumOff val="40000"/>
                  </a:schemeClr>
                </a:solidFill>
                <a:latin typeface="Arial" pitchFamily="34" charset="0"/>
                <a:cs typeface="Arial" pitchFamily="34" charset="0"/>
              </a:rPr>
              <a:t>COLLEGE :- I.B.(PG) COLLEGE,PANIPAT</a:t>
            </a:r>
            <a:r>
              <a:rPr lang="en-US" sz="3200" dirty="0" smtClean="0">
                <a:solidFill>
                  <a:srgbClr val="C00000"/>
                </a:solidFill>
                <a:latin typeface="Arial" pitchFamily="34" charset="0"/>
                <a:cs typeface="Arial" pitchFamily="34" charset="0"/>
              </a:rPr>
              <a:t/>
            </a:r>
            <a:br>
              <a:rPr lang="en-US" sz="3200" dirty="0" smtClean="0">
                <a:solidFill>
                  <a:srgbClr val="C00000"/>
                </a:solidFill>
                <a:latin typeface="Arial" pitchFamily="34" charset="0"/>
                <a:cs typeface="Arial" pitchFamily="34" charset="0"/>
              </a:rPr>
            </a:br>
            <a:r>
              <a:rPr lang="en-US" sz="3200" dirty="0" smtClean="0">
                <a:solidFill>
                  <a:schemeClr val="accent2">
                    <a:lumMod val="60000"/>
                    <a:lumOff val="40000"/>
                  </a:schemeClr>
                </a:solidFill>
                <a:latin typeface="Arial" pitchFamily="34" charset="0"/>
                <a:cs typeface="Arial" pitchFamily="34" charset="0"/>
              </a:rPr>
              <a:t>BY:-</a:t>
            </a:r>
            <a:r>
              <a:rPr lang="en-US" sz="3200" dirty="0" smtClean="0">
                <a:solidFill>
                  <a:srgbClr val="C00000"/>
                </a:solidFill>
                <a:latin typeface="Arial" pitchFamily="34" charset="0"/>
                <a:cs typeface="Arial" pitchFamily="34" charset="0"/>
              </a:rPr>
              <a:t>  </a:t>
            </a:r>
            <a:r>
              <a:rPr lang="en-US" sz="3600" dirty="0" smtClean="0">
                <a:solidFill>
                  <a:srgbClr val="8E0000"/>
                </a:solidFill>
                <a:latin typeface="Arial" pitchFamily="34" charset="0"/>
                <a:cs typeface="Arial" pitchFamily="34" charset="0"/>
              </a:rPr>
              <a:t>PROF. VANITA REHANI</a:t>
            </a:r>
            <a:r>
              <a:rPr lang="en-US" sz="3200" dirty="0" smtClean="0">
                <a:solidFill>
                  <a:srgbClr val="8E0000"/>
                </a:solidFill>
                <a:latin typeface="Arial" pitchFamily="34" charset="0"/>
                <a:cs typeface="Arial" pitchFamily="34" charset="0"/>
              </a:rPr>
              <a:t/>
            </a:r>
            <a:br>
              <a:rPr lang="en-US" sz="3200" dirty="0" smtClean="0">
                <a:solidFill>
                  <a:srgbClr val="8E0000"/>
                </a:solidFill>
                <a:latin typeface="Arial" pitchFamily="34" charset="0"/>
                <a:cs typeface="Arial" pitchFamily="34" charset="0"/>
              </a:rPr>
            </a:br>
            <a:endParaRPr lang="en-US" sz="3200" dirty="0">
              <a:solidFill>
                <a:srgbClr val="8E0000"/>
              </a:solidFill>
              <a:latin typeface="Arial" pitchFamily="34" charset="0"/>
              <a:cs typeface="Arial" pitchFamily="34" charset="0"/>
            </a:endParaRPr>
          </a:p>
        </p:txBody>
      </p:sp>
      <p:sp>
        <p:nvSpPr>
          <p:cNvPr id="3" name="Subtitle 2"/>
          <p:cNvSpPr>
            <a:spLocks noGrp="1"/>
          </p:cNvSpPr>
          <p:nvPr>
            <p:ph type="subTitle" idx="1"/>
          </p:nvPr>
        </p:nvSpPr>
        <p:spPr>
          <a:xfrm>
            <a:off x="457200" y="4648200"/>
            <a:ext cx="8305800" cy="228600"/>
          </a:xfrm>
        </p:spPr>
        <p:txBody>
          <a:bodyPr>
            <a:normAutofit fontScale="40000" lnSpcReduction="20000"/>
          </a:bodyPr>
          <a:lstStyle/>
          <a:p>
            <a:pPr algn="ct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924800" cy="5105400"/>
          </a:xfrm>
        </p:spPr>
        <p:txBody>
          <a:bodyPr/>
          <a:lstStyle/>
          <a:p>
            <a:pPr algn="ctr"/>
            <a:r>
              <a:rPr lang="en-US" sz="6000" dirty="0" smtClean="0">
                <a:solidFill>
                  <a:schemeClr val="accent2">
                    <a:lumMod val="60000"/>
                    <a:lumOff val="40000"/>
                  </a:schemeClr>
                </a:solidFill>
                <a:latin typeface="Algerian" pitchFamily="82" charset="0"/>
              </a:rPr>
              <a:t>PROBABILITY</a:t>
            </a: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4800" dirty="0" smtClean="0">
                <a:solidFill>
                  <a:schemeClr val="accent2">
                    <a:lumMod val="60000"/>
                    <a:lumOff val="40000"/>
                  </a:schemeClr>
                </a:solidFill>
                <a:latin typeface="Bauhaus 93" pitchFamily="82" charset="0"/>
              </a:rPr>
              <a:t>CONDITIONAL  PROBABILITY</a:t>
            </a:r>
            <a:endParaRPr lang="en-US" sz="4800" dirty="0">
              <a:solidFill>
                <a:schemeClr val="accent2">
                  <a:lumMod val="60000"/>
                  <a:lumOff val="40000"/>
                </a:schemeClr>
              </a:solidFill>
              <a:latin typeface="Bauhaus 93" pitchFamily="8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8153400" cy="5334000"/>
          </a:xfrm>
        </p:spPr>
        <p:txBody>
          <a:bodyPr>
            <a:normAutofit/>
          </a:bodyPr>
          <a:lstStyle/>
          <a:p>
            <a:r>
              <a:rPr lang="en-US" sz="2800" dirty="0" smtClean="0">
                <a:solidFill>
                  <a:schemeClr val="accent2">
                    <a:lumMod val="60000"/>
                    <a:lumOff val="40000"/>
                  </a:schemeClr>
                </a:solidFill>
                <a:latin typeface="Algerian" pitchFamily="82" charset="0"/>
              </a:rPr>
              <a:t>                </a:t>
            </a:r>
            <a:r>
              <a:rPr lang="en-US" sz="4400" dirty="0" smtClean="0">
                <a:solidFill>
                  <a:schemeClr val="accent2">
                    <a:lumMod val="60000"/>
                    <a:lumOff val="40000"/>
                  </a:schemeClr>
                </a:solidFill>
                <a:latin typeface="Algerian" pitchFamily="82" charset="0"/>
              </a:rPr>
              <a:t>PROBABILITY:</a:t>
            </a:r>
            <a:br>
              <a:rPr lang="en-US" sz="4400" dirty="0" smtClean="0">
                <a:solidFill>
                  <a:schemeClr val="accent2">
                    <a:lumMod val="60000"/>
                    <a:lumOff val="40000"/>
                  </a:schemeClr>
                </a:solidFill>
                <a:latin typeface="Algerian" pitchFamily="82" charset="0"/>
              </a:rPr>
            </a:br>
            <a:r>
              <a:rPr lang="en-US" sz="2800" dirty="0" smtClean="0">
                <a:solidFill>
                  <a:schemeClr val="accent2">
                    <a:lumMod val="60000"/>
                    <a:lumOff val="40000"/>
                  </a:schemeClr>
                </a:solidFill>
                <a:latin typeface="Algerian" pitchFamily="82" charset="0"/>
              </a:rPr>
              <a:t/>
            </a:r>
            <a:br>
              <a:rPr lang="en-US" sz="2800" dirty="0" smtClean="0">
                <a:solidFill>
                  <a:schemeClr val="accent2">
                    <a:lumMod val="60000"/>
                    <a:lumOff val="40000"/>
                  </a:schemeClr>
                </a:solidFill>
                <a:latin typeface="Algerian" pitchFamily="82" charset="0"/>
              </a:rPr>
            </a:br>
            <a:r>
              <a:rPr lang="en-US" sz="2800" dirty="0" smtClean="0"/>
              <a:t>Probability means possibility. The meaning of probability is basically the extent to which something is likely to happen .</a:t>
            </a:r>
            <a:br>
              <a:rPr lang="en-US" sz="2800" dirty="0" smtClean="0"/>
            </a:br>
            <a:r>
              <a:rPr lang="en-US" sz="2800" dirty="0" smtClean="0"/>
              <a:t/>
            </a:r>
            <a:br>
              <a:rPr lang="en-US" sz="2800" dirty="0" smtClean="0"/>
            </a:br>
            <a:r>
              <a:rPr lang="en-US" sz="2800" dirty="0" smtClean="0"/>
              <a:t>Probability is the ratio of the </a:t>
            </a:r>
            <a:r>
              <a:rPr lang="en-US" sz="2800" dirty="0" err="1" smtClean="0"/>
              <a:t>favourable</a:t>
            </a:r>
            <a:r>
              <a:rPr lang="en-US" sz="2800" dirty="0" smtClean="0"/>
              <a:t> cases to the total number of equally likely cases.</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04800"/>
            <a:ext cx="8458200" cy="5410200"/>
          </a:xfrm>
        </p:spPr>
        <p:txBody>
          <a:bodyPr>
            <a:normAutofit/>
          </a:bodyPr>
          <a:lstStyle/>
          <a:p>
            <a:pPr algn="l"/>
            <a:r>
              <a:rPr lang="en-US" u="sng" dirty="0" smtClean="0">
                <a:solidFill>
                  <a:schemeClr val="accent2">
                    <a:lumMod val="60000"/>
                    <a:lumOff val="40000"/>
                  </a:schemeClr>
                </a:solidFill>
                <a:latin typeface="Algerian" pitchFamily="82" charset="0"/>
              </a:rPr>
              <a:t>Conditional Probability: </a:t>
            </a:r>
            <a:r>
              <a:rPr lang="en-US" dirty="0" smtClean="0">
                <a:solidFill>
                  <a:srgbClr val="00B050"/>
                </a:solidFill>
                <a:latin typeface="Algerian" pitchFamily="82" charset="0"/>
              </a:rPr>
              <a:t/>
            </a:r>
            <a:br>
              <a:rPr lang="en-US" dirty="0" smtClean="0">
                <a:solidFill>
                  <a:srgbClr val="00B050"/>
                </a:solidFill>
                <a:latin typeface="Algerian" pitchFamily="82" charset="0"/>
              </a:rPr>
            </a:br>
            <a:r>
              <a:rPr lang="en-US" dirty="0" smtClean="0">
                <a:solidFill>
                  <a:srgbClr val="00B050"/>
                </a:solidFill>
                <a:latin typeface="Algerian" pitchFamily="82" charset="0"/>
              </a:rPr>
              <a:t> </a:t>
            </a:r>
            <a:r>
              <a:rPr lang="en-US" dirty="0" smtClean="0">
                <a:latin typeface="Algerian" pitchFamily="82" charset="0"/>
              </a:rPr>
              <a:t/>
            </a:r>
            <a:br>
              <a:rPr lang="en-US" dirty="0" smtClean="0">
                <a:latin typeface="Algerian" pitchFamily="82" charset="0"/>
              </a:rPr>
            </a:br>
            <a:r>
              <a:rPr lang="en-US" sz="3100" dirty="0" smtClean="0"/>
              <a:t> </a:t>
            </a:r>
            <a:r>
              <a:rPr lang="en-US" sz="2800" dirty="0" smtClean="0"/>
              <a:t>#  A conditional probability is the probability of an event occurring, given that another event has already occurred.</a:t>
            </a:r>
            <a:br>
              <a:rPr lang="en-US" sz="2800" dirty="0" smtClean="0"/>
            </a:br>
            <a:r>
              <a:rPr lang="en-US" sz="2800" dirty="0" smtClean="0"/>
              <a:t/>
            </a:r>
            <a:br>
              <a:rPr lang="en-US" sz="2800" dirty="0" smtClean="0"/>
            </a:br>
            <a:r>
              <a:rPr lang="en-US" sz="2800" dirty="0" smtClean="0"/>
              <a:t> #  The conditional probability of event B occurring, given that event A has occurred, is denoted by P(B/A) and is read as “probability of B, given A.”</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153400" cy="4953000"/>
          </a:xfrm>
        </p:spPr>
        <p:txBody>
          <a:bodyPr>
            <a:normAutofit fontScale="90000"/>
          </a:bodyPr>
          <a:lstStyle/>
          <a:p>
            <a:r>
              <a:rPr lang="en-US" sz="4900" b="1" i="1" u="sng" dirty="0" smtClean="0">
                <a:solidFill>
                  <a:schemeClr val="accent2">
                    <a:lumMod val="60000"/>
                    <a:lumOff val="40000"/>
                  </a:schemeClr>
                </a:solidFill>
              </a:rPr>
              <a:t>Conditional Probability in Real Life</a:t>
            </a:r>
            <a:r>
              <a:rPr lang="en-US" b="1" i="1" u="sng" dirty="0" smtClean="0">
                <a:solidFill>
                  <a:schemeClr val="accent2">
                    <a:lumMod val="60000"/>
                    <a:lumOff val="40000"/>
                  </a:schemeClr>
                </a:solidFill>
              </a:rPr>
              <a:t>:</a:t>
            </a:r>
            <a:r>
              <a:rPr lang="en-US" b="1" dirty="0" smtClean="0"/>
              <a:t/>
            </a:r>
            <a:br>
              <a:rPr lang="en-US" b="1" dirty="0" smtClean="0"/>
            </a:br>
            <a:r>
              <a:rPr lang="en-US" sz="2700" dirty="0" smtClean="0">
                <a:latin typeface="Arial Unicode MS" pitchFamily="34" charset="-128"/>
                <a:ea typeface="Arial Unicode MS" pitchFamily="34" charset="-128"/>
                <a:cs typeface="Arial Unicode MS" pitchFamily="34" charset="-128"/>
              </a:rPr>
              <a:t>Conditional probability is used in many areas, including finance, insurance and politics. The weatherman might state that your area has a probability of rain of 40 percent. However, this fact is </a:t>
            </a:r>
            <a:r>
              <a:rPr lang="en-US" sz="2700" i="1" dirty="0" smtClean="0">
                <a:latin typeface="Arial Unicode MS" pitchFamily="34" charset="-128"/>
                <a:ea typeface="Arial Unicode MS" pitchFamily="34" charset="-128"/>
                <a:cs typeface="Arial Unicode MS" pitchFamily="34" charset="-128"/>
              </a:rPr>
              <a:t>conditional</a:t>
            </a:r>
            <a:r>
              <a:rPr lang="en-US" sz="2700" dirty="0" smtClean="0">
                <a:latin typeface="Arial Unicode MS" pitchFamily="34" charset="-128"/>
                <a:ea typeface="Arial Unicode MS" pitchFamily="34" charset="-128"/>
                <a:cs typeface="Arial Unicode MS" pitchFamily="34" charset="-128"/>
              </a:rPr>
              <a:t> on many things, such as the probability of…</a:t>
            </a:r>
            <a:br>
              <a:rPr lang="en-US" sz="2700" dirty="0" smtClean="0">
                <a:latin typeface="Arial Unicode MS" pitchFamily="34" charset="-128"/>
                <a:ea typeface="Arial Unicode MS" pitchFamily="34" charset="-128"/>
                <a:cs typeface="Arial Unicode MS" pitchFamily="34" charset="-128"/>
              </a:rPr>
            </a:br>
            <a:r>
              <a:rPr lang="en-US" sz="2700" dirty="0" smtClean="0">
                <a:latin typeface="Arial Unicode MS" pitchFamily="34" charset="-128"/>
                <a:ea typeface="Arial Unicode MS" pitchFamily="34" charset="-128"/>
                <a:cs typeface="Arial Unicode MS" pitchFamily="34" charset="-128"/>
              </a:rPr>
              <a:t>…a cold front coming to your area.         </a:t>
            </a:r>
            <a:br>
              <a:rPr lang="en-US" sz="2700" dirty="0" smtClean="0">
                <a:latin typeface="Arial Unicode MS" pitchFamily="34" charset="-128"/>
                <a:ea typeface="Arial Unicode MS" pitchFamily="34" charset="-128"/>
                <a:cs typeface="Arial Unicode MS" pitchFamily="34" charset="-128"/>
              </a:rPr>
            </a:br>
            <a:r>
              <a:rPr lang="en-US" sz="2700" dirty="0" smtClean="0">
                <a:latin typeface="Arial Unicode MS" pitchFamily="34" charset="-128"/>
                <a:ea typeface="Arial Unicode MS" pitchFamily="34" charset="-128"/>
                <a:cs typeface="Arial Unicode MS" pitchFamily="34" charset="-128"/>
              </a:rPr>
              <a:t>…rain clouds forming. </a:t>
            </a:r>
            <a:br>
              <a:rPr lang="en-US" sz="2700" dirty="0" smtClean="0">
                <a:latin typeface="Arial Unicode MS" pitchFamily="34" charset="-128"/>
                <a:ea typeface="Arial Unicode MS" pitchFamily="34" charset="-128"/>
                <a:cs typeface="Arial Unicode MS" pitchFamily="34" charset="-128"/>
              </a:rPr>
            </a:br>
            <a:r>
              <a:rPr lang="en-US" sz="2700" dirty="0" smtClean="0">
                <a:latin typeface="Arial Unicode MS" pitchFamily="34" charset="-128"/>
                <a:ea typeface="Arial Unicode MS" pitchFamily="34" charset="-128"/>
                <a:cs typeface="Arial Unicode MS" pitchFamily="34" charset="-128"/>
              </a:rPr>
              <a:t>…another front pushing the rain clouds away. </a:t>
            </a:r>
            <a:br>
              <a:rPr lang="en-US" sz="2700" dirty="0" smtClean="0">
                <a:latin typeface="Arial Unicode MS" pitchFamily="34" charset="-128"/>
                <a:ea typeface="Arial Unicode MS" pitchFamily="34" charset="-128"/>
                <a:cs typeface="Arial Unicode MS" pitchFamily="34" charset="-128"/>
              </a:rPr>
            </a:br>
            <a:r>
              <a:rPr lang="en-US" sz="2700" dirty="0" smtClean="0">
                <a:latin typeface="Arial Unicode MS" pitchFamily="34" charset="-128"/>
                <a:ea typeface="Arial Unicode MS" pitchFamily="34" charset="-128"/>
                <a:cs typeface="Arial Unicode MS" pitchFamily="34" charset="-128"/>
              </a:rPr>
              <a:t>We say that the </a:t>
            </a:r>
            <a:r>
              <a:rPr lang="en-US" sz="2700" b="1" dirty="0" smtClean="0">
                <a:latin typeface="Arial Unicode MS" pitchFamily="34" charset="-128"/>
                <a:ea typeface="Arial Unicode MS" pitchFamily="34" charset="-128"/>
                <a:cs typeface="Arial Unicode MS" pitchFamily="34" charset="-128"/>
              </a:rPr>
              <a:t>conditional probability</a:t>
            </a:r>
            <a:r>
              <a:rPr lang="en-US" sz="2700" dirty="0" smtClean="0">
                <a:latin typeface="Arial Unicode MS" pitchFamily="34" charset="-128"/>
                <a:ea typeface="Arial Unicode MS" pitchFamily="34" charset="-128"/>
                <a:cs typeface="Arial Unicode MS" pitchFamily="34" charset="-128"/>
              </a:rPr>
              <a:t> of rain occurring depends on all the above events.</a:t>
            </a:r>
            <a:br>
              <a:rPr lang="en-US" sz="2700" dirty="0" smtClean="0">
                <a:latin typeface="Arial Unicode MS" pitchFamily="34" charset="-128"/>
                <a:ea typeface="Arial Unicode MS" pitchFamily="34" charset="-128"/>
                <a:cs typeface="Arial Unicode MS" pitchFamily="34" charset="-128"/>
              </a:rPr>
            </a:br>
            <a:r>
              <a:rPr lang="en-US" b="1" dirty="0" smtClean="0">
                <a:solidFill>
                  <a:srgbClr val="00B050"/>
                </a:solidFill>
              </a:rPr>
              <a:t/>
            </a:r>
            <a:br>
              <a:rPr lang="en-US" b="1" dirty="0" smtClean="0">
                <a:solidFill>
                  <a:srgbClr val="00B050"/>
                </a:solidFill>
              </a:rPr>
            </a:br>
            <a:endParaRPr lang="en-US"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924800" cy="5486400"/>
          </a:xfrm>
        </p:spPr>
        <p:txBody>
          <a:bodyPr>
            <a:normAutofit fontScale="90000"/>
          </a:bodyPr>
          <a:lstStyle/>
          <a:p>
            <a:r>
              <a:rPr lang="en-US" sz="4000" u="sng" dirty="0" smtClean="0">
                <a:solidFill>
                  <a:schemeClr val="accent2">
                    <a:lumMod val="60000"/>
                    <a:lumOff val="40000"/>
                  </a:schemeClr>
                </a:solidFill>
                <a:latin typeface="Algerian" pitchFamily="82" charset="0"/>
              </a:rPr>
              <a:t>FORMULA OF CONDITIONALY PROBABILITY : </a:t>
            </a:r>
            <a:r>
              <a:rPr lang="en-US" sz="4000" dirty="0" smtClean="0">
                <a:solidFill>
                  <a:schemeClr val="accent2">
                    <a:lumMod val="60000"/>
                    <a:lumOff val="40000"/>
                  </a:schemeClr>
                </a:solidFill>
                <a:latin typeface="Algerian" pitchFamily="82" charset="0"/>
              </a:rPr>
              <a:t/>
            </a:r>
            <a:br>
              <a:rPr lang="en-US" sz="4000" dirty="0" smtClean="0">
                <a:solidFill>
                  <a:schemeClr val="accent2">
                    <a:lumMod val="60000"/>
                    <a:lumOff val="40000"/>
                  </a:schemeClr>
                </a:solidFill>
                <a:latin typeface="Algerian" pitchFamily="82" charset="0"/>
              </a:rPr>
            </a:br>
            <a:r>
              <a:rPr lang="en-US" sz="4000" dirty="0" smtClean="0">
                <a:solidFill>
                  <a:srgbClr val="00B050"/>
                </a:solidFill>
                <a:latin typeface="Algerian" pitchFamily="82" charset="0"/>
              </a:rPr>
              <a:t/>
            </a:r>
            <a:br>
              <a:rPr lang="en-US" sz="4000" dirty="0" smtClean="0">
                <a:solidFill>
                  <a:srgbClr val="00B050"/>
                </a:solidFill>
                <a:latin typeface="Algerian" pitchFamily="82" charset="0"/>
              </a:rPr>
            </a:br>
            <a:r>
              <a:rPr lang="en-US" sz="2400" dirty="0" smtClean="0">
                <a:latin typeface="Algerian" pitchFamily="82" charset="0"/>
              </a:rPr>
              <a:t>I</a:t>
            </a:r>
            <a:r>
              <a:rPr lang="en-US" sz="2400" dirty="0" smtClean="0"/>
              <a:t>f A and B are two dependent events ,then the conditional  probability of b given A is as under:</a:t>
            </a:r>
            <a:br>
              <a:rPr lang="en-US" sz="2400" dirty="0" smtClean="0"/>
            </a:br>
            <a:r>
              <a:rPr lang="en-US" sz="2400" dirty="0" smtClean="0"/>
              <a:t/>
            </a:r>
            <a:br>
              <a:rPr lang="en-US" sz="2400" dirty="0" smtClean="0"/>
            </a:br>
            <a:r>
              <a:rPr lang="en-US" sz="2400" dirty="0" smtClean="0"/>
              <a:t>P(B/A)=P(AB)/P(A)                  Provided P(A)&gt;0</a:t>
            </a:r>
            <a:br>
              <a:rPr lang="en-US" sz="2400" dirty="0" smtClean="0"/>
            </a:br>
            <a:r>
              <a:rPr lang="en-US" sz="2400" dirty="0" smtClean="0"/>
              <a:t/>
            </a:r>
            <a:br>
              <a:rPr lang="en-US" sz="2400" dirty="0" smtClean="0"/>
            </a:br>
            <a:r>
              <a:rPr lang="en-US" sz="2400" dirty="0" smtClean="0"/>
              <a:t>Similarly, the conditional Probability of A given B is as under:</a:t>
            </a:r>
            <a:br>
              <a:rPr lang="en-US" sz="2400" dirty="0" smtClean="0"/>
            </a:br>
            <a:r>
              <a:rPr lang="en-US" sz="2400" dirty="0"/>
              <a:t/>
            </a:r>
            <a:br>
              <a:rPr lang="en-US" sz="2400" dirty="0"/>
            </a:br>
            <a:r>
              <a:rPr lang="en-US" sz="2400" dirty="0" smtClean="0"/>
              <a:t>P(A/B)=P(AB)/P(B)                 Provided P(A)&gt;0</a:t>
            </a:r>
            <a:br>
              <a:rPr lang="en-US" sz="2400" dirty="0" smtClean="0"/>
            </a:br>
            <a:endParaRPr lang="en-US" sz="2400" dirty="0"/>
          </a:p>
        </p:txBody>
      </p:sp>
      <p:sp>
        <p:nvSpPr>
          <p:cNvPr id="1026" name="AutoShape 2" descr="https://setosa.io/conditional/formula.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https://setosa.io/conditional/formula.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images6.png"/>
          <p:cNvPicPr>
            <a:picLocks noGrp="1" noChangeAspect="1"/>
          </p:cNvPicPr>
          <p:nvPr>
            <p:ph idx="1"/>
          </p:nvPr>
        </p:nvPicPr>
        <p:blipFill>
          <a:blip r:embed="rId2"/>
          <a:stretch>
            <a:fillRect/>
          </a:stretch>
        </p:blipFill>
        <p:spPr>
          <a:xfrm>
            <a:off x="1524000" y="603249"/>
            <a:ext cx="6324600" cy="4806951"/>
          </a:xfrm>
        </p:spPr>
      </p:pic>
      <p:sp>
        <p:nvSpPr>
          <p:cNvPr id="3" name="Title 2"/>
          <p:cNvSpPr>
            <a:spLocks noGrp="1"/>
          </p:cNvSpPr>
          <p:nvPr>
            <p:ph type="title"/>
          </p:nvPr>
        </p:nvSpPr>
        <p:spPr>
          <a:xfrm>
            <a:off x="457200" y="274638"/>
            <a:ext cx="8229600" cy="182562"/>
          </a:xfrm>
        </p:spPr>
        <p:txBody>
          <a:bodyPr>
            <a:normAutofit fontScale="90000"/>
          </a:bodyPr>
          <a:lstStyle/>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flipV="1">
            <a:off x="1141232" y="5638800"/>
            <a:ext cx="7162800" cy="76200"/>
          </a:xfrm>
        </p:spPr>
        <p:txBody>
          <a:bodyPr>
            <a:normAutofit fontScale="25000" lnSpcReduction="20000"/>
          </a:bodyPr>
          <a:lstStyle/>
          <a:p>
            <a:endParaRPr lang="en-US" dirty="0"/>
          </a:p>
        </p:txBody>
      </p:sp>
      <p:sp>
        <p:nvSpPr>
          <p:cNvPr id="4" name="Title 3"/>
          <p:cNvSpPr>
            <a:spLocks noGrp="1"/>
          </p:cNvSpPr>
          <p:nvPr>
            <p:ph type="title"/>
          </p:nvPr>
        </p:nvSpPr>
        <p:spPr>
          <a:xfrm>
            <a:off x="304800" y="5382074"/>
            <a:ext cx="7999232" cy="45719"/>
          </a:xfrm>
        </p:spPr>
        <p:txBody>
          <a:bodyPr>
            <a:normAutofit fontScale="90000"/>
          </a:bodyPr>
          <a:lstStyle/>
          <a:p>
            <a:endParaRPr lang="en-US" dirty="0"/>
          </a:p>
        </p:txBody>
      </p:sp>
      <p:pic>
        <p:nvPicPr>
          <p:cNvPr id="9" name="Picture Placeholder 8" descr="0481e0f4d69a60c2254794ba4b3482d8.jpg"/>
          <p:cNvPicPr>
            <a:picLocks noGrp="1" noChangeAspect="1"/>
          </p:cNvPicPr>
          <p:nvPr>
            <p:ph type="pic" idx="1"/>
          </p:nvPr>
        </p:nvPicPr>
        <p:blipFill>
          <a:blip r:embed="rId2"/>
          <a:srcRect t="14272" b="14272"/>
          <a:stretch>
            <a:fillRect/>
          </a:stretch>
        </p:blipFill>
        <p:spPr>
          <a:xfrm>
            <a:off x="381000" y="685800"/>
            <a:ext cx="8382000" cy="438912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537</TotalTime>
  <Words>55</Words>
  <Application>Microsoft Office PowerPoint</Application>
  <PresentationFormat>On-screen Show (4:3)</PresentationFormat>
  <Paragraphs>14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              WELCOME</vt:lpstr>
      <vt:lpstr>CLASS :- M.COM [PREVIOUS] (2ND SEM)     SUBJECT :- BUSINESS STATISTICS                 TOPIC :-CONDITIONAL PROBABILITY DEPT. :- DEPT. OF COMMERCE AND MANAGEMENT COLLEGE :- I.B.(PG) COLLEGE,PANIPAT BY:-  PROF. VANITA REHANI </vt:lpstr>
      <vt:lpstr>PROBABILITY    CONDITIONAL  PROBABILITY</vt:lpstr>
      <vt:lpstr>                PROBABILITY:  Probability means possibility. The meaning of probability is basically the extent to which something is likely to happen .  Probability is the ratio of the favourable cases to the total number of equally likely cases.</vt:lpstr>
      <vt:lpstr>Conditional Probability:     #  A conditional probability is the probability of an event occurring, given that another event has already occurred.   #  The conditional probability of event B occurring, given that event A has occurred, is denoted by P(B/A) and is read as “probability of B, given A.”</vt:lpstr>
      <vt:lpstr>Conditional Probability in Real Life: Conditional probability is used in many areas, including finance, insurance and politics. The weatherman might state that your area has a probability of rain of 40 percent. However, this fact is conditional on many things, such as the probability of… …a cold front coming to your area.          …rain clouds forming.  …another front pushing the rain clouds away.  We say that the conditional probability of rain occurring depends on all the above events.  </vt:lpstr>
      <vt:lpstr>FORMULA OF CONDITIONALY PROBABILITY :   If A and B are two dependent events ,then the conditional  probability of b given A is as under:  P(B/A)=P(AB)/P(A)                  Provided P(A)&gt;0  Similarly, the conditional Probability of A given B is as under:  P(A/B)=P(AB)/P(B)                 Provided P(A)&gt;0 </vt:lpstr>
      <vt:lpstr>Slide 8</vt:lpstr>
      <vt:lpstr>Slide 9</vt:lpstr>
      <vt:lpstr>  DERIVATION OF FORMULA: </vt:lpstr>
      <vt:lpstr>TREE</vt:lpstr>
      <vt:lpstr>Slide 12</vt:lpstr>
      <vt:lpstr>Slide 13</vt:lpstr>
      <vt:lpstr>Slide 14</vt:lpstr>
      <vt:lpstr>Slide 15</vt:lpstr>
      <vt:lpstr>EXAMPLES OF CONDITIONAL PROBABILITY:</vt:lpstr>
      <vt:lpstr>EXAMPLE:-</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Probability:    A conditional probability is the probability of an event occurring, given that another event has already occurred. The conditional probability of event B occurring, given that event A has occurred, is denoted by P(B/A) and is read as “probability of B, given A.”.</dc:title>
  <dc:creator>abc</dc:creator>
  <cp:lastModifiedBy>abc</cp:lastModifiedBy>
  <cp:revision>98</cp:revision>
  <dcterms:created xsi:type="dcterms:W3CDTF">2020-03-31T15:15:18Z</dcterms:created>
  <dcterms:modified xsi:type="dcterms:W3CDTF">2020-04-09T07:54:37Z</dcterms:modified>
</cp:coreProperties>
</file>